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7" r:id="rId5"/>
    <p:sldId id="258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3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5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2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5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3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3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9E6A25-AAF9-4211-8231-5A91100339D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7E3DB8-E0DA-4451-9C74-8C04F50C1A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n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254" y="152400"/>
            <a:ext cx="47053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3729" y="478831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frican" pitchFamily="2" charset="0"/>
              </a:rPr>
              <a:t>T-account practice FRQ</a:t>
            </a:r>
            <a:endParaRPr lang="en-US" sz="4800" dirty="0">
              <a:latin typeface="Afric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   $100,000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$2,000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524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Reserves	$30,000</a:t>
            </a:r>
          </a:p>
          <a:p>
            <a:endParaRPr lang="en-US" sz="2000" dirty="0"/>
          </a:p>
          <a:p>
            <a:r>
              <a:rPr lang="en-US" sz="2000" dirty="0" smtClean="0"/>
              <a:t>Loans		$70,000</a:t>
            </a:r>
          </a:p>
          <a:p>
            <a:endParaRPr lang="en-US" sz="2000" dirty="0"/>
          </a:p>
          <a:p>
            <a:r>
              <a:rPr lang="en-US" sz="2000" dirty="0" smtClean="0"/>
              <a:t>Property		   $2,000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5814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that the reserve requirement is 20 Percent.</a:t>
            </a:r>
          </a:p>
          <a:p>
            <a:endParaRPr lang="en-US" sz="2000" dirty="0" smtClean="0"/>
          </a:p>
          <a:p>
            <a:pPr marL="342900" indent="-342900">
              <a:buAutoNum type="alphaLcParenBoth"/>
            </a:pPr>
            <a:r>
              <a:rPr lang="en-US" sz="2000" dirty="0" smtClean="0"/>
              <a:t>Calculate the dollar value of the reserves that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 is required to hold.</a:t>
            </a:r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$20,000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pPr marL="457200" indent="-457200">
              <a:buAutoNum type="alphaLcParenBoth" startAt="2"/>
            </a:pPr>
            <a:r>
              <a:rPr lang="en-US" sz="2000" dirty="0" smtClean="0"/>
              <a:t>Given the current reserves, calculate the maximum value of additional loans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that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 can make.</a:t>
            </a:r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$10,000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   $100,000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$2,000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524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Reserves	$30,000</a:t>
            </a:r>
          </a:p>
          <a:p>
            <a:endParaRPr lang="en-US" sz="2000" dirty="0"/>
          </a:p>
          <a:p>
            <a:r>
              <a:rPr lang="en-US" sz="2000" dirty="0" smtClean="0"/>
              <a:t>Loans		$70,000</a:t>
            </a:r>
          </a:p>
          <a:p>
            <a:endParaRPr lang="en-US" sz="2000" dirty="0"/>
          </a:p>
          <a:p>
            <a:r>
              <a:rPr lang="en-US" sz="2000" dirty="0" smtClean="0"/>
              <a:t>Property		   $2,000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429000"/>
            <a:ext cx="83672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 startAt="3"/>
            </a:pPr>
            <a:r>
              <a:rPr lang="en-US" sz="2000" dirty="0" smtClean="0"/>
              <a:t>Assume that Mr. </a:t>
            </a:r>
            <a:r>
              <a:rPr lang="en-US" sz="2000" dirty="0" err="1" smtClean="0"/>
              <a:t>Ellerbrock</a:t>
            </a:r>
            <a:r>
              <a:rPr lang="en-US" sz="2000" dirty="0" smtClean="0"/>
              <a:t> raises $5,000 in cash from a yard sale and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deposits the cash in his checking account at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Bank.  By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how much does the money supply </a:t>
            </a:r>
            <a:r>
              <a:rPr lang="en-US" sz="2000" b="1" dirty="0" smtClean="0">
                <a:solidFill>
                  <a:srgbClr val="FF0000"/>
                </a:solidFill>
              </a:rPr>
              <a:t>immediately</a:t>
            </a:r>
            <a:r>
              <a:rPr lang="en-US" sz="2000" dirty="0" smtClean="0"/>
              <a:t> change as a result of Mr.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E.’s deposit?</a:t>
            </a:r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No Change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(</a:t>
            </a:r>
            <a:r>
              <a:rPr lang="en-US" sz="2000" dirty="0" smtClean="0"/>
              <a:t>d) Calculate the maximum change in </a:t>
            </a:r>
            <a:r>
              <a:rPr lang="en-US" sz="2000" b="1" dirty="0" smtClean="0">
                <a:solidFill>
                  <a:srgbClr val="FF0000"/>
                </a:solidFill>
              </a:rPr>
              <a:t>demand deposits</a:t>
            </a:r>
            <a:r>
              <a:rPr lang="en-US" sz="2000" dirty="0" smtClean="0"/>
              <a:t> in the banking system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   as a whole </a:t>
            </a:r>
            <a:r>
              <a:rPr lang="en-US" sz="2000" dirty="0" smtClean="0"/>
              <a:t>resulting from </a:t>
            </a:r>
            <a:r>
              <a:rPr lang="en-US" sz="2000" dirty="0" err="1" smtClean="0"/>
              <a:t>Mr</a:t>
            </a:r>
            <a:r>
              <a:rPr lang="en-US" sz="2000" dirty="0" smtClean="0"/>
              <a:t> </a:t>
            </a:r>
            <a:r>
              <a:rPr lang="en-US" sz="2000" dirty="0" err="1" smtClean="0"/>
              <a:t>Ellerbrock’s</a:t>
            </a:r>
            <a:r>
              <a:rPr lang="en-US" sz="2000" dirty="0" smtClean="0"/>
              <a:t> deposit.  </a:t>
            </a:r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$5,000 + (4,000 x 5) = $25,000      OR   $5,000 x 5 - $25,000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   $100,000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$2,000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524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Reserves	$30,000</a:t>
            </a:r>
          </a:p>
          <a:p>
            <a:endParaRPr lang="en-US" sz="2000" dirty="0"/>
          </a:p>
          <a:p>
            <a:r>
              <a:rPr lang="en-US" sz="2000" dirty="0" smtClean="0"/>
              <a:t>Loans		$70,000</a:t>
            </a:r>
          </a:p>
          <a:p>
            <a:endParaRPr lang="en-US" sz="2000" dirty="0"/>
          </a:p>
          <a:p>
            <a:r>
              <a:rPr lang="en-US" sz="2000" dirty="0" smtClean="0"/>
              <a:t>Property		   $2,000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429000"/>
            <a:ext cx="83672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 startAt="5"/>
            </a:pPr>
            <a:r>
              <a:rPr lang="en-US" sz="2000" dirty="0" smtClean="0"/>
              <a:t>If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 is not meeting its reserve requirement, what action can it take to meet the reserve requirement without calling in loans or selling property?</a:t>
            </a:r>
          </a:p>
          <a:p>
            <a:pPr lvl="1"/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Borrow from other banks or the FED</a:t>
            </a:r>
          </a:p>
          <a:p>
            <a:pPr marL="457200" indent="-457200">
              <a:buAutoNum type="alphaLcParenBoth" startAt="5"/>
            </a:pPr>
            <a:endParaRPr lang="en-US" sz="2000" b="1" dirty="0">
              <a:solidFill>
                <a:srgbClr val="FF0000"/>
              </a:solidFill>
            </a:endParaRPr>
          </a:p>
          <a:p>
            <a:pPr marL="457200" indent="-457200">
              <a:buAutoNum type="alphaLcParenBoth" startAt="5"/>
            </a:pPr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START OVER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begin again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5029200" cy="36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8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   $20,000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$5,000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524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Reserves	$5,000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Loans		$18,000</a:t>
            </a:r>
          </a:p>
          <a:p>
            <a:endParaRPr lang="en-US" sz="2000" dirty="0"/>
          </a:p>
          <a:p>
            <a:r>
              <a:rPr lang="en-US" sz="2000" dirty="0" smtClean="0"/>
              <a:t>Govt. Securities	   $2,000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5974" y="3657600"/>
            <a:ext cx="83672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a 10% reserve requirement</a:t>
            </a:r>
          </a:p>
          <a:p>
            <a:endParaRPr lang="en-US" sz="2000" dirty="0"/>
          </a:p>
          <a:p>
            <a:pPr marL="342900" indent="-342900">
              <a:buAutoNum type="alphaLcParenBoth"/>
            </a:pPr>
            <a:r>
              <a:rPr lang="en-US" sz="2000" dirty="0" smtClean="0"/>
              <a:t>Calculate the Bank’s required reserves.</a:t>
            </a:r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$2,000</a:t>
            </a:r>
          </a:p>
          <a:p>
            <a:endParaRPr lang="en-US" sz="2000" dirty="0" smtClean="0"/>
          </a:p>
          <a:p>
            <a:pPr marL="342900" indent="-342900">
              <a:buAutoNum type="alphaLcParenBoth" startAt="2"/>
            </a:pPr>
            <a:r>
              <a:rPr lang="en-US" sz="2000" dirty="0" smtClean="0"/>
              <a:t>Calculate the maximum amount of additional loans that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 can make without selling its holdings of government securities.</a:t>
            </a:r>
          </a:p>
          <a:p>
            <a:pPr lvl="1"/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$3,000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6694" y="1457645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Required Reserves   $2,000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Excess Reserves	     $3,000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57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   $20,000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$5,000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6576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 startAt="3"/>
            </a:pPr>
            <a:r>
              <a:rPr lang="en-US" sz="2000" dirty="0" smtClean="0"/>
              <a:t>Assuming that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 and other banks now lend out all excess reserves, calculate the maximum possible </a:t>
            </a:r>
            <a:r>
              <a:rPr lang="en-US" sz="2000" b="1" dirty="0" smtClean="0">
                <a:solidFill>
                  <a:srgbClr val="FF0000"/>
                </a:solidFill>
              </a:rPr>
              <a:t>change in </a:t>
            </a:r>
            <a:r>
              <a:rPr lang="en-US" sz="2000" dirty="0" smtClean="0"/>
              <a:t>the following.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FF0000"/>
                </a:solidFill>
              </a:rPr>
              <a:t>Demand deposits </a:t>
            </a:r>
            <a:r>
              <a:rPr lang="en-US" sz="2000" dirty="0" smtClean="0"/>
              <a:t>throughout the banking system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$3,000 x 10 = $30,000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524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Required Reserves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Excess Reserves	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Loans		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Govt. Securities	   $2,000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16493" y="1514963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$2,000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916493" y="2093386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$3,000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69007" y="2553398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$18,000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-73742" y="1415846"/>
            <a:ext cx="91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Notice  bank starts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w/ $5,000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00216" y="1872938"/>
            <a:ext cx="337984" cy="2004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$5,000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524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Required Reserves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Excess Reserves	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Loans		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Govt. Securities	   $2,000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6576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 startAt="3"/>
            </a:pPr>
            <a:r>
              <a:rPr lang="en-US" sz="2000" dirty="0" smtClean="0"/>
              <a:t>Assuming that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 and other banks now lend out all excess reserves, calculate the maximum possible </a:t>
            </a:r>
            <a:r>
              <a:rPr lang="en-US" sz="2000" b="1" dirty="0" smtClean="0">
                <a:solidFill>
                  <a:srgbClr val="FF0000"/>
                </a:solidFill>
              </a:rPr>
              <a:t>change in </a:t>
            </a:r>
            <a:r>
              <a:rPr lang="en-US" sz="2000" dirty="0" smtClean="0"/>
              <a:t>the following.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FF0000"/>
                </a:solidFill>
              </a:rPr>
              <a:t>Demand deposits </a:t>
            </a:r>
            <a:r>
              <a:rPr lang="en-US" sz="2000" dirty="0" smtClean="0"/>
              <a:t>throughout the banking system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$3,000 x 10 = $30,000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(ii)  total reserves throughout the banking system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NO change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0" y="1524000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$20,000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3419" y="1472828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$50,000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16493" y="1514963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$2,000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69007" y="2553398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$18,000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916493" y="2093386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$3,000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500216" y="1872938"/>
            <a:ext cx="337984" cy="2004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5935" y="2068855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$0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875935" y="1540067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$5,000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-73742" y="1472828"/>
            <a:ext cx="91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Notice  bank starts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w/ $5,000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37834" y="2538439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$48,000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53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5" grpId="0"/>
      <p:bldP spid="15" grpId="0"/>
      <p:bldP spid="16" grpId="0"/>
      <p:bldP spid="17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2256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Narvaiz</a:t>
            </a:r>
            <a:r>
              <a:rPr lang="en-US" sz="2400" dirty="0" smtClean="0"/>
              <a:t> National Bank has the following balance sheet.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0042" y="1415846"/>
            <a:ext cx="67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9374" y="1439956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6842" y="10465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9806" y="10170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8032" y="1524000"/>
            <a:ext cx="4014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 Deposits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Equity (net worth)     $5,000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524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Required Reserves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Excess Reserves	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Loans		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Govt. Securities	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6576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(d) Suppose that the country’s central bank purchases $1,000 of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Bank’s holdings of government securities as part of its open market operations.  Do </a:t>
            </a:r>
            <a:r>
              <a:rPr lang="en-US" sz="2000" dirty="0" err="1" smtClean="0"/>
              <a:t>Narvaiz</a:t>
            </a:r>
            <a:r>
              <a:rPr lang="en-US" sz="2000" dirty="0" smtClean="0"/>
              <a:t> National Bank’s required reserves initially increase, decrease, or remain the same as a result of the central bank’s purchase?  Explain.</a:t>
            </a:r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Required reserves remain the same because there is no change in 	demand deposits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7667" y="1511480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$50,000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69007" y="2553398"/>
            <a:ext cx="138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$48,000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6493" y="2073425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$0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16492" y="1668762"/>
            <a:ext cx="1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$5,000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728452" y="2953508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$2,000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728452" y="2054745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$1,000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636274" y="2963340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$1,000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376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445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African</vt:lpstr>
      <vt:lpstr>Arial</vt:lpstr>
      <vt:lpstr>Calibri</vt:lpstr>
      <vt:lpstr>Lucida Sans Unicode</vt:lpstr>
      <vt:lpstr>Verdana</vt:lpstr>
      <vt:lpstr>Wingdings 2</vt:lpstr>
      <vt:lpstr>Wingdings 3</vt:lpstr>
      <vt:lpstr>Office Theme</vt:lpstr>
      <vt:lpstr>Concourse</vt:lpstr>
      <vt:lpstr>PowerPoint Presentation</vt:lpstr>
      <vt:lpstr>PowerPoint Presentation</vt:lpstr>
      <vt:lpstr>PowerPoint Presentation</vt:lpstr>
      <vt:lpstr>PowerPoint Presentation</vt:lpstr>
      <vt:lpstr>START OVER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Windows User</cp:lastModifiedBy>
  <cp:revision>8</cp:revision>
  <dcterms:created xsi:type="dcterms:W3CDTF">2018-12-03T20:10:50Z</dcterms:created>
  <dcterms:modified xsi:type="dcterms:W3CDTF">2018-12-06T18:09:18Z</dcterms:modified>
</cp:coreProperties>
</file>