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2" r:id="rId4"/>
    <p:sldId id="257" r:id="rId5"/>
    <p:sldId id="283" r:id="rId6"/>
    <p:sldId id="260" r:id="rId7"/>
    <p:sldId id="286" r:id="rId8"/>
    <p:sldId id="284" r:id="rId9"/>
    <p:sldId id="287" r:id="rId10"/>
    <p:sldId id="288" r:id="rId11"/>
    <p:sldId id="28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4268-C443-4A91-8A57-08454A771051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6EE0-2F35-4A45-B0EA-3730B85F1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458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4268-C443-4A91-8A57-08454A771051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6EE0-2F35-4A45-B0EA-3730B85F1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03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4268-C443-4A91-8A57-08454A771051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6EE0-2F35-4A45-B0EA-3730B85F1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1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0C4268-C443-4A91-8A57-08454A771051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CF6EE0-2F35-4A45-B0EA-3730B85F11B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8761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4268-C443-4A91-8A57-08454A771051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6EE0-2F35-4A45-B0EA-3730B85F1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834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4268-C443-4A91-8A57-08454A771051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6EE0-2F35-4A45-B0EA-3730B85F11B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529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4268-C443-4A91-8A57-08454A771051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6EE0-2F35-4A45-B0EA-3730B85F1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2645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4268-C443-4A91-8A57-08454A771051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6EE0-2F35-4A45-B0EA-3730B85F1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3166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4268-C443-4A91-8A57-08454A771051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6EE0-2F35-4A45-B0EA-3730B85F1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695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4268-C443-4A91-8A57-08454A771051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6EE0-2F35-4A45-B0EA-3730B85F1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562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4268-C443-4A91-8A57-08454A771051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6EE0-2F35-4A45-B0EA-3730B85F1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30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4268-C443-4A91-8A57-08454A771051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6EE0-2F35-4A45-B0EA-3730B85F1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5693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4268-C443-4A91-8A57-08454A771051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6EE0-2F35-4A45-B0EA-3730B85F1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292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4268-C443-4A91-8A57-08454A771051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6EE0-2F35-4A45-B0EA-3730B85F1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615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4268-C443-4A91-8A57-08454A771051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6EE0-2F35-4A45-B0EA-3730B85F1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67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4268-C443-4A91-8A57-08454A771051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6EE0-2F35-4A45-B0EA-3730B85F1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13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4268-C443-4A91-8A57-08454A771051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6EE0-2F35-4A45-B0EA-3730B85F1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58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4268-C443-4A91-8A57-08454A771051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6EE0-2F35-4A45-B0EA-3730B85F1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98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4268-C443-4A91-8A57-08454A771051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6EE0-2F35-4A45-B0EA-3730B85F1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154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4268-C443-4A91-8A57-08454A771051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6EE0-2F35-4A45-B0EA-3730B85F1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452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4268-C443-4A91-8A57-08454A771051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6EE0-2F35-4A45-B0EA-3730B85F1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079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4268-C443-4A91-8A57-08454A771051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6EE0-2F35-4A45-B0EA-3730B85F1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22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C4268-C443-4A91-8A57-08454A771051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F6EE0-2F35-4A45-B0EA-3730B85F1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36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50C4268-C443-4A91-8A57-08454A771051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24CF6EE0-2F35-4A45-B0EA-3730B85F1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17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511783"/>
              </p:ext>
            </p:extLst>
          </p:nvPr>
        </p:nvGraphicFramePr>
        <p:xfrm>
          <a:off x="618309" y="1136850"/>
          <a:ext cx="10919793" cy="1828800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3639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9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9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Real Balances (or wealth) Effect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Interest Rate Effect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Foreign purchases effect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78970" y="202770"/>
            <a:ext cx="126709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Aggregate Demand curve is downward sloping because of: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27732" y="5540252"/>
            <a:ext cx="78290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/>
              <a:t>Higher prices reduces purchasing </a:t>
            </a:r>
            <a:r>
              <a:rPr lang="en-US" dirty="0" smtClean="0"/>
              <a:t>power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/>
              <a:t>When Amperican products are expensive Americans will buy foreign products.</a:t>
            </a:r>
            <a:endParaRPr lang="en-US" dirty="0"/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/>
              <a:t>When prices rise spending is reduced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7732" y="4695299"/>
            <a:ext cx="115649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/>
              <a:t>People need more cash which they withdraw from their bank accounts.  This leaves banks with less money to </a:t>
            </a:r>
            <a:r>
              <a:rPr lang="en-US" dirty="0" smtClean="0"/>
              <a:t>lend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/>
              <a:t>When American products are expensive foreigners won’t buy them</a:t>
            </a:r>
            <a:endParaRPr lang="en-US" dirty="0"/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/>
              <a:t>Interest rates go up leading to less investment spending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8309" y="3422468"/>
            <a:ext cx="111034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Classify the following statements according to which theory in the chart above they describe.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9877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947018" y="376530"/>
            <a:ext cx="24499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Inflationary Gap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719618" y="1434465"/>
            <a:ext cx="13648" cy="281143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645022" y="1510583"/>
            <a:ext cx="13648" cy="281143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733266" y="4245904"/>
            <a:ext cx="287740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7645022" y="4285396"/>
            <a:ext cx="291834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32204" y="1495574"/>
            <a:ext cx="2536209" cy="239973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932204" y="1899374"/>
            <a:ext cx="2386083" cy="215862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9730894" y="1420101"/>
            <a:ext cx="97815" cy="28857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956645" y="1558119"/>
            <a:ext cx="2470245" cy="240086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956645" y="1473957"/>
            <a:ext cx="2333767" cy="240086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3265488" y="2741695"/>
            <a:ext cx="117144" cy="1211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9133195" y="2697990"/>
            <a:ext cx="117144" cy="1211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1801672" y="2806041"/>
            <a:ext cx="1455855" cy="17738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7631374" y="2740245"/>
            <a:ext cx="1455855" cy="17738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3324061" y="2840184"/>
            <a:ext cx="18196" cy="1376974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 flipV="1">
            <a:off x="9182669" y="2879676"/>
            <a:ext cx="33835" cy="140572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888369" y="4285396"/>
            <a:ext cx="859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Real GDP</a:t>
            </a:r>
            <a:endParaRPr lang="en-US" sz="1200" dirty="0"/>
          </a:p>
        </p:txBody>
      </p:sp>
      <p:sp>
        <p:nvSpPr>
          <p:cNvPr id="62" name="TextBox 61"/>
          <p:cNvSpPr txBox="1"/>
          <p:nvPr/>
        </p:nvSpPr>
        <p:spPr>
          <a:xfrm>
            <a:off x="10133449" y="4305844"/>
            <a:ext cx="859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Real GDP</a:t>
            </a:r>
            <a:endParaRPr lang="en-US" sz="1200" dirty="0"/>
          </a:p>
        </p:txBody>
      </p:sp>
      <p:sp>
        <p:nvSpPr>
          <p:cNvPr id="63" name="TextBox 62"/>
          <p:cNvSpPr txBox="1"/>
          <p:nvPr/>
        </p:nvSpPr>
        <p:spPr>
          <a:xfrm rot="16200000">
            <a:off x="1164849" y="1422372"/>
            <a:ext cx="859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Price Level</a:t>
            </a:r>
            <a:endParaRPr lang="en-US" sz="1200" dirty="0"/>
          </a:p>
        </p:txBody>
      </p:sp>
      <p:sp>
        <p:nvSpPr>
          <p:cNvPr id="64" name="TextBox 63"/>
          <p:cNvSpPr txBox="1"/>
          <p:nvPr/>
        </p:nvSpPr>
        <p:spPr>
          <a:xfrm rot="16200000">
            <a:off x="7062957" y="1558601"/>
            <a:ext cx="859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Price Level</a:t>
            </a:r>
            <a:endParaRPr lang="en-US" sz="1200" dirty="0"/>
          </a:p>
        </p:txBody>
      </p:sp>
      <p:sp>
        <p:nvSpPr>
          <p:cNvPr id="65" name="TextBox 64"/>
          <p:cNvSpPr txBox="1"/>
          <p:nvPr/>
        </p:nvSpPr>
        <p:spPr>
          <a:xfrm>
            <a:off x="4346798" y="1685216"/>
            <a:ext cx="859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SRAS</a:t>
            </a:r>
            <a:endParaRPr lang="en-US" sz="1200" dirty="0"/>
          </a:p>
        </p:txBody>
      </p:sp>
      <p:sp>
        <p:nvSpPr>
          <p:cNvPr id="66" name="TextBox 65"/>
          <p:cNvSpPr txBox="1"/>
          <p:nvPr/>
        </p:nvSpPr>
        <p:spPr>
          <a:xfrm>
            <a:off x="10426889" y="1420101"/>
            <a:ext cx="859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SRAS</a:t>
            </a:r>
            <a:endParaRPr lang="en-US" sz="1200" dirty="0"/>
          </a:p>
        </p:txBody>
      </p:sp>
      <p:sp>
        <p:nvSpPr>
          <p:cNvPr id="67" name="TextBox 66"/>
          <p:cNvSpPr txBox="1"/>
          <p:nvPr/>
        </p:nvSpPr>
        <p:spPr>
          <a:xfrm>
            <a:off x="10290412" y="3709288"/>
            <a:ext cx="859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AD</a:t>
            </a:r>
            <a:endParaRPr lang="en-US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9472075" y="1157466"/>
            <a:ext cx="859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LRAS</a:t>
            </a:r>
            <a:endParaRPr lang="en-US" sz="1200" dirty="0"/>
          </a:p>
        </p:txBody>
      </p:sp>
      <p:sp>
        <p:nvSpPr>
          <p:cNvPr id="69" name="TextBox 68"/>
          <p:cNvSpPr txBox="1"/>
          <p:nvPr/>
        </p:nvSpPr>
        <p:spPr>
          <a:xfrm>
            <a:off x="4411618" y="3870108"/>
            <a:ext cx="859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AD</a:t>
            </a:r>
            <a:endParaRPr lang="en-US" sz="1200" dirty="0"/>
          </a:p>
        </p:txBody>
      </p:sp>
      <p:sp>
        <p:nvSpPr>
          <p:cNvPr id="70" name="TextBox 69"/>
          <p:cNvSpPr txBox="1"/>
          <p:nvPr/>
        </p:nvSpPr>
        <p:spPr>
          <a:xfrm>
            <a:off x="2459358" y="1335457"/>
            <a:ext cx="859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LRAS</a:t>
            </a:r>
            <a:endParaRPr lang="en-US" sz="1200" dirty="0"/>
          </a:p>
        </p:txBody>
      </p:sp>
      <p:sp>
        <p:nvSpPr>
          <p:cNvPr id="71" name="TextBox 70"/>
          <p:cNvSpPr txBox="1"/>
          <p:nvPr/>
        </p:nvSpPr>
        <p:spPr>
          <a:xfrm>
            <a:off x="4626578" y="4217158"/>
            <a:ext cx="4299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Y1</a:t>
            </a:r>
            <a:endParaRPr lang="en-US" sz="1200" dirty="0"/>
          </a:p>
        </p:txBody>
      </p:sp>
      <p:sp>
        <p:nvSpPr>
          <p:cNvPr id="72" name="TextBox 71"/>
          <p:cNvSpPr txBox="1"/>
          <p:nvPr/>
        </p:nvSpPr>
        <p:spPr>
          <a:xfrm>
            <a:off x="3200308" y="4228587"/>
            <a:ext cx="4299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</a:t>
            </a:r>
            <a:endParaRPr lang="en-US" sz="1200" dirty="0"/>
          </a:p>
        </p:txBody>
      </p:sp>
      <p:sp>
        <p:nvSpPr>
          <p:cNvPr id="73" name="TextBox 72"/>
          <p:cNvSpPr txBox="1"/>
          <p:nvPr/>
        </p:nvSpPr>
        <p:spPr>
          <a:xfrm>
            <a:off x="1379807" y="2701356"/>
            <a:ext cx="4299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Pe</a:t>
            </a:r>
            <a:endParaRPr lang="en-US" sz="1200" dirty="0"/>
          </a:p>
        </p:txBody>
      </p:sp>
      <p:sp>
        <p:nvSpPr>
          <p:cNvPr id="84" name="TextBox 83"/>
          <p:cNvSpPr txBox="1"/>
          <p:nvPr/>
        </p:nvSpPr>
        <p:spPr>
          <a:xfrm>
            <a:off x="9042158" y="4285396"/>
            <a:ext cx="4299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</a:t>
            </a:r>
            <a:endParaRPr lang="en-US" sz="1200" dirty="0"/>
          </a:p>
        </p:txBody>
      </p:sp>
      <p:sp>
        <p:nvSpPr>
          <p:cNvPr id="102" name="TextBox 101"/>
          <p:cNvSpPr txBox="1"/>
          <p:nvPr/>
        </p:nvSpPr>
        <p:spPr>
          <a:xfrm>
            <a:off x="7320243" y="2632478"/>
            <a:ext cx="4299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Pe</a:t>
            </a:r>
            <a:endParaRPr lang="en-US" sz="1200" dirty="0"/>
          </a:p>
        </p:txBody>
      </p:sp>
      <p:cxnSp>
        <p:nvCxnSpPr>
          <p:cNvPr id="8" name="Straight Connector 7"/>
          <p:cNvCxnSpPr/>
          <p:nvPr/>
        </p:nvCxnSpPr>
        <p:spPr>
          <a:xfrm flipH="1" flipV="1">
            <a:off x="2711830" y="1617458"/>
            <a:ext cx="58572" cy="25840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1"/>
          <p:cNvSpPr>
            <a:spLocks noChangeArrowheads="1"/>
          </p:cNvSpPr>
          <p:nvPr/>
        </p:nvSpPr>
        <p:spPr bwMode="auto">
          <a:xfrm>
            <a:off x="7889724" y="376530"/>
            <a:ext cx="27347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Recessionary Gap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Left Brace 20"/>
          <p:cNvSpPr/>
          <p:nvPr/>
        </p:nvSpPr>
        <p:spPr>
          <a:xfrm rot="16200000">
            <a:off x="2822103" y="4387908"/>
            <a:ext cx="495086" cy="625972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Left Brace 75"/>
          <p:cNvSpPr/>
          <p:nvPr/>
        </p:nvSpPr>
        <p:spPr>
          <a:xfrm rot="16200000">
            <a:off x="9307822" y="4452192"/>
            <a:ext cx="495086" cy="625972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2558615" y="5117909"/>
            <a:ext cx="1022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Inflationary Gap</a:t>
            </a:r>
            <a:endParaRPr lang="en-US" sz="1200" dirty="0"/>
          </a:p>
        </p:txBody>
      </p:sp>
      <p:sp>
        <p:nvSpPr>
          <p:cNvPr id="79" name="TextBox 78"/>
          <p:cNvSpPr txBox="1"/>
          <p:nvPr/>
        </p:nvSpPr>
        <p:spPr>
          <a:xfrm>
            <a:off x="9095726" y="5117909"/>
            <a:ext cx="1022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RecessionaryGap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5310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756294"/>
              </p:ext>
            </p:extLst>
          </p:nvPr>
        </p:nvGraphicFramePr>
        <p:xfrm>
          <a:off x="649355" y="1599669"/>
          <a:ext cx="10919793" cy="3962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9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9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9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Real Balances (or wealth) Effect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Interest Rate Effect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Foreign purchases effect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Higher prices reduces purchasing power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When prices rise spending is reduced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People need more cash which they withdraw from their bank accounts.  This leaves banks with less money to lend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Interest rates go up leading to less investment spending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When American products are expensive Americans will buy foreign products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When American products are expensive foreigners won’t buy them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16789" y="357144"/>
            <a:ext cx="753917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Aggregate Demand curve is downward sloping because of: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6854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65229" y="789387"/>
            <a:ext cx="4914693" cy="238889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/>
              <a:t>Input Prices</a:t>
            </a:r>
          </a:p>
          <a:p>
            <a:r>
              <a:rPr lang="en-US"/>
              <a:t>Prices of Resources</a:t>
            </a:r>
          </a:p>
          <a:p>
            <a:r>
              <a:rPr lang="en-US"/>
              <a:t>Productivity</a:t>
            </a:r>
          </a:p>
          <a:p>
            <a:r>
              <a:rPr lang="en-US"/>
              <a:t>Wages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6320552" y="764940"/>
            <a:ext cx="5406888" cy="2388898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954617" y="1412780"/>
            <a:ext cx="3296478" cy="331470"/>
          </a:xfrm>
          <a:prstGeom prst="rect">
            <a:avLst/>
          </a:prstGeom>
          <a:solidFill>
            <a:srgbClr val="FFFFFF"/>
          </a:soli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Determinants of SRAS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651653" y="1441162"/>
            <a:ext cx="3238397" cy="331470"/>
          </a:xfrm>
          <a:prstGeom prst="rect">
            <a:avLst/>
          </a:prstGeom>
          <a:solidFill>
            <a:srgbClr val="FFFFFF"/>
          </a:soli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Determinants of AD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49105" y="110951"/>
            <a:ext cx="11742895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The Determinants of AD and SRAS cause the curve to shift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50103" y="3461578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 in Consumer </a:t>
            </a: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Spending – </a:t>
            </a: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</a:p>
          <a:p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 in the price of inputs</a:t>
            </a:r>
          </a:p>
          <a:p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 in price level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 in Investment </a:t>
            </a: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Spending – </a:t>
            </a: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</a:t>
            </a:r>
          </a:p>
          <a:p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 in productivity</a:t>
            </a:r>
          </a:p>
          <a:p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 in wages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 in Government </a:t>
            </a: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Spending - G</a:t>
            </a:r>
          </a:p>
          <a:p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 exports – X-M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933734" y="3286900"/>
            <a:ext cx="4894217" cy="33963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19455" y="4303102"/>
            <a:ext cx="4206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Classify the Economic situations to the right as either Determinants of aggregate demand or determinants of short run aggregate supply.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121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7480" y="1402687"/>
            <a:ext cx="4914693" cy="238889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/>
              <a:t>Input Prices</a:t>
            </a:r>
          </a:p>
          <a:p>
            <a:r>
              <a:rPr lang="en-US"/>
              <a:t>Prices of Resources</a:t>
            </a:r>
          </a:p>
          <a:p>
            <a:r>
              <a:rPr lang="en-US"/>
              <a:t>Productivity</a:t>
            </a:r>
          </a:p>
          <a:p>
            <a:r>
              <a:rPr lang="en-US"/>
              <a:t>Wages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6198639" y="1341727"/>
            <a:ext cx="5645426" cy="2388898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580149" y="1402687"/>
            <a:ext cx="3296478" cy="331470"/>
          </a:xfrm>
          <a:prstGeom prst="rect">
            <a:avLst/>
          </a:prstGeom>
          <a:solidFill>
            <a:srgbClr val="FFFFFF"/>
          </a:soli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Determinants of SRAS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651653" y="1441162"/>
            <a:ext cx="3238397" cy="331470"/>
          </a:xfrm>
          <a:prstGeom prst="rect">
            <a:avLst/>
          </a:prstGeom>
          <a:solidFill>
            <a:srgbClr val="FFFFFF"/>
          </a:soli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Determinants of AD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49105" y="457200"/>
            <a:ext cx="11742895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The Determinants of AD and SRAS cause the curve to shift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16423" y="1947529"/>
            <a:ext cx="26239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Input Prices</a:t>
            </a:r>
          </a:p>
          <a:p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Prices of resources</a:t>
            </a:r>
          </a:p>
          <a:p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Productivity</a:t>
            </a:r>
          </a:p>
          <a:p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Wages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38469" y="1891068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Consumer Spending – C</a:t>
            </a:r>
          </a:p>
          <a:p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Investment Spending – Ig</a:t>
            </a:r>
          </a:p>
          <a:p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 Spending - G</a:t>
            </a:r>
          </a:p>
          <a:p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 exports – X-M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71758" y="4202099"/>
            <a:ext cx="78642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Change in Price level is not one of the determinants of AD or SRAS --- it will cause a movement along the curve not a shift.</a:t>
            </a:r>
            <a:endParaRPr lang="en-US" sz="3600" dirty="0"/>
          </a:p>
        </p:txBody>
      </p:sp>
      <p:pic>
        <p:nvPicPr>
          <p:cNvPr id="1026" name="Picture 2" descr="Free Pricing Cliparts, Download Free Clip Art, Free Clip Art on Clipart  Libr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158" y="4132906"/>
            <a:ext cx="2054600" cy="2311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152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063784"/>
              </p:ext>
            </p:extLst>
          </p:nvPr>
        </p:nvGraphicFramePr>
        <p:xfrm>
          <a:off x="506746" y="655901"/>
          <a:ext cx="11183057" cy="5745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6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3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3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95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Negative Demand Shock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Positive Demand Shock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68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Draw and graph that shows the change indicated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4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Will the shock cause price to increase or decrease?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4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Will the shock cause GDP to increase or decrease?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6781" y="151587"/>
            <a:ext cx="118429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Draw AD/AS graphs in equilibrium and than make the shift</a:t>
            </a:r>
            <a:r>
              <a:rPr kumimoji="0" lang="en-US" alt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show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Demand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Shocks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207224" y="1405719"/>
            <a:ext cx="13648" cy="281143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645022" y="1510583"/>
            <a:ext cx="13648" cy="281143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3220872" y="4217158"/>
            <a:ext cx="287740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7645022" y="4285396"/>
            <a:ext cx="291834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303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73488"/>
              </p:ext>
            </p:extLst>
          </p:nvPr>
        </p:nvGraphicFramePr>
        <p:xfrm>
          <a:off x="322007" y="682796"/>
          <a:ext cx="11183057" cy="5745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6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3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3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95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Negative Demand Shock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Positive Demand Shock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68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Draw and graph that shows the change indicated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4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Will the shock cause price to increase or decrease?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Decrease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Increase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4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Will the shock cause GDP to increase or decrease?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Decrease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Increase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427769" y="113236"/>
            <a:ext cx="28804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Demand Shocks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207224" y="1405719"/>
            <a:ext cx="13648" cy="281143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645022" y="1510583"/>
            <a:ext cx="13648" cy="281143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3220872" y="4217158"/>
            <a:ext cx="287740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7645022" y="4285396"/>
            <a:ext cx="291834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359624" y="1558119"/>
            <a:ext cx="2536209" cy="239973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434686" y="1800365"/>
            <a:ext cx="2386083" cy="215862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779224" y="2398311"/>
            <a:ext cx="1760561" cy="175430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956645" y="1558119"/>
            <a:ext cx="2470245" cy="240086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359624" y="2456597"/>
            <a:ext cx="1696872" cy="163773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956645" y="1473957"/>
            <a:ext cx="2333767" cy="240086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4776716" y="3275463"/>
            <a:ext cx="279780" cy="3002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4659572" y="2758552"/>
            <a:ext cx="117144" cy="1211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149488" y="3214900"/>
            <a:ext cx="117144" cy="1211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9133195" y="2697990"/>
            <a:ext cx="117144" cy="1211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8600932" y="3229685"/>
            <a:ext cx="117144" cy="1211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9151961" y="3289110"/>
            <a:ext cx="395785" cy="39578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3220872" y="2819114"/>
            <a:ext cx="1455855" cy="17738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7631374" y="2740245"/>
            <a:ext cx="1455855" cy="17738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7645022" y="3289110"/>
            <a:ext cx="955910" cy="23457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32" idx="6"/>
          </p:cNvCxnSpPr>
          <p:nvPr/>
        </p:nvCxnSpPr>
        <p:spPr>
          <a:xfrm flipV="1">
            <a:off x="3207224" y="3275462"/>
            <a:ext cx="1059408" cy="13648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4208060" y="3232638"/>
            <a:ext cx="0" cy="98452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endCxn id="31" idx="4"/>
          </p:cNvCxnSpPr>
          <p:nvPr/>
        </p:nvCxnSpPr>
        <p:spPr>
          <a:xfrm flipH="1" flipV="1">
            <a:off x="4718144" y="2879676"/>
            <a:ext cx="18197" cy="1319744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 flipV="1">
            <a:off x="9182669" y="2879676"/>
            <a:ext cx="33835" cy="140572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34" idx="4"/>
          </p:cNvCxnSpPr>
          <p:nvPr/>
        </p:nvCxnSpPr>
        <p:spPr>
          <a:xfrm flipH="1" flipV="1">
            <a:off x="8659504" y="3350809"/>
            <a:ext cx="18199" cy="993958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409050" y="4206267"/>
            <a:ext cx="859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Real GDP</a:t>
            </a:r>
            <a:endParaRPr lang="en-US" sz="1200" dirty="0"/>
          </a:p>
        </p:txBody>
      </p:sp>
      <p:sp>
        <p:nvSpPr>
          <p:cNvPr id="62" name="TextBox 61"/>
          <p:cNvSpPr txBox="1"/>
          <p:nvPr/>
        </p:nvSpPr>
        <p:spPr>
          <a:xfrm>
            <a:off x="10133449" y="4305844"/>
            <a:ext cx="859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Real GDP</a:t>
            </a:r>
            <a:endParaRPr lang="en-US" sz="1200" dirty="0"/>
          </a:p>
        </p:txBody>
      </p:sp>
      <p:sp>
        <p:nvSpPr>
          <p:cNvPr id="63" name="TextBox 62"/>
          <p:cNvSpPr txBox="1"/>
          <p:nvPr/>
        </p:nvSpPr>
        <p:spPr>
          <a:xfrm rot="16200000">
            <a:off x="2606708" y="1558601"/>
            <a:ext cx="859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Price Level</a:t>
            </a:r>
            <a:endParaRPr lang="en-US" sz="1200" dirty="0"/>
          </a:p>
        </p:txBody>
      </p:sp>
      <p:sp>
        <p:nvSpPr>
          <p:cNvPr id="64" name="TextBox 63"/>
          <p:cNvSpPr txBox="1"/>
          <p:nvPr/>
        </p:nvSpPr>
        <p:spPr>
          <a:xfrm rot="16200000">
            <a:off x="7062957" y="1558601"/>
            <a:ext cx="859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Price Level</a:t>
            </a:r>
            <a:endParaRPr lang="en-US" sz="1200" dirty="0"/>
          </a:p>
        </p:txBody>
      </p:sp>
      <p:sp>
        <p:nvSpPr>
          <p:cNvPr id="65" name="TextBox 64"/>
          <p:cNvSpPr txBox="1"/>
          <p:nvPr/>
        </p:nvSpPr>
        <p:spPr>
          <a:xfrm>
            <a:off x="5820768" y="1635451"/>
            <a:ext cx="859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SRAS</a:t>
            </a:r>
            <a:endParaRPr lang="en-US" sz="1200" dirty="0"/>
          </a:p>
        </p:txBody>
      </p:sp>
      <p:sp>
        <p:nvSpPr>
          <p:cNvPr id="66" name="TextBox 65"/>
          <p:cNvSpPr txBox="1"/>
          <p:nvPr/>
        </p:nvSpPr>
        <p:spPr>
          <a:xfrm>
            <a:off x="10426889" y="1420101"/>
            <a:ext cx="859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SRAS</a:t>
            </a:r>
            <a:endParaRPr lang="en-US" sz="1200" dirty="0"/>
          </a:p>
        </p:txBody>
      </p:sp>
      <p:sp>
        <p:nvSpPr>
          <p:cNvPr id="67" name="TextBox 66"/>
          <p:cNvSpPr txBox="1"/>
          <p:nvPr/>
        </p:nvSpPr>
        <p:spPr>
          <a:xfrm>
            <a:off x="10290412" y="3709288"/>
            <a:ext cx="859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AD2</a:t>
            </a:r>
            <a:endParaRPr lang="en-US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9539785" y="4008397"/>
            <a:ext cx="859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AD1</a:t>
            </a:r>
            <a:endParaRPr lang="en-US" sz="1200" dirty="0"/>
          </a:p>
        </p:txBody>
      </p:sp>
      <p:sp>
        <p:nvSpPr>
          <p:cNvPr id="69" name="TextBox 68"/>
          <p:cNvSpPr txBox="1"/>
          <p:nvPr/>
        </p:nvSpPr>
        <p:spPr>
          <a:xfrm>
            <a:off x="5895833" y="3911575"/>
            <a:ext cx="859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AD1</a:t>
            </a:r>
            <a:endParaRPr lang="en-US" sz="1200" dirty="0"/>
          </a:p>
        </p:txBody>
      </p:sp>
      <p:sp>
        <p:nvSpPr>
          <p:cNvPr id="70" name="TextBox 69"/>
          <p:cNvSpPr txBox="1"/>
          <p:nvPr/>
        </p:nvSpPr>
        <p:spPr>
          <a:xfrm>
            <a:off x="5056496" y="3911575"/>
            <a:ext cx="859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AD2</a:t>
            </a:r>
            <a:endParaRPr lang="en-US" sz="1200" dirty="0"/>
          </a:p>
        </p:txBody>
      </p:sp>
      <p:sp>
        <p:nvSpPr>
          <p:cNvPr id="71" name="TextBox 70"/>
          <p:cNvSpPr txBox="1"/>
          <p:nvPr/>
        </p:nvSpPr>
        <p:spPr>
          <a:xfrm>
            <a:off x="4626578" y="4217158"/>
            <a:ext cx="4299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Y1</a:t>
            </a:r>
            <a:endParaRPr lang="en-US" sz="1200" dirty="0"/>
          </a:p>
        </p:txBody>
      </p:sp>
      <p:sp>
        <p:nvSpPr>
          <p:cNvPr id="72" name="TextBox 71"/>
          <p:cNvSpPr txBox="1"/>
          <p:nvPr/>
        </p:nvSpPr>
        <p:spPr>
          <a:xfrm>
            <a:off x="4051673" y="4217158"/>
            <a:ext cx="4299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Y2</a:t>
            </a:r>
            <a:endParaRPr lang="en-US" sz="1200" dirty="0"/>
          </a:p>
        </p:txBody>
      </p:sp>
      <p:sp>
        <p:nvSpPr>
          <p:cNvPr id="73" name="TextBox 72"/>
          <p:cNvSpPr txBox="1"/>
          <p:nvPr/>
        </p:nvSpPr>
        <p:spPr>
          <a:xfrm>
            <a:off x="2898126" y="3152633"/>
            <a:ext cx="4299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P2</a:t>
            </a:r>
            <a:endParaRPr lang="en-US" sz="1200" dirty="0"/>
          </a:p>
        </p:txBody>
      </p:sp>
      <p:sp>
        <p:nvSpPr>
          <p:cNvPr id="74" name="TextBox 73"/>
          <p:cNvSpPr txBox="1"/>
          <p:nvPr/>
        </p:nvSpPr>
        <p:spPr>
          <a:xfrm>
            <a:off x="2898125" y="2701686"/>
            <a:ext cx="4299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P1</a:t>
            </a:r>
            <a:endParaRPr lang="en-US" sz="1200" dirty="0"/>
          </a:p>
        </p:txBody>
      </p:sp>
      <p:cxnSp>
        <p:nvCxnSpPr>
          <p:cNvPr id="75" name="Straight Arrow Connector 74"/>
          <p:cNvCxnSpPr/>
          <p:nvPr/>
        </p:nvCxnSpPr>
        <p:spPr>
          <a:xfrm flipH="1">
            <a:off x="4328601" y="4355657"/>
            <a:ext cx="389543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3047153" y="2916303"/>
            <a:ext cx="0" cy="23633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8530360" y="4334378"/>
            <a:ext cx="4299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Y1</a:t>
            </a:r>
            <a:endParaRPr lang="en-US" sz="1200" dirty="0"/>
          </a:p>
        </p:txBody>
      </p:sp>
      <p:sp>
        <p:nvSpPr>
          <p:cNvPr id="85" name="TextBox 84"/>
          <p:cNvSpPr txBox="1"/>
          <p:nvPr/>
        </p:nvSpPr>
        <p:spPr>
          <a:xfrm>
            <a:off x="9034899" y="4305844"/>
            <a:ext cx="4299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Y2</a:t>
            </a:r>
            <a:endParaRPr lang="en-US" sz="1200" dirty="0"/>
          </a:p>
        </p:txBody>
      </p:sp>
      <p:cxnSp>
        <p:nvCxnSpPr>
          <p:cNvPr id="86" name="Straight Arrow Connector 85"/>
          <p:cNvCxnSpPr/>
          <p:nvPr/>
        </p:nvCxnSpPr>
        <p:spPr>
          <a:xfrm>
            <a:off x="8797026" y="4444345"/>
            <a:ext cx="326502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7320243" y="2632478"/>
            <a:ext cx="4299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P2</a:t>
            </a:r>
            <a:endParaRPr lang="en-US" sz="1200" dirty="0"/>
          </a:p>
        </p:txBody>
      </p:sp>
      <p:sp>
        <p:nvSpPr>
          <p:cNvPr id="103" name="TextBox 102"/>
          <p:cNvSpPr txBox="1"/>
          <p:nvPr/>
        </p:nvSpPr>
        <p:spPr>
          <a:xfrm>
            <a:off x="7354375" y="3205863"/>
            <a:ext cx="4299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P1</a:t>
            </a:r>
            <a:endParaRPr lang="en-US" sz="1200" dirty="0"/>
          </a:p>
        </p:txBody>
      </p:sp>
      <p:cxnSp>
        <p:nvCxnSpPr>
          <p:cNvPr id="104" name="Straight Arrow Connector 103"/>
          <p:cNvCxnSpPr/>
          <p:nvPr/>
        </p:nvCxnSpPr>
        <p:spPr>
          <a:xfrm flipV="1">
            <a:off x="7492874" y="2931075"/>
            <a:ext cx="0" cy="2838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745149" y="1734094"/>
            <a:ext cx="5006" cy="235297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519645" y="1540743"/>
            <a:ext cx="859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</a:t>
            </a:r>
            <a:r>
              <a:rPr lang="en-US" sz="1200" dirty="0" smtClean="0"/>
              <a:t>RAS</a:t>
            </a:r>
            <a:endParaRPr lang="en-US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8449365" y="1443857"/>
            <a:ext cx="859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</a:t>
            </a:r>
            <a:r>
              <a:rPr lang="en-US" sz="1200" dirty="0" smtClean="0"/>
              <a:t>RAS</a:t>
            </a:r>
            <a:endParaRPr lang="en-US" sz="1200" dirty="0"/>
          </a:p>
        </p:txBody>
      </p:sp>
      <p:cxnSp>
        <p:nvCxnSpPr>
          <p:cNvPr id="56" name="Straight Connector 55"/>
          <p:cNvCxnSpPr/>
          <p:nvPr/>
        </p:nvCxnSpPr>
        <p:spPr>
          <a:xfrm>
            <a:off x="8655498" y="1835580"/>
            <a:ext cx="5006" cy="235297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71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172959"/>
              </p:ext>
            </p:extLst>
          </p:nvPr>
        </p:nvGraphicFramePr>
        <p:xfrm>
          <a:off x="322007" y="682796"/>
          <a:ext cx="11183057" cy="57294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6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3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3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95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Negative </a:t>
                      </a:r>
                      <a:r>
                        <a:rPr lang="en-US" sz="2000" dirty="0" smtClean="0">
                          <a:effectLst/>
                        </a:rPr>
                        <a:t>Supply </a:t>
                      </a:r>
                      <a:r>
                        <a:rPr lang="en-US" sz="2000" dirty="0">
                          <a:effectLst/>
                        </a:rPr>
                        <a:t>Shock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Positive </a:t>
                      </a:r>
                      <a:r>
                        <a:rPr lang="en-US" sz="2000" dirty="0" smtClean="0">
                          <a:effectLst/>
                        </a:rPr>
                        <a:t>Supply </a:t>
                      </a:r>
                      <a:r>
                        <a:rPr lang="en-US" sz="2000" dirty="0">
                          <a:effectLst/>
                        </a:rPr>
                        <a:t>Shock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68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Draw and graph that shows the change indicated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35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Will the shock cause price to increase or decrease?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4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Will the shock cause GDP to increase or decrease?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3207224" y="1405719"/>
            <a:ext cx="13648" cy="281143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645022" y="1510583"/>
            <a:ext cx="13648" cy="281143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3220872" y="4217158"/>
            <a:ext cx="287740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7645022" y="4285396"/>
            <a:ext cx="291834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1"/>
          <p:cNvSpPr>
            <a:spLocks noChangeArrowheads="1"/>
          </p:cNvSpPr>
          <p:nvPr/>
        </p:nvSpPr>
        <p:spPr bwMode="auto">
          <a:xfrm>
            <a:off x="190407" y="151587"/>
            <a:ext cx="118157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Draw AD/AS graphs in equilibrium and than make the shift</a:t>
            </a:r>
            <a:r>
              <a:rPr kumimoji="0" lang="en-US" alt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show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Supply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Shocks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16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35362"/>
              </p:ext>
            </p:extLst>
          </p:nvPr>
        </p:nvGraphicFramePr>
        <p:xfrm>
          <a:off x="322007" y="682796"/>
          <a:ext cx="11183057" cy="5745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6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3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3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95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Negative </a:t>
                      </a:r>
                      <a:r>
                        <a:rPr lang="en-US" sz="2000" dirty="0" smtClean="0">
                          <a:effectLst/>
                        </a:rPr>
                        <a:t>Supply </a:t>
                      </a:r>
                      <a:r>
                        <a:rPr lang="en-US" sz="2000" dirty="0">
                          <a:effectLst/>
                        </a:rPr>
                        <a:t>Shock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Positive </a:t>
                      </a:r>
                      <a:r>
                        <a:rPr lang="en-US" sz="2000" dirty="0" smtClean="0">
                          <a:effectLst/>
                        </a:rPr>
                        <a:t>Supply </a:t>
                      </a:r>
                      <a:r>
                        <a:rPr lang="en-US" sz="2000" dirty="0">
                          <a:effectLst/>
                        </a:rPr>
                        <a:t>Shock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68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Draw and graph that shows the change indicated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4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Will the shock cause price to increase or decrease?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Increase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Decrease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4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Will the shock cause GDP to increase or decrease?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Decrease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Increase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991995" y="106407"/>
            <a:ext cx="264687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Supply Shocks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207224" y="1405719"/>
            <a:ext cx="13648" cy="281143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645022" y="1510583"/>
            <a:ext cx="13648" cy="281143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3220872" y="4217158"/>
            <a:ext cx="287740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7645022" y="4285396"/>
            <a:ext cx="291834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359624" y="1558119"/>
            <a:ext cx="2536209" cy="239973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434686" y="1800365"/>
            <a:ext cx="2386083" cy="215862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8898422" y="2242073"/>
            <a:ext cx="1664944" cy="177860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956645" y="1558119"/>
            <a:ext cx="2470245" cy="240086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434686" y="1635451"/>
            <a:ext cx="1621810" cy="1379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956645" y="1473957"/>
            <a:ext cx="2333767" cy="240086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4796819" y="2016321"/>
            <a:ext cx="279780" cy="26086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4659572" y="2758552"/>
            <a:ext cx="117144" cy="1211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167685" y="2277187"/>
            <a:ext cx="117144" cy="1211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9133195" y="2697990"/>
            <a:ext cx="117144" cy="1211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9613750" y="3252005"/>
            <a:ext cx="117144" cy="1211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9976513" y="2157614"/>
            <a:ext cx="313899" cy="33481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3220872" y="2819114"/>
            <a:ext cx="1455855" cy="17738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7631374" y="2740245"/>
            <a:ext cx="1455855" cy="17738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7645022" y="3318262"/>
            <a:ext cx="2013652" cy="54867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32" idx="3"/>
          </p:cNvCxnSpPr>
          <p:nvPr/>
        </p:nvCxnSpPr>
        <p:spPr>
          <a:xfrm>
            <a:off x="3220872" y="2380573"/>
            <a:ext cx="963968" cy="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72" idx="0"/>
          </p:cNvCxnSpPr>
          <p:nvPr/>
        </p:nvCxnSpPr>
        <p:spPr>
          <a:xfrm flipH="1" flipV="1">
            <a:off x="4226257" y="2337749"/>
            <a:ext cx="40375" cy="1879409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endCxn id="31" idx="4"/>
          </p:cNvCxnSpPr>
          <p:nvPr/>
        </p:nvCxnSpPr>
        <p:spPr>
          <a:xfrm flipH="1" flipV="1">
            <a:off x="4718144" y="2879676"/>
            <a:ext cx="18197" cy="1319744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 flipV="1">
            <a:off x="9182669" y="2879676"/>
            <a:ext cx="33835" cy="140572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34" idx="4"/>
          </p:cNvCxnSpPr>
          <p:nvPr/>
        </p:nvCxnSpPr>
        <p:spPr>
          <a:xfrm flipH="1" flipV="1">
            <a:off x="9672322" y="3373129"/>
            <a:ext cx="18199" cy="993958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409050" y="4206267"/>
            <a:ext cx="859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Real GDP</a:t>
            </a:r>
            <a:endParaRPr lang="en-US" sz="1200" dirty="0"/>
          </a:p>
        </p:txBody>
      </p:sp>
      <p:sp>
        <p:nvSpPr>
          <p:cNvPr id="62" name="TextBox 61"/>
          <p:cNvSpPr txBox="1"/>
          <p:nvPr/>
        </p:nvSpPr>
        <p:spPr>
          <a:xfrm>
            <a:off x="10133449" y="4305844"/>
            <a:ext cx="859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Real GDP</a:t>
            </a:r>
            <a:endParaRPr lang="en-US" sz="1200" dirty="0"/>
          </a:p>
        </p:txBody>
      </p:sp>
      <p:sp>
        <p:nvSpPr>
          <p:cNvPr id="63" name="TextBox 62"/>
          <p:cNvSpPr txBox="1"/>
          <p:nvPr/>
        </p:nvSpPr>
        <p:spPr>
          <a:xfrm rot="16200000">
            <a:off x="2606708" y="1558601"/>
            <a:ext cx="859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Price Level</a:t>
            </a:r>
            <a:endParaRPr lang="en-US" sz="1200" dirty="0"/>
          </a:p>
        </p:txBody>
      </p:sp>
      <p:sp>
        <p:nvSpPr>
          <p:cNvPr id="64" name="TextBox 63"/>
          <p:cNvSpPr txBox="1"/>
          <p:nvPr/>
        </p:nvSpPr>
        <p:spPr>
          <a:xfrm rot="16200000">
            <a:off x="7062957" y="1558601"/>
            <a:ext cx="859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Price Level</a:t>
            </a:r>
            <a:endParaRPr lang="en-US" sz="1200" dirty="0"/>
          </a:p>
        </p:txBody>
      </p:sp>
      <p:sp>
        <p:nvSpPr>
          <p:cNvPr id="65" name="TextBox 64"/>
          <p:cNvSpPr txBox="1"/>
          <p:nvPr/>
        </p:nvSpPr>
        <p:spPr>
          <a:xfrm>
            <a:off x="5820768" y="1635451"/>
            <a:ext cx="859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SRAS1</a:t>
            </a:r>
            <a:endParaRPr lang="en-US" sz="1200" dirty="0"/>
          </a:p>
        </p:txBody>
      </p:sp>
      <p:sp>
        <p:nvSpPr>
          <p:cNvPr id="66" name="TextBox 65"/>
          <p:cNvSpPr txBox="1"/>
          <p:nvPr/>
        </p:nvSpPr>
        <p:spPr>
          <a:xfrm>
            <a:off x="10426889" y="1420101"/>
            <a:ext cx="859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SRAS1</a:t>
            </a:r>
            <a:endParaRPr lang="en-US" sz="1200" dirty="0"/>
          </a:p>
        </p:txBody>
      </p:sp>
      <p:sp>
        <p:nvSpPr>
          <p:cNvPr id="67" name="TextBox 66"/>
          <p:cNvSpPr txBox="1"/>
          <p:nvPr/>
        </p:nvSpPr>
        <p:spPr>
          <a:xfrm>
            <a:off x="10290412" y="3709288"/>
            <a:ext cx="859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AD</a:t>
            </a:r>
            <a:endParaRPr lang="en-US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10563367" y="2057628"/>
            <a:ext cx="859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SRAS2</a:t>
            </a:r>
            <a:endParaRPr lang="en-US" sz="1200" dirty="0"/>
          </a:p>
        </p:txBody>
      </p:sp>
      <p:sp>
        <p:nvSpPr>
          <p:cNvPr id="69" name="TextBox 68"/>
          <p:cNvSpPr txBox="1"/>
          <p:nvPr/>
        </p:nvSpPr>
        <p:spPr>
          <a:xfrm>
            <a:off x="5895833" y="3911575"/>
            <a:ext cx="859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AD</a:t>
            </a:r>
            <a:endParaRPr lang="en-US" sz="1200" dirty="0"/>
          </a:p>
        </p:txBody>
      </p:sp>
      <p:sp>
        <p:nvSpPr>
          <p:cNvPr id="70" name="TextBox 69"/>
          <p:cNvSpPr txBox="1"/>
          <p:nvPr/>
        </p:nvSpPr>
        <p:spPr>
          <a:xfrm>
            <a:off x="5076599" y="1428416"/>
            <a:ext cx="859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SRAS2</a:t>
            </a:r>
            <a:endParaRPr lang="en-US" sz="1200" dirty="0"/>
          </a:p>
        </p:txBody>
      </p:sp>
      <p:sp>
        <p:nvSpPr>
          <p:cNvPr id="71" name="TextBox 70"/>
          <p:cNvSpPr txBox="1"/>
          <p:nvPr/>
        </p:nvSpPr>
        <p:spPr>
          <a:xfrm>
            <a:off x="4626578" y="4217158"/>
            <a:ext cx="4299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Y1</a:t>
            </a:r>
            <a:endParaRPr lang="en-US" sz="1200" dirty="0"/>
          </a:p>
        </p:txBody>
      </p:sp>
      <p:sp>
        <p:nvSpPr>
          <p:cNvPr id="72" name="TextBox 71"/>
          <p:cNvSpPr txBox="1"/>
          <p:nvPr/>
        </p:nvSpPr>
        <p:spPr>
          <a:xfrm>
            <a:off x="4051673" y="4217158"/>
            <a:ext cx="4299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Y2</a:t>
            </a:r>
            <a:endParaRPr lang="en-US" sz="1200" dirty="0"/>
          </a:p>
        </p:txBody>
      </p:sp>
      <p:sp>
        <p:nvSpPr>
          <p:cNvPr id="73" name="TextBox 72"/>
          <p:cNvSpPr txBox="1"/>
          <p:nvPr/>
        </p:nvSpPr>
        <p:spPr>
          <a:xfrm>
            <a:off x="2893322" y="2242073"/>
            <a:ext cx="4299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P2</a:t>
            </a:r>
            <a:endParaRPr lang="en-US" sz="1200" dirty="0"/>
          </a:p>
        </p:txBody>
      </p:sp>
      <p:sp>
        <p:nvSpPr>
          <p:cNvPr id="74" name="TextBox 73"/>
          <p:cNvSpPr txBox="1"/>
          <p:nvPr/>
        </p:nvSpPr>
        <p:spPr>
          <a:xfrm>
            <a:off x="2898125" y="2701686"/>
            <a:ext cx="4299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P1</a:t>
            </a:r>
            <a:endParaRPr lang="en-US" sz="1200" dirty="0"/>
          </a:p>
        </p:txBody>
      </p:sp>
      <p:cxnSp>
        <p:nvCxnSpPr>
          <p:cNvPr id="75" name="Straight Arrow Connector 74"/>
          <p:cNvCxnSpPr/>
          <p:nvPr/>
        </p:nvCxnSpPr>
        <p:spPr>
          <a:xfrm flipH="1">
            <a:off x="4328601" y="4355657"/>
            <a:ext cx="389543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3047152" y="2417901"/>
            <a:ext cx="0" cy="32234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9042158" y="4285396"/>
            <a:ext cx="4299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Y1</a:t>
            </a:r>
            <a:endParaRPr lang="en-US" sz="1200" dirty="0"/>
          </a:p>
        </p:txBody>
      </p:sp>
      <p:sp>
        <p:nvSpPr>
          <p:cNvPr id="85" name="TextBox 84"/>
          <p:cNvSpPr txBox="1"/>
          <p:nvPr/>
        </p:nvSpPr>
        <p:spPr>
          <a:xfrm>
            <a:off x="9613750" y="4305844"/>
            <a:ext cx="4299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Y2</a:t>
            </a:r>
            <a:endParaRPr lang="en-US" sz="1200" dirty="0"/>
          </a:p>
        </p:txBody>
      </p:sp>
      <p:cxnSp>
        <p:nvCxnSpPr>
          <p:cNvPr id="86" name="Straight Arrow Connector 85"/>
          <p:cNvCxnSpPr/>
          <p:nvPr/>
        </p:nvCxnSpPr>
        <p:spPr>
          <a:xfrm>
            <a:off x="9354919" y="4444342"/>
            <a:ext cx="326502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7320243" y="2632478"/>
            <a:ext cx="4299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P1</a:t>
            </a:r>
            <a:endParaRPr lang="en-US" sz="1200" dirty="0"/>
          </a:p>
        </p:txBody>
      </p:sp>
      <p:sp>
        <p:nvSpPr>
          <p:cNvPr id="103" name="TextBox 102"/>
          <p:cNvSpPr txBox="1"/>
          <p:nvPr/>
        </p:nvSpPr>
        <p:spPr>
          <a:xfrm>
            <a:off x="7354375" y="3205863"/>
            <a:ext cx="4299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P2</a:t>
            </a:r>
            <a:endParaRPr lang="en-US" sz="1200" dirty="0"/>
          </a:p>
        </p:txBody>
      </p:sp>
      <p:cxnSp>
        <p:nvCxnSpPr>
          <p:cNvPr id="104" name="Straight Arrow Connector 103"/>
          <p:cNvCxnSpPr/>
          <p:nvPr/>
        </p:nvCxnSpPr>
        <p:spPr>
          <a:xfrm flipH="1">
            <a:off x="7492874" y="2844772"/>
            <a:ext cx="15286" cy="36109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727179" y="1635450"/>
            <a:ext cx="17692" cy="256397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9182668" y="1575569"/>
            <a:ext cx="17692" cy="256397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8968873" y="1346691"/>
            <a:ext cx="859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LRAS</a:t>
            </a:r>
            <a:endParaRPr lang="en-US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4494396" y="1346930"/>
            <a:ext cx="859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LRAS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5341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igital Illustration Of Inflation And Recession Gr Stock Illustration -  Illustration of economic, economical: 151946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050" y="1276122"/>
            <a:ext cx="7620000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79566" y="627017"/>
            <a:ext cx="101977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Draw two AD/AS graphs.  On one illustrate a recessionary gap.  On the other illustrate an inflationary gap.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01599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</TotalTime>
  <Words>575</Words>
  <Application>Microsoft Office PowerPoint</Application>
  <PresentationFormat>Widescreen</PresentationFormat>
  <Paragraphs>225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Corbel</vt:lpstr>
      <vt:lpstr>Symbol</vt:lpstr>
      <vt:lpstr>Times New Roman</vt:lpstr>
      <vt:lpstr>Office Theme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Austin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Narvaiz</dc:creator>
  <cp:lastModifiedBy>Windows User</cp:lastModifiedBy>
  <cp:revision>29</cp:revision>
  <dcterms:created xsi:type="dcterms:W3CDTF">2014-10-17T13:39:30Z</dcterms:created>
  <dcterms:modified xsi:type="dcterms:W3CDTF">2020-11-09T21:52:23Z</dcterms:modified>
</cp:coreProperties>
</file>