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302" r:id="rId3"/>
    <p:sldId id="268" r:id="rId4"/>
    <p:sldId id="269" r:id="rId5"/>
    <p:sldId id="270" r:id="rId6"/>
    <p:sldId id="271" r:id="rId7"/>
    <p:sldId id="300" r:id="rId8"/>
    <p:sldId id="301" r:id="rId9"/>
    <p:sldId id="272" r:id="rId10"/>
    <p:sldId id="273" r:id="rId11"/>
    <p:sldId id="303" r:id="rId12"/>
    <p:sldId id="274" r:id="rId13"/>
    <p:sldId id="275" r:id="rId14"/>
    <p:sldId id="276" r:id="rId15"/>
    <p:sldId id="277" r:id="rId16"/>
    <p:sldId id="278" r:id="rId17"/>
    <p:sldId id="288" r:id="rId18"/>
    <p:sldId id="290" r:id="rId19"/>
    <p:sldId id="291" r:id="rId20"/>
    <p:sldId id="289" r:id="rId21"/>
    <p:sldId id="280" r:id="rId22"/>
    <p:sldId id="281" r:id="rId23"/>
    <p:sldId id="282" r:id="rId24"/>
    <p:sldId id="283" r:id="rId25"/>
    <p:sldId id="286" r:id="rId26"/>
    <p:sldId id="287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5B7AFA-2531-47ED-BA96-BA8B5F00CB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D47EEE-F791-49ED-B49B-406BD1AF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7EEE-F791-49ED-B49B-406BD1AF7C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9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7EEE-F791-49ED-B49B-406BD1AF7C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9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7EEE-F791-49ED-B49B-406BD1AF7C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7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2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6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4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80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3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38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68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72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9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2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72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6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08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5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0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1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2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2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7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CA074C-E518-47B4-84F3-87A11223323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E6B6A2-4FD3-4414-A3B3-A88346416E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7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MAT Worksheets | Sample GMAT Questions | GMAT Prac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85800"/>
            <a:ext cx="4362450" cy="561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219200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Practice Multiple Choice Questions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8145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GED®: Get Your GED - Prep With The Official Practice Test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GED®: Get Your GED - Prep With The Official Practice Test On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ow to Cheat On the SAT – Chariot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2743200"/>
            <a:ext cx="749808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200" y="-9236"/>
            <a:ext cx="79978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rial Black" panose="020B0A04020102020204" pitchFamily="34" charset="0"/>
              </a:rPr>
              <a:t>Practice FRQ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290" y="407649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that the economy of </a:t>
            </a:r>
            <a:r>
              <a:rPr lang="en-US" sz="2400" dirty="0" err="1" smtClean="0"/>
              <a:t>Narvaizville</a:t>
            </a:r>
            <a:r>
              <a:rPr lang="en-US" sz="2400" dirty="0" smtClean="0"/>
              <a:t> is in a long-run equilibrium with a balanced government budget</a:t>
            </a:r>
          </a:p>
          <a:p>
            <a:endParaRPr lang="en-US" sz="2400" dirty="0"/>
          </a:p>
          <a:p>
            <a:pPr marL="342900" indent="-342900">
              <a:buAutoNum type="alphaLcParenBoth"/>
            </a:pPr>
            <a:r>
              <a:rPr lang="en-US" sz="2400" dirty="0" smtClean="0"/>
              <a:t>Using a properly labeled graph of aggregate supply and aggregate demand, show each of the following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Long-run aggregate supply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(ii)  The output level, labeled Ye, and the price level, labeled </a:t>
            </a:r>
            <a:r>
              <a:rPr lang="en-US" sz="2400" dirty="0" err="1" smtClean="0"/>
              <a:t>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4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Assume that the economy of </a:t>
            </a:r>
            <a:r>
              <a:rPr lang="en-US" dirty="0" err="1" smtClean="0"/>
              <a:t>Narvaizville</a:t>
            </a:r>
            <a:r>
              <a:rPr lang="en-US" dirty="0" smtClean="0"/>
              <a:t> is in a long-run equilibrium with a balanced government budget</a:t>
            </a:r>
            <a:endParaRPr lang="en-US" dirty="0"/>
          </a:p>
          <a:p>
            <a:pPr marL="342900" indent="-342900">
              <a:buAutoNum type="alphaLcParenBoth"/>
            </a:pPr>
            <a:r>
              <a:rPr lang="en-US" dirty="0" smtClean="0"/>
              <a:t>Using a properly labeled graph of aggregate supply and aggregate demand, show each of the following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Long-run aggregate supply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(ii)  The output level, labeled Ye, and the price level, labeled </a:t>
            </a:r>
            <a:r>
              <a:rPr lang="en-US" dirty="0" err="1" smtClean="0"/>
              <a:t>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2847668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3283051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242648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205131"/>
            <a:ext cx="1752599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47884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206" y="40005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5181" y="48602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75239" y="29960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448050" y="417998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7938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(b)  Assume consumer confidence falls.  Show on your graph in part (a) the short-run impact of the change in consumer confidence and label the new equilibrium price level and output Y1 and PL1 respectively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2847668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3283051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242648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205131"/>
            <a:ext cx="1752599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47884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206" y="40005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37471" y="48611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26077" y="29960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448050" y="413033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7938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(b)  Assume consumer confidence falls.  Show on your graph in part (a) the short-run impact of the change in consumer confidence and label the new equilibrium price level and output Y1 and PL1 respectively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2847668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3283051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242648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205131"/>
            <a:ext cx="1752599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47884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206" y="40005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504489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291371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71368" y="3993126"/>
            <a:ext cx="2204884" cy="1506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76252" y="522955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061952" y="4848574"/>
            <a:ext cx="228600" cy="3809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4742853"/>
            <a:ext cx="1167579" cy="337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920179" y="4742854"/>
            <a:ext cx="0" cy="80347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28900" y="553038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01993" y="45631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448050" y="413033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28169" y="4634881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/>
              <a:t>c) Using a correctly labeled graph of the short-run and long-run Phillips curves, show the effect of the fall in consumer confidence on inflation.  Label the initial long-run equilibrium point A and the new short-run equilibrium point 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/>
              <a:t>c) Using a correctly labeled graph of the short-run and long-run Phillips curves, show the effect of the fall in consumer confidence on inflation.  Label the initial long-run equilibrium point A and the new short-run equilibrium point B.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286000"/>
            <a:ext cx="0" cy="3276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57400" y="50292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920234" y="19870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2482334"/>
            <a:ext cx="0" cy="2546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6429" y="218399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52700" y="2909500"/>
            <a:ext cx="2667000" cy="1692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6906" y="441736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/>
              <a:t>c) Using a correctly labeled graph of the short-run and long-run Phillips curves, show the effect of the fall in consumer confidence on inflation.  Label the initial long-run equilibrium point A and the new short-run equilibrium point B.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286000"/>
            <a:ext cx="0" cy="3276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57400" y="50292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920234" y="19870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2482334"/>
            <a:ext cx="0" cy="2546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6429" y="218399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52700" y="2909500"/>
            <a:ext cx="2667000" cy="1692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6906" y="441736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41340" y="3674495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31674" y="330516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4129" y="583973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WAIT – here’s how we locate point B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7938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 – this is the change we are trying to graph.</a:t>
            </a:r>
          </a:p>
          <a:p>
            <a:r>
              <a:rPr lang="en-US" sz="2400" dirty="0" smtClean="0"/>
              <a:t>THINK – what happened to price?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what happened to output?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2847668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3283051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242648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205131"/>
            <a:ext cx="1752599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47884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206" y="40005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504489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291371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71368" y="3993126"/>
            <a:ext cx="2204884" cy="1506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76252" y="522955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061952" y="4848574"/>
            <a:ext cx="228600" cy="3809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4742853"/>
            <a:ext cx="1167579" cy="337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920179" y="4742854"/>
            <a:ext cx="0" cy="80347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28900" y="553038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01993" y="45631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448050" y="413033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28169" y="4634881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/>
              <a:t>c) Using a correctly labeled graph of the short-run and long-run Phillips curves, show the effect of the fall in consumer confidence on inflation.  Label the initial long-run equilibrium point A and the new short-run equilibrium point B.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286000"/>
            <a:ext cx="0" cy="3276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57400" y="50292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920234" y="19870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2482334"/>
            <a:ext cx="0" cy="2546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6429" y="218399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52700" y="2909500"/>
            <a:ext cx="2667000" cy="1692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6906" y="441736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41340" y="3674495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66303" y="4038600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31674" y="330516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91050" y="3821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167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1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main contrast between the short-run and long-run Phillips curve?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a.  In the short run there is a positive relationship between inflation and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  unemployment, and in the long run the relationship is negative.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b.  In the short run there is a positive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constant.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c.  In the short run there is a negative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positive.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d.  In the short run there is a negative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constant.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e.  In the short run there is a constant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negative.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98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Narvaizville’s</a:t>
            </a:r>
            <a:r>
              <a:rPr lang="en-US" sz="2400" dirty="0" smtClean="0"/>
              <a:t> economy is in a short-run equilibrium with an output level less than the full-employment output level.  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AutoNum type="alphaLcParenBoth"/>
            </a:pPr>
            <a:r>
              <a:rPr lang="en-US" sz="2400" dirty="0" smtClean="0"/>
              <a:t>Using a correctly labeled aggregate demand and aggregate supply graph, show the following</a:t>
            </a:r>
          </a:p>
          <a:p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 Full employment output, labeled </a:t>
            </a:r>
            <a:r>
              <a:rPr lang="en-US" sz="2400" dirty="0" err="1" smtClean="0"/>
              <a:t>Yf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(ii)  Equilibrium real output and price level, labeled as Ye</a:t>
            </a:r>
          </a:p>
          <a:p>
            <a:pPr lvl="1"/>
            <a:r>
              <a:rPr lang="en-US" sz="2400" dirty="0"/>
              <a:t>	 </a:t>
            </a:r>
            <a:r>
              <a:rPr lang="en-US" sz="2400" dirty="0" smtClean="0"/>
              <a:t>      and </a:t>
            </a:r>
            <a:r>
              <a:rPr lang="en-US" sz="2400" dirty="0" err="1" smtClean="0"/>
              <a:t>PLe</a:t>
            </a:r>
            <a:r>
              <a:rPr lang="en-US" sz="2400" dirty="0" smtClean="0"/>
              <a:t>, respectively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1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33800" y="2847665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250711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415921"/>
            <a:ext cx="1413387" cy="5303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206" y="423125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50529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75239" y="29960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337066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Narvaizville’s</a:t>
            </a:r>
            <a:r>
              <a:rPr lang="en-US" sz="1600" dirty="0" smtClean="0"/>
              <a:t> economy is in a short-run equilibrium with an output level less than the full-employment output level.  </a:t>
            </a:r>
            <a:endParaRPr lang="en-US" sz="1600" dirty="0"/>
          </a:p>
          <a:p>
            <a:endParaRPr lang="en-US" sz="1600" dirty="0" smtClean="0"/>
          </a:p>
          <a:p>
            <a:pPr marL="342900" indent="-342900">
              <a:buAutoNum type="alphaLcParenBoth"/>
            </a:pPr>
            <a:r>
              <a:rPr lang="en-US" sz="1600" dirty="0" smtClean="0"/>
              <a:t>Using a correctly labeled aggregate demand and aggregate supply graph, show the following</a:t>
            </a:r>
          </a:p>
          <a:p>
            <a:pPr lvl="1"/>
            <a:r>
              <a:rPr lang="en-US" sz="1600" dirty="0"/>
              <a:t>	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 Full employment output, labeled </a:t>
            </a:r>
            <a:r>
              <a:rPr lang="en-US" sz="1600" dirty="0" err="1" smtClean="0"/>
              <a:t>Yf</a:t>
            </a:r>
            <a:endParaRPr lang="en-US" sz="1600" dirty="0" smtClean="0"/>
          </a:p>
          <a:p>
            <a:pPr lvl="1"/>
            <a:r>
              <a:rPr lang="en-US" sz="1600" dirty="0"/>
              <a:t>	</a:t>
            </a:r>
            <a:r>
              <a:rPr lang="en-US" sz="1600" dirty="0" smtClean="0"/>
              <a:t>(ii)  Equilibrium real output and price level, labeled as Ye  and </a:t>
            </a:r>
            <a:r>
              <a:rPr lang="en-US" sz="1600" dirty="0" err="1" smtClean="0"/>
              <a:t>PLe</a:t>
            </a:r>
            <a:r>
              <a:rPr lang="en-US" sz="1600" dirty="0" smtClean="0"/>
              <a:t>, respectively</a:t>
            </a:r>
            <a:endParaRPr 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096730" y="3700340"/>
            <a:ext cx="2138516" cy="15372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556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Yf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165988" y="4468956"/>
            <a:ext cx="0" cy="107737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165988" y="4414123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33800" y="2847665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250711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415921"/>
            <a:ext cx="1413387" cy="5303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60206" y="423125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50529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75239" y="29960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23939"/>
            <a:ext cx="91882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 startAt="2"/>
            </a:pPr>
            <a:r>
              <a:rPr lang="en-US" sz="2000" dirty="0" smtClean="0"/>
              <a:t>Assume that the country’s government increases domestic military expenditures.  On the graph from part (a) show how the increase military expenditures affect the following in the short run.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 aggregate demand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(ii)  equilibrium real output and price level, labeled as Y2 and PL2, respectively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096730" y="3700340"/>
            <a:ext cx="2138516" cy="15372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556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Yf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165988" y="4468956"/>
            <a:ext cx="0" cy="107737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165988" y="4414123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52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752600" y="5562600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33800" y="2847665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2200" y="3180704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54632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958334" y="233166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250711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1" y="4415921"/>
            <a:ext cx="1413387" cy="5303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799" y="5562600"/>
            <a:ext cx="512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313836" y="426330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PLe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50529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75239" y="299603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23939"/>
            <a:ext cx="91882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 startAt="2"/>
            </a:pPr>
            <a:r>
              <a:rPr lang="en-US" sz="2000" dirty="0" smtClean="0"/>
              <a:t>Assume that the country’s government increases domestic military expenditures.  On the graph from part (a) show how the increase military expenditures affect the following in the short run.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 aggregate demand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(ii)  equilibrium real output and price level, labeled as Y2 and PL2, respectively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096730" y="3700340"/>
            <a:ext cx="2138516" cy="15372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5562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Yf</a:t>
            </a:r>
            <a:endParaRPr lang="en-US" sz="14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467100" y="4263309"/>
            <a:ext cx="18436" cy="12992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165988" y="4414123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2359742" y="3385035"/>
            <a:ext cx="2138516" cy="15372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258" y="473759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467100" y="4153648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215150" y="4468956"/>
            <a:ext cx="0" cy="107737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69806" y="4114299"/>
            <a:ext cx="1714033" cy="8863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58376" y="3923478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PL2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80288" y="5577104"/>
            <a:ext cx="512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Y2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120946" y="4839089"/>
            <a:ext cx="228600" cy="2138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8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0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/>
              <a:t>c) Using a correctly labeled graph of the short-run Phillips curve,   show the effect of the increased military expenditures in the short run, labeling the initial point as A and the new point as 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0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29" y="30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/>
              <a:t>c) Using a correctly labeled graph of the short-run Phillips curve,   show the effect on the increased military expenditures in the short run, labeling the initial point as A and the </a:t>
            </a:r>
            <a:r>
              <a:rPr lang="en-US" sz="2400" smtClean="0"/>
              <a:t>new point as B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286000"/>
            <a:ext cx="0" cy="3276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57400" y="5029200"/>
            <a:ext cx="327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920234" y="19870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52700" y="2909500"/>
            <a:ext cx="2667000" cy="1692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36906" y="441736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41340" y="3674495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66303" y="4038600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60939" y="372732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98490" y="336568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037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1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main contrast between the short-run and long-run Phillips curve?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a.  In the short run there is a positive relationship between inflation and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  unemployment, and in the long run the relationship is negative.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b.  In the short run there is a positive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constant.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c.  In the short run there is a negative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positive.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d.  In the short run there is a negative relationship between inflation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      and unemployment, and in the long run the relationship is constant.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e.  In the short run there is a constant relationship between inflation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and unemployment, and in the long run the relationship is negative.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long-run Phillips curve is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I.  The same as the short-run Phillips curve.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II.  Vertical.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III.  The short-run Phillips curve plus expected inflation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smtClean="0"/>
              <a:t>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III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 and II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I, II, and III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91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long-run Phillips curve is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I.  The same as the short-run Phillips curve.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II.  Vertical.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III.  The short-run Phillips curve plus expected inflation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smtClean="0"/>
              <a:t>I only</a:t>
            </a:r>
          </a:p>
          <a:p>
            <a:pPr marL="342900" indent="-342900">
              <a:buAutoNum type="alphaLcPeriod"/>
            </a:pPr>
            <a:r>
              <a:rPr lang="en-US" sz="3200" b="1" dirty="0" smtClean="0">
                <a:solidFill>
                  <a:srgbClr val="FF0000"/>
                </a:solidFill>
              </a:rPr>
              <a:t>II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III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 and II only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I, II, and III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71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increase in both the inflation rate and the unemployment rate can be illustrated by</a:t>
            </a:r>
          </a:p>
          <a:p>
            <a:endParaRPr lang="en-US" sz="2800" dirty="0"/>
          </a:p>
          <a:p>
            <a:pPr marL="514350" indent="-514350">
              <a:buAutoNum type="alphaLcPeriod"/>
            </a:pPr>
            <a:r>
              <a:rPr lang="en-US" sz="2800" dirty="0" smtClean="0"/>
              <a:t>A movement along the short run Phillips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rightward shift of the short run Phillips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leftward shift of the short run Phillips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rightward shift on the aggregate demand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leftward shift of the aggregate demand curve</a:t>
            </a:r>
            <a:endParaRPr lang="en-US" sz="2800" dirty="0"/>
          </a:p>
        </p:txBody>
      </p:sp>
      <p:pic>
        <p:nvPicPr>
          <p:cNvPr id="1026" name="Picture 2" descr="Image result for long run and short run phillips 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886200"/>
            <a:ext cx="3962400" cy="274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7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increase in both the inflation rate and the unemployment rate can be illustrated by</a:t>
            </a:r>
          </a:p>
          <a:p>
            <a:endParaRPr lang="en-US" sz="2800" dirty="0"/>
          </a:p>
          <a:p>
            <a:pPr marL="514350" indent="-514350">
              <a:buAutoNum type="alphaLcPeriod"/>
            </a:pPr>
            <a:r>
              <a:rPr lang="en-US" sz="2800" dirty="0" smtClean="0"/>
              <a:t>A movement along the short run Phillips curve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solidFill>
                  <a:srgbClr val="FF0000"/>
                </a:solidFill>
              </a:rPr>
              <a:t>A rightward shift of the short run Phillips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leftward shift of the short run Phillips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rightward shift on the aggregate demand curve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A leftward shift of the aggregate demand curve</a:t>
            </a:r>
            <a:endParaRPr lang="en-US" sz="2800" dirty="0"/>
          </a:p>
        </p:txBody>
      </p:sp>
      <p:pic>
        <p:nvPicPr>
          <p:cNvPr id="1026" name="Picture 2" descr="Image result for long run and short run phillips 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886200"/>
            <a:ext cx="3962400" cy="274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short-run Phillips curve shows a _____ relationship between _______.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Negative	the aggregate price level and aggregate output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Positive	the aggregate price level and aggregate output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Negative 	unemployment and inflation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Positive	unemployment and aggregate output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Positive	unemployment and the aggregate price level</a:t>
            </a:r>
          </a:p>
        </p:txBody>
      </p:sp>
    </p:spTree>
    <p:extLst>
      <p:ext uri="{BB962C8B-B14F-4D97-AF65-F5344CB8AC3E}">
        <p14:creationId xmlns:p14="http://schemas.microsoft.com/office/powerpoint/2010/main" val="39298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short-run Phillips curve shows a _____ relationship between _______.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Negative	the aggregate price level and aggregate output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Positive	the aggregate price level and aggregate output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b="1" dirty="0" smtClean="0">
                <a:solidFill>
                  <a:srgbClr val="FF0000"/>
                </a:solidFill>
              </a:rPr>
              <a:t>Negative 	unemployment and inflation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Positive	unemployment and aggregate output</a:t>
            </a:r>
          </a:p>
          <a:p>
            <a:pPr marL="342900" indent="-342900">
              <a:buAutoNum type="alphaLcPeriod"/>
            </a:pP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Positive	unemployment and the aggregate price level</a:t>
            </a:r>
          </a:p>
        </p:txBody>
      </p:sp>
    </p:spTree>
    <p:extLst>
      <p:ext uri="{BB962C8B-B14F-4D97-AF65-F5344CB8AC3E}">
        <p14:creationId xmlns:p14="http://schemas.microsoft.com/office/powerpoint/2010/main" val="12346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825</Words>
  <Application>Microsoft Office PowerPoint</Application>
  <PresentationFormat>On-screen Show (4:3)</PresentationFormat>
  <Paragraphs>216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Office Theme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Windows User</cp:lastModifiedBy>
  <cp:revision>42</cp:revision>
  <cp:lastPrinted>2015-10-30T18:29:24Z</cp:lastPrinted>
  <dcterms:created xsi:type="dcterms:W3CDTF">2015-10-29T19:12:15Z</dcterms:created>
  <dcterms:modified xsi:type="dcterms:W3CDTF">2020-12-02T20:43:02Z</dcterms:modified>
</cp:coreProperties>
</file>