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2" r:id="rId3"/>
    <p:sldMasterId id="2147483749" r:id="rId4"/>
  </p:sldMasterIdLst>
  <p:handoutMasterIdLst>
    <p:handoutMasterId r:id="rId35"/>
  </p:handoutMasterIdLst>
  <p:sldIdLst>
    <p:sldId id="295" r:id="rId5"/>
    <p:sldId id="368" r:id="rId6"/>
    <p:sldId id="296" r:id="rId7"/>
    <p:sldId id="366" r:id="rId8"/>
    <p:sldId id="331" r:id="rId9"/>
    <p:sldId id="332" r:id="rId10"/>
    <p:sldId id="333" r:id="rId11"/>
    <p:sldId id="298" r:id="rId12"/>
    <p:sldId id="299" r:id="rId13"/>
    <p:sldId id="301" r:id="rId14"/>
    <p:sldId id="297" r:id="rId15"/>
    <p:sldId id="300" r:id="rId16"/>
    <p:sldId id="302" r:id="rId17"/>
    <p:sldId id="311" r:id="rId18"/>
    <p:sldId id="312" r:id="rId19"/>
    <p:sldId id="313" r:id="rId20"/>
    <p:sldId id="314" r:id="rId21"/>
    <p:sldId id="315" r:id="rId22"/>
    <p:sldId id="369" r:id="rId23"/>
    <p:sldId id="303" r:id="rId24"/>
    <p:sldId id="307" r:id="rId25"/>
    <p:sldId id="306" r:id="rId26"/>
    <p:sldId id="304" r:id="rId27"/>
    <p:sldId id="367" r:id="rId28"/>
    <p:sldId id="316" r:id="rId29"/>
    <p:sldId id="317" r:id="rId30"/>
    <p:sldId id="318" r:id="rId31"/>
    <p:sldId id="319" r:id="rId32"/>
    <p:sldId id="320" r:id="rId33"/>
    <p:sldId id="370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4660"/>
  </p:normalViewPr>
  <p:slideViewPr>
    <p:cSldViewPr>
      <p:cViewPr varScale="1">
        <p:scale>
          <a:sx n="83" d="100"/>
          <a:sy n="83" d="100"/>
        </p:scale>
        <p:origin x="169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/>
          <a:lstStyle>
            <a:lvl1pPr algn="r">
              <a:defRPr sz="1200"/>
            </a:lvl1pPr>
          </a:lstStyle>
          <a:p>
            <a:fld id="{0D039C8D-6C02-47B4-9FF4-802441C63F5E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 anchor="b"/>
          <a:lstStyle>
            <a:lvl1pPr algn="r">
              <a:defRPr sz="1200"/>
            </a:lvl1pPr>
          </a:lstStyle>
          <a:p>
            <a:fld id="{283FB781-CA29-41D0-A563-85ED8860E4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00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64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84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60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19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8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0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70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1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12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87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98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94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97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25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73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17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31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22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95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7930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38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7147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76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54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51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8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504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97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26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9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3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27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58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40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1CCDF14-0788-44B6-A1C7-1B9718425C46}" type="datetimeFigureOut">
              <a:rPr lang="en-US" smtClean="0"/>
              <a:t>11/1/2020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17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hyperlink" Target="http://www.google.com/url?sa=i&amp;rct=j&amp;q=&amp;esrc=s&amp;source=images&amp;cd=&amp;cad=rja&amp;uact=8&amp;docid=VeUtg_BT96h-nM&amp;tbnid=9iJ0Sdfgpx_zlM:&amp;ved=0CAUQjRw&amp;url=http://www.bized.co.uk/current/argument/arg4-5.htm&amp;ei=JgfcU-q9BqGK8QGBl4DABg&amp;bvm=bv.72197243,d.aWw&amp;psig=AFQjCNEsC71vkDQgJweL-4KQq-auTFnG9w&amp;ust=140701506164609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hyperlink" Target="https://www.google.com/url?sa=i&amp;rct=j&amp;q=&amp;esrc=s&amp;source=images&amp;cd=&amp;cad=rja&amp;uact=8&amp;docid=rpbCIshAPZyYaM&amp;tbnid=OshYpXk5vp6kyM:&amp;ved=0CAUQjRw&amp;url=https://desertbeacon.wordpress.com/tag/aggregate-demand/&amp;ei=IwLcU7ajEqqN8QGGsoCgCg&amp;bvm=bv.72197243,d.aWw&amp;psig=AFQjCNG0ZSbXfgKWrAFpfslxOf9Dq_89DQ&amp;ust=1407013749379602" TargetMode="External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4.png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12.jpeg"/><Relationship Id="rId5" Type="http://schemas.openxmlformats.org/officeDocument/2006/relationships/hyperlink" Target="http://www.google.com/url?sa=i&amp;rct=j&amp;q=&amp;esrc=s&amp;source=images&amp;cd=&amp;cad=rja&amp;uact=8&amp;docid=UU2ExbhrrsLCIM&amp;tbnid=7Ql9wTVOWvv-fM:&amp;ved=0CAUQjRw&amp;url=http://www.crawfordsworld.com/rob/HEGArchive/Economics/MankiwChapterNotes/HEGMankiw15Notes.htm&amp;ei=GjTcU8-ZAufC8AH-woH4Bg&amp;bvm=bv.72197243,d.aWw&amp;psig=AFQjCNF-JPdbOlavnYi5DZp6crYhr_PfNQ&amp;ust=1407026574555713" TargetMode="External"/><Relationship Id="rId4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m4a"/><Relationship Id="rId7" Type="http://schemas.openxmlformats.org/officeDocument/2006/relationships/image" Target="../media/image13.jpe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hyperlink" Target="http://www.google.com/url?sa=i&amp;rct=j&amp;q=&amp;esrc=s&amp;source=images&amp;cd=&amp;cad=rja&amp;uact=8&amp;docid=Am5kcXez65P7PM&amp;tbnid=z788gaD45am3bM:&amp;ved=0CAUQjRw&amp;url=http://analystnotes.com/cfa-notes-explain-the-aggregate-supply-curve-in-the-short-run-and-long-run.html&amp;ei=f5X6U8baKYb2yQT52IDACg&amp;bvm=bv.73612305,d.cGU&amp;psig=AFQjCNFZ8F_OceTCOy5wIHbCrQkfyLVxwg&amp;ust=1409016977016332" TargetMode="External"/><Relationship Id="rId5" Type="http://schemas.openxmlformats.org/officeDocument/2006/relationships/hyperlink" Target="http://www.google.com/url?sa=i&amp;rct=j&amp;q=&amp;esrc=s&amp;source=images&amp;cd=&amp;cad=rja&amp;uact=8&amp;docid=UU2ExbhrrsLCIM&amp;tbnid=7Ql9wTVOWvv-fM:&amp;ved=0CAUQjRw&amp;url=http://www.crawfordsworld.com/rob/HEGArchive/Economics/MankiwChapterNotes/HEGMankiw15Notes.htm&amp;ei=GjTcU8-ZAufC8AH-woH4Bg&amp;bvm=bv.72197243,d.aWw&amp;psig=AFQjCNF-JPdbOlavnYi5DZp6crYhr_PfNQ&amp;ust=1407026574555713" TargetMode="External"/><Relationship Id="rId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4.png"/><Relationship Id="rId2" Type="http://schemas.microsoft.com/office/2007/relationships/media" Target="../media/media23.m4a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hyperlink" Target="http://www.google.com/url?sa=i&amp;rct=j&amp;q=&amp;esrc=s&amp;source=images&amp;cd=&amp;cad=rja&amp;uact=8&amp;docid=UU2ExbhrrsLCIM&amp;tbnid=7Ql9wTVOWvv-fM:&amp;ved=0CAUQjRw&amp;url=http://www.crawfordsworld.com/rob/HEGArchive/Economics/MankiwChapterNotes/HEGMankiw15Notes.htm&amp;ei=GjTcU8-ZAufC8AH-woH4Bg&amp;bvm=bv.72197243,d.aWw&amp;psig=AFQjCNF-JPdbOlavnYi5DZp6crYhr_PfNQ&amp;ust=1407026574555713" TargetMode="External"/><Relationship Id="rId4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video" Target="https://www.youtube.com/embed/UwAQRnpVMzI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://www.google.com/url?sa=i&amp;rct=j&amp;q=&amp;esrc=s&amp;source=images&amp;cd=&amp;cad=rja&amp;uact=8&amp;docid=WHZB-nYucCseiM&amp;tbnid=vgcTtlqras-c1M:&amp;ved=0CAUQjRw&amp;url=http://www.cliffsnotes.com/more-subjects/economics/aggregate-demand-and-aggregate-supply/aggregate-demand-ad-curve&amp;ei=ZADcU-i4E6TC8gGxx4Bo&amp;bvm=bv.72197243,d.aWw&amp;psig=AFQjCNHFhSWgF_QQkiNLgV8twYWP6s_kZQ&amp;ust=1407013301617533" TargetMode="External"/><Relationship Id="rId4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hyperlink" Target="http://www.google.com/url?sa=i&amp;rct=j&amp;q=&amp;esrc=s&amp;source=images&amp;cd=&amp;cad=rja&amp;uact=8&amp;docid=WHZB-nYucCseiM&amp;tbnid=vgcTtlqras-c1M:&amp;ved=0CAUQjRw&amp;url=http://www.cliffsnotes.com/more-subjects/economics/aggregate-demand-and-aggregate-supply/aggregate-demand-ad-curve&amp;ei=ZADcU-i4E6TC8gGxx4Bo&amp;bvm=bv.72197243,d.aWw&amp;psig=AFQjCNHFhSWgF_QQkiNLgV8twYWP6s_kZQ&amp;ust=1407013301617533" TargetMode="External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hyperlink" Target="http://www.google.com/url?sa=i&amp;rct=j&amp;q=&amp;esrc=s&amp;source=images&amp;cd=&amp;cad=rja&amp;uact=8&amp;docid=WHZB-nYucCseiM&amp;tbnid=vgcTtlqras-c1M:&amp;ved=0CAUQjRw&amp;url=http://www.cliffsnotes.com/more-subjects/economics/aggregate-demand-and-aggregate-supply/aggregate-demand-ad-curve&amp;ei=ZADcU-i4E6TC8gGxx4Bo&amp;bvm=bv.72197243,d.aWw&amp;psig=AFQjCNHFhSWgF_QQkiNLgV8twYWP6s_kZQ&amp;ust=1407013301617533" TargetMode="External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hyperlink" Target="http://www.google.com/url?sa=i&amp;rct=j&amp;q=&amp;esrc=s&amp;source=images&amp;cd=&amp;cad=rja&amp;uact=8&amp;docid=WHZB-nYucCseiM&amp;tbnid=vgcTtlqras-c1M:&amp;ved=0CAUQjRw&amp;url=http://www.cliffsnotes.com/more-subjects/economics/aggregate-demand-and-aggregate-supply/aggregate-demand-ad-curve&amp;ei=ZADcU-i4E6TC8gGxx4Bo&amp;bvm=bv.72197243,d.aWw&amp;psig=AFQjCNHFhSWgF_QQkiNLgV8twYWP6s_kZQ&amp;ust=1407013301617533" TargetMode="External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hyperlink" Target="http://www.google.com/url?sa=i&amp;rct=j&amp;q=&amp;esrc=s&amp;source=images&amp;cd=&amp;cad=rja&amp;uact=8&amp;docid=WHZB-nYucCseiM&amp;tbnid=vgcTtlqras-c1M:&amp;ved=0CAUQjRw&amp;url=http://www.cliffsnotes.com/more-subjects/economics/aggregate-demand-and-aggregate-supply/aggregate-demand-ad-curve&amp;ei=ZADcU-i4E6TC8gGxx4Bo&amp;bvm=bv.72197243,d.aWw&amp;psig=AFQjCNHFhSWgF_QQkiNLgV8twYWP6s_kZQ&amp;ust=1407013301617533" TargetMode="External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hyperlink" Target="http://www.google.com/url?sa=i&amp;rct=j&amp;q=&amp;esrc=s&amp;source=images&amp;cd=&amp;cad=rja&amp;uact=8&amp;docid=iTf5QfISwmdBAM&amp;tbnid=30rc3qfHtAIRUM:&amp;ved=0CAUQjRw&amp;url=http://www.econmentor.com/macroeconomics-hs/aggregate-demand-/aggregate-demand-movement-versus-shift/text/807.html&amp;ei=pQTcU96mLuXy8QHii4DYBQ&amp;bvm=bv.72197243,d.aWw&amp;psig=AFQjCNFxvxl-1Gs9ODTEC89p6k4a3UARRA&amp;ust=1407014424814188" TargetMode="External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hyperlink" Target="http://www.google.com/url?sa=i&amp;rct=j&amp;q=&amp;esrc=s&amp;source=images&amp;cd=&amp;cad=rja&amp;uact=8&amp;docid=VeUtg_BT96h-nM&amp;tbnid=9iJ0Sdfgpx_zlM:&amp;ved=0CAUQjRw&amp;url=http://www.bized.co.uk/current/argument/arg4-5.htm&amp;ei=JgfcU-q9BqGK8QGBl4DABg&amp;bvm=bv.72197243,d.aWw&amp;psig=AFQjCNEsC71vkDQgJweL-4KQq-auTFnG9w&amp;ust=140701506164609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72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5"/>
            </a:pPr>
            <a:endParaRPr lang="en-US" sz="2800" dirty="0" smtClean="0"/>
          </a:p>
          <a:p>
            <a:r>
              <a:rPr lang="en-US" sz="2800" dirty="0" smtClean="0"/>
              <a:t>VII.  Aggregate demand</a:t>
            </a:r>
          </a:p>
          <a:p>
            <a:pPr lvl="1"/>
            <a:r>
              <a:rPr lang="en-US" sz="2800" dirty="0"/>
              <a:t>	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818311"/>
            <a:ext cx="73152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adjective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adjective: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aggregate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formed or calculated by the combination of many separate units or items; total.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5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94"/>
    </mc:Choice>
    <mc:Fallback>
      <p:transition spd="slow" advTm="2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 Shift in the curve or </a:t>
            </a:r>
            <a:r>
              <a:rPr lang="en-US" sz="2400" b="1" dirty="0" smtClean="0">
                <a:solidFill>
                  <a:srgbClr val="FF0000"/>
                </a:solidFill>
              </a:rPr>
              <a:t>demand shock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Rightward shift shows increase in AD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Leftward shift shows decrease in AD</a:t>
            </a:r>
          </a:p>
        </p:txBody>
      </p:sp>
      <p:pic>
        <p:nvPicPr>
          <p:cNvPr id="6" name="Picture 2" descr="http://www.bized.co.uk/sites/bized/files/images/ad_inc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73" y="2745509"/>
            <a:ext cx="5257800" cy="340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9800" y="5848906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2667000"/>
            <a:ext cx="76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Price</a:t>
            </a:r>
          </a:p>
          <a:p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2745509"/>
            <a:ext cx="76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Price</a:t>
            </a:r>
          </a:p>
          <a:p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36146" y="43434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74905" y="538744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4634693"/>
            <a:ext cx="1148772" cy="242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3612885"/>
            <a:ext cx="1066800" cy="273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81400" y="3733800"/>
            <a:ext cx="76200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114059" y="4755746"/>
            <a:ext cx="76200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9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4"/>
    </mc:Choice>
    <mc:Fallback>
      <p:transition spd="slow" advTm="1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esertbeacon.files.wordpress.com/2013/02/gdp-formul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690857" cy="34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277091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Remember this formula?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653491" y="1198825"/>
            <a:ext cx="248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Instead of X – M we used </a:t>
            </a:r>
            <a:r>
              <a:rPr lang="en-US" sz="2400" dirty="0" err="1" smtClean="0"/>
              <a:t>Xn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 rot="5248361">
            <a:off x="5387608" y="1090107"/>
            <a:ext cx="1143000" cy="10484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44196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same formula works for AD</a:t>
            </a:r>
            <a:endParaRPr lang="en-US" sz="3600" dirty="0"/>
          </a:p>
          <a:p>
            <a:r>
              <a:rPr lang="en-US" sz="3600" dirty="0" smtClean="0"/>
              <a:t>AD = C + I + G + </a:t>
            </a:r>
            <a:r>
              <a:rPr lang="en-US" sz="3600" dirty="0" err="1" smtClean="0"/>
              <a:t>Xn</a:t>
            </a:r>
            <a:endParaRPr lang="en-US" sz="3600" dirty="0" smtClean="0"/>
          </a:p>
          <a:p>
            <a:r>
              <a:rPr lang="en-US" sz="3600" dirty="0" smtClean="0"/>
              <a:t>When part of the formula changes the curve will shift</a:t>
            </a:r>
            <a:endParaRPr lang="en-US" sz="3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12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55"/>
    </mc:Choice>
    <mc:Fallback>
      <p:transition spd="slow" advTm="3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399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 Shift in the curve or </a:t>
            </a:r>
            <a:r>
              <a:rPr lang="en-US" sz="2400" b="1" dirty="0" smtClean="0">
                <a:solidFill>
                  <a:srgbClr val="FF0000"/>
                </a:solidFill>
              </a:rPr>
              <a:t>demand shock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Rightward shift shows increase in AD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Leftward shift shows decrease in AD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Shifts caused by a change in the determinants of AD</a:t>
            </a:r>
          </a:p>
          <a:p>
            <a:pPr lvl="2"/>
            <a:r>
              <a:rPr lang="en-US" sz="2400" dirty="0" smtClean="0"/>
              <a:t>a.  Consumer spending - C</a:t>
            </a:r>
          </a:p>
          <a:p>
            <a:pPr lvl="3"/>
            <a:r>
              <a:rPr lang="en-US" sz="2400" dirty="0" smtClean="0"/>
              <a:t>1.  Consumer wealth - increase in wealth causes    	increase in spending</a:t>
            </a:r>
            <a:endParaRPr lang="en-US" sz="2400" dirty="0"/>
          </a:p>
          <a:p>
            <a:pPr lvl="3"/>
            <a:r>
              <a:rPr lang="en-US" sz="2400" dirty="0" smtClean="0"/>
              <a:t>2.  Taxes – cut in taxes means more DI and more 	spending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94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39"/>
    </mc:Choice>
    <mc:Fallback>
      <p:transition spd="slow" advTm="78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830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AutoNum type="alphaLcPeriod" startAt="2"/>
            </a:pPr>
            <a:r>
              <a:rPr lang="en-US" sz="2400" dirty="0" smtClean="0"/>
              <a:t>Investment spending – Ig</a:t>
            </a:r>
          </a:p>
          <a:p>
            <a:pPr marL="1828800" lvl="3" indent="-457200">
              <a:buAutoNum type="arabicPeriod"/>
            </a:pPr>
            <a:r>
              <a:rPr lang="en-US" sz="2400" dirty="0"/>
              <a:t>Interest rates – increase in interest rates </a:t>
            </a:r>
          </a:p>
          <a:p>
            <a:pPr lvl="3"/>
            <a:r>
              <a:rPr lang="en-US" sz="2400" dirty="0"/>
              <a:t>       lowers </a:t>
            </a:r>
            <a:r>
              <a:rPr lang="en-US" sz="2400" dirty="0" smtClean="0"/>
              <a:t>spending</a:t>
            </a:r>
          </a:p>
          <a:p>
            <a:pPr marL="1371600" lvl="2" indent="-457200">
              <a:buAutoNum type="alphaLcPeriod" startAt="2"/>
            </a:pPr>
            <a:r>
              <a:rPr lang="en-US" sz="2400" dirty="0" smtClean="0"/>
              <a:t>Government Spending - G</a:t>
            </a:r>
          </a:p>
          <a:p>
            <a:pPr lvl="2"/>
            <a:r>
              <a:rPr lang="en-US" sz="2400" dirty="0" smtClean="0"/>
              <a:t>d.  Net export spending - </a:t>
            </a:r>
            <a:r>
              <a:rPr lang="en-US" sz="2400" dirty="0" err="1" smtClean="0"/>
              <a:t>Xn</a:t>
            </a:r>
            <a:endParaRPr lang="en-US" sz="2400" dirty="0" smtClean="0"/>
          </a:p>
          <a:p>
            <a:pPr lvl="3"/>
            <a:r>
              <a:rPr lang="en-US" sz="2400" dirty="0" smtClean="0"/>
              <a:t>1.  National income abroad – foreigners making 	more </a:t>
            </a:r>
            <a:r>
              <a:rPr lang="en-US" sz="2400" dirty="0"/>
              <a:t> </a:t>
            </a:r>
            <a:r>
              <a:rPr lang="en-US" sz="2400" dirty="0" smtClean="0"/>
              <a:t> 	money will buy </a:t>
            </a:r>
            <a:r>
              <a:rPr lang="en-US" sz="2400" dirty="0"/>
              <a:t>A</a:t>
            </a:r>
            <a:r>
              <a:rPr lang="en-US" sz="2400" dirty="0" smtClean="0"/>
              <a:t>merican goods</a:t>
            </a:r>
          </a:p>
          <a:p>
            <a:pPr marL="1828800" lvl="3" indent="-457200">
              <a:buAutoNum type="arabicPeriod" startAt="2"/>
            </a:pPr>
            <a:r>
              <a:rPr lang="en-US" sz="2400" dirty="0" smtClean="0"/>
              <a:t>Exchange </a:t>
            </a:r>
            <a:r>
              <a:rPr lang="en-US" sz="2400" dirty="0" smtClean="0"/>
              <a:t>rates – if the dollar depreciates – a </a:t>
            </a:r>
            <a:r>
              <a:rPr lang="en-US" sz="2400" dirty="0" smtClean="0"/>
              <a:t>lower value </a:t>
            </a:r>
            <a:r>
              <a:rPr lang="en-US" sz="2400" dirty="0" smtClean="0"/>
              <a:t>of dollars </a:t>
            </a:r>
            <a:r>
              <a:rPr lang="en-US" sz="2400" dirty="0" smtClean="0"/>
              <a:t>means foreigners get more dollars</a:t>
            </a:r>
          </a:p>
          <a:p>
            <a:pPr lvl="3"/>
            <a:r>
              <a:rPr lang="en-US" sz="2400" dirty="0" smtClean="0"/>
              <a:t>       when they exchange their currency – encourages</a:t>
            </a:r>
          </a:p>
          <a:p>
            <a:pPr lvl="3"/>
            <a:r>
              <a:rPr lang="en-US" sz="2400" dirty="0"/>
              <a:t> </a:t>
            </a:r>
            <a:r>
              <a:rPr lang="en-US" sz="2400" dirty="0" smtClean="0"/>
              <a:t>     </a:t>
            </a:r>
            <a:r>
              <a:rPr lang="en-US" sz="2400" dirty="0" smtClean="0"/>
              <a:t> them to buy American products</a:t>
            </a:r>
            <a:endParaRPr lang="en-US" sz="2400" dirty="0" smtClean="0"/>
          </a:p>
          <a:p>
            <a:pPr marL="1828800" lvl="3" indent="-457200">
              <a:buAutoNum type="alphaLcPeriod"/>
            </a:pPr>
            <a:endParaRPr lang="en-US" sz="2400" dirty="0" smtClean="0"/>
          </a:p>
          <a:p>
            <a:pPr lvl="1"/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96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17"/>
    </mc:Choice>
    <mc:Fallback>
      <p:transition spd="slow" advTm="13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524000"/>
          </a:xfrm>
        </p:spPr>
        <p:txBody>
          <a:bodyPr>
            <a:normAutofit/>
          </a:bodyPr>
          <a:lstStyle/>
          <a:p>
            <a:r>
              <a:rPr lang="en-US" sz="7200" dirty="0" smtClean="0"/>
              <a:t>You Decide</a:t>
            </a:r>
            <a:endParaRPr lang="en-US" sz="7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427">
            <a:off x="270164" y="2367297"/>
            <a:ext cx="365966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6403" y="3124200"/>
            <a:ext cx="47465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each situation decide if the action will cause an increase, decrease or no change in AD.</a:t>
            </a:r>
          </a:p>
          <a:p>
            <a:endParaRPr lang="en-US" sz="2400" dirty="0"/>
          </a:p>
          <a:p>
            <a:r>
              <a:rPr lang="en-US" sz="2400" dirty="0" smtClean="0"/>
              <a:t>Always start at curve B and determine which curve (if any) will be the new demand curve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2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13"/>
    </mc:Choice>
    <mc:Fallback>
      <p:transition spd="slow" advTm="3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Congress cuts taxes</a:t>
            </a:r>
            <a:endParaRPr lang="en-US" sz="7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427">
            <a:off x="270164" y="2367297"/>
            <a:ext cx="365966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2865827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AD </a:t>
            </a:r>
            <a:endParaRPr lang="en-US" sz="4000" dirty="0"/>
          </a:p>
        </p:txBody>
      </p:sp>
      <p:sp>
        <p:nvSpPr>
          <p:cNvPr id="2" name="Down Arrow 1"/>
          <p:cNvSpPr/>
          <p:nvPr/>
        </p:nvSpPr>
        <p:spPr>
          <a:xfrm rot="10800000">
            <a:off x="5507593" y="25953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3780987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New curve - C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1816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Remember the formula AD =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C+I+G+Xn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22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5"/>
    </mc:Choice>
    <mc:Fallback>
      <p:transition spd="slow" advTm="37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Investment spending decreased</a:t>
            </a:r>
            <a:endParaRPr lang="en-US" sz="7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427">
            <a:off x="270164" y="2367297"/>
            <a:ext cx="365966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31242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AD </a:t>
            </a:r>
            <a:endParaRPr lang="en-US" sz="4000" dirty="0"/>
          </a:p>
        </p:txBody>
      </p:sp>
      <p:sp>
        <p:nvSpPr>
          <p:cNvPr id="2" name="Down Arrow 1"/>
          <p:cNvSpPr/>
          <p:nvPr/>
        </p:nvSpPr>
        <p:spPr>
          <a:xfrm>
            <a:off x="5535167" y="28658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4495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New curve - A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1816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Remember the formula AD =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C+I+G+Xn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91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96"/>
    </mc:Choice>
    <mc:Fallback>
      <p:transition spd="slow" advTm="2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02673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Government spending increases</a:t>
            </a:r>
            <a:endParaRPr lang="en-US" sz="7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427">
            <a:off x="270164" y="2367297"/>
            <a:ext cx="365966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31242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AD </a:t>
            </a:r>
            <a:endParaRPr lang="en-US" sz="4000" dirty="0"/>
          </a:p>
        </p:txBody>
      </p:sp>
      <p:sp>
        <p:nvSpPr>
          <p:cNvPr id="2" name="Down Arrow 1"/>
          <p:cNvSpPr/>
          <p:nvPr/>
        </p:nvSpPr>
        <p:spPr>
          <a:xfrm rot="10800000">
            <a:off x="5535167" y="28658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4495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New curve - C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1816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Remember the formula AD =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C+I+G+Xn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18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8"/>
    </mc:Choice>
    <mc:Fallback>
      <p:transition spd="slow" advTm="1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524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Stock market collapses; investors lose billions</a:t>
            </a:r>
            <a:endParaRPr lang="en-US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427">
            <a:off x="270164" y="2367297"/>
            <a:ext cx="365966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31242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AD </a:t>
            </a:r>
            <a:endParaRPr lang="en-US" sz="4000" dirty="0"/>
          </a:p>
        </p:txBody>
      </p:sp>
      <p:sp>
        <p:nvSpPr>
          <p:cNvPr id="2" name="Down Arrow 1"/>
          <p:cNvSpPr/>
          <p:nvPr/>
        </p:nvSpPr>
        <p:spPr>
          <a:xfrm rot="21443302">
            <a:off x="5535167" y="28658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4495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New curve - A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4102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Remember the formula AD =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C+I+G+Xn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7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1"/>
    </mc:Choice>
    <mc:Fallback>
      <p:transition spd="slow" advTm="4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71799" cy="4267200"/>
          </a:xfrm>
        </p:spPr>
        <p:txBody>
          <a:bodyPr/>
          <a:lstStyle/>
          <a:p>
            <a:pPr algn="ctr"/>
            <a:r>
              <a:rPr lang="en-US" sz="4000" dirty="0" smtClean="0"/>
              <a:t>Going on to Aggregate Supply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ake a deep breath... You've got this! - Zen Dog Of Fabulous | Meme  Gener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77" y="685800"/>
            <a:ext cx="46020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8"/>
    </mc:Choice>
    <mc:Fallback>
      <p:transition spd="slow" advTm="1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ggregate Demand - Definition, Formula, Examples with Calcul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1219200"/>
            <a:ext cx="7391400" cy="33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6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70"/>
    </mc:Choice>
    <mc:Fallback>
      <p:transition spd="slow" advTm="3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264577"/>
            <a:ext cx="8709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 startAt="6"/>
            </a:pPr>
            <a:endParaRPr lang="en-US" sz="2400" dirty="0" smtClean="0"/>
          </a:p>
          <a:p>
            <a:r>
              <a:rPr lang="en-US" sz="2400" dirty="0" smtClean="0"/>
              <a:t>VIII.  Aggregate Supply</a:t>
            </a:r>
          </a:p>
          <a:p>
            <a:pPr marL="914400" lvl="1" indent="-457200">
              <a:buAutoNum type="alphaUcPeriod"/>
            </a:pPr>
            <a:r>
              <a:rPr lang="en-US" sz="2400" dirty="0" smtClean="0"/>
              <a:t>Shows the level of real domestic output firms will produce at each price level</a:t>
            </a:r>
          </a:p>
          <a:p>
            <a:pPr marL="914400" lvl="1" indent="-457200">
              <a:buAutoNum type="alphaUcPeriod"/>
            </a:pPr>
            <a:r>
              <a:rPr lang="en-US" sz="2400" dirty="0" smtClean="0"/>
              <a:t>SRAS curve is upward sloping showing a positive relationship between price and output</a:t>
            </a:r>
          </a:p>
          <a:p>
            <a:pPr lvl="3"/>
            <a:endParaRPr lang="en-US" sz="2400" dirty="0" smtClean="0"/>
          </a:p>
          <a:p>
            <a:pPr lvl="3"/>
            <a:endParaRPr lang="en-US" sz="2400" dirty="0" smtClean="0"/>
          </a:p>
          <a:p>
            <a:pPr lvl="4"/>
            <a:endParaRPr lang="en-US" sz="2400" dirty="0" smtClean="0"/>
          </a:p>
          <a:p>
            <a:pPr marL="1371600" lvl="2" indent="-457200">
              <a:buAutoNum type="arabicPeriod"/>
            </a:pPr>
            <a:endParaRPr lang="en-US" sz="2400" dirty="0"/>
          </a:p>
        </p:txBody>
      </p:sp>
      <p:sp>
        <p:nvSpPr>
          <p:cNvPr id="3" name="AutoShape 2" descr="data:image/jpeg;base64,/9j/4AAQSkZJRgABAQAAAQABAAD/2wCEAAkGBg4QERAPEA8QEBAQEBASDxIRFA8QEBgQFhIXFRMQFBIXHCceFxkjGhgSHy8gIygqLCwuFR4xNTMqNSYsLioBCQoKBQUFDQUFDSkYEhgpKSkpKSkpKSkpKSkpKSkpKSkpKSkpKSkpKSkpKSkpKSkpKSkpKSkpKSkpKSkpKSkpKf/AABEIAMQBAQMBIgACEQEDEQH/xAAbAAEAAwEBAQEAAAAAAAAAAAAABAUGAQMCB//EAEEQAAICAQMCAQkGBAUACwAAAAECAAMEERIhBRMxBgcUFSJBVZXUMjVRYXOzIzOBkRYkQlJxJUNEU2JydIKSlNL/xAAUAQEAAAAAAAAAAAAAAAAAAAAA/8QAFBEBAAAAAAAAAAAAAAAAAAAAAP/aAAwDAQACEQMRAD8A1vl95Y5uLlpj47qobBtyFX0W7Md7ls2rVpWQUDaj2jwP6zmR5xsg6UnFsx76rOmJlORW9S2ZRqJxwpYNu0dufdtM0zW4R6mqFH9OXAZlf29nohvAZfHbrvCnw1/OeGT0zpDvkl3pNjZGJblfx9CL6iq4+9Q3sHVVAXgH8DArR5z6hRfmNh5Iw61tNGQO0y2sl3Z2bQda2L+G7xAJ4l35LeUy59b2Cp6mqsNbq3tLuAB3JYOHUg+I/AyrfyV6CjWh1oHpJsoZLL2273cWWVVIz6VsW2sQmh10MsfJH0MLlV4gt0py7achrmtsdshFXexssZmYaFRrr7oHPN/m23dOxLbXayx0Yu7nVie4w1J/4AmhmY82f3Xhfpt+4808BERAREQEREBERAREQEREBERAREQERPI5Sbu3uXfpu26jdt/3bfHT84HrE+UcHkaEeII5Gk6TA7E4GnYCIiAiIgIiIGQ610HqPrFeoYZwz/khiumSbwdO/wB0svbU/kOZncTzSXBcmq22p0ejMrpt3ZDWl7ru8lj18Im1gpOm4kgEae/9RiB+W9S81OVYtBN9VtjY11WZ3GvrQ3XZHftyF7Y1bViRsO3gLyNJsvJPyfsw/Td7q/pOddkIV3EhHVFAYtzu9k6+M0EGBmPNn914X6bfuPNPMx5s/uvC/Tb9x5p4CIiAiIgIiICIiAiIgIiICIiAiIgcM/P7cXZmk1Uta75peyu7FcWoCu1smrPT2TWFIIVteDs4PA/QCZjL/LgV5uTUzI9FVN/brTQ39/GrW233+DK7qPzoaBXYNWfj4+PWHy+02J085B2FnqHc2XilQuqEV6aqASANRzyZ3TK829wj25a461ZhpJDVPYouVcc2uVDBthfQcEgKTrB84DhWY00adzt1MMgdg7cfvtrk7NC3IUKF8QeZ7/44dV9vGOoOLXruZQci+lLtnbCs6qqMxYkEjZoAdeAi4KZpwcCmt7q11xarrB3fS14IyFYWJoigggMNdNBPjqHVs/S2mr0rvVt1U6ilmXYKrWwtHK7W1/h7dNddNDzJWX5euAipjbbXA9m5nQnXI7H8GvZvv5G/QBfZK+Gs51Ly7dRkrTTWz105j0t3GZC2PpvDkJtHB10VmPGjbT4Bb9AS9Lcmqx7rK1NDVPdySXr1sCtoNRuHh7tSOJezMJ5YH0j0b0diVsppuZDY+22xFfjSvRq13oCxZdNfDiaeAiIgIiICIiAgxBgZjzZ/deF+m37jzTzMebP7rwv02/ceaeAiIgIiICIiAiIgIiICIiAiIgJF6j1GrHra65wlaDVmOv46AADlmJ0AA5JIAjqPUasetrrXCVoNWJ1PidAoA5ZiSAAOSToJT9P6dbk2rl5aFAh1w8U6fwuP59wHDXkHw5CDgc6khK6LblWl8i8GpHAFGMQu9EHO+1vHutrqVHCjQcnUymz0xMtLMFKL1rS6+oZKrvrrymR+4x9vfz3LASw2ncRryDNeBMpk+Sl75a3/AOWr0vFhyKhbXlNSP+zWIvsWAj2dzE8f6QdCAq7vJRBstbqVQVFD1qXyBjhHGwXK5ye4pPA1D7T+BPItqKOlpjot2XVb3jW/pDXhHstr0RLUsD6hhtVdVOo05OusrL/JPOWuof5e00r03HqVQ5Upj5a2G63XwBXkqNdNOCZy7yTze7ZomMTlY/UBezBzRWcm2r2E43MdqFjqAHO7XTWB95HQaLrbmx8s43o6PRZua4WpsdrLMhbFuUtq1rEtZuGo/wCddDT5I4Q11qLapcmjPayhLv5yom7agbxIUASiu8krBdRWGd1bIsa99pKHCNVW6ixj/ra2inw143fiZtxAq6vJjFV1tCOXXYdWtvYMyLtSx1LaO4HAZgTwOeBLWIgIiICIiAiIgIMThgZnzZ/deF+m37jzTzGea18n1fjh1pFIrbssr2G0/wAR9d6lQF/oTNFg2ZpWzvJjK/8A1IqstdTwftlkBXnTwBgWMStoszuy5dMYZHPbVbLjSfDTc5QMPf4Awbc3s67Mb0nX7Pcu7G3X/vO3u10/8PjAsolbkWZvaQ1pjG/juK9lq0jjna4QsedPECfWdZmgV9hMdmP87u2WoBwPsFUOvv8AHT3QLCJAy7MsWVipKGqOndNj2pYOediqhB418SOYtsy+8oVKDj6e2zPYLgdDrtQJtI12+LD3wJ8SAlmX3iClHo2nssHtN+ug8U2bdNdf9UYtmX3LBalApGvaNb2tYRu43qyADj8CeYE+JXYVmYRZ3kx1I/k9qy1wfH7e5Bt/0+GvvnMa3N7Tm1MYX89pUsuao8DTexQMOdfAHiBZRK0WZvYJKYwydeF7lpo03e99m7Xbr/p8YttzeyhSvGORqO4rWXCkDnXa4Qsfd4qIFlInUupVY9bXXMErQaseSeeAoA5ZiSAFHJJAEgdd6pkY9C3aYo2gd/uveqhjoAtWytmsJY6AaAnUac8SB0Sts21svJBBx7WTHxWHFLhQTbZpw95VhyNQmpUc7iQ9+n9OtybEzMtCmwk4eKdD2tRp3rfc15Gv5ICQOSSdCBAE7AREQE5pOxA5pOxEBERAREQEREBERAQYgwMx5s/uvC/Tb9x5a9X6g9LYoUA97KWp9dfsmt2JH5+yJVebP7rwv02/ceTPKT7eB/6+v9m6BdxEQEREBERAREQEREBInU+pVY9bXWtsrQcnkkknQKqjlmJIAA5JIAjqXU6seprrmCIump5JJJ0Cqo5ZidAFHJJAEqOndNtyLFzMxShQ64mMdCKQRp3bNOGyCNeRwgJA95IOndNuyLFzMxdhTnExjoRSCNO7Zpw15B8fBASo95Nl0nJpc5IqTYUyXS3gDdaEQs/H5FRz+EnacSF0vN7hyB2+32sh69f9+ioe54Dx109/h4wJ8REBERAREQEREBERAREQEREBERAQYnDAzPmz+68L9Nv3HkXy964cazpi9iy3u5yBO3t/m7HVazqRprv118NEaSfNmf8AovC/Tb9x5ob8OuzYXRWNbiyvUa7XAIDj89CefzgeqT6nBGsDsTmsawOxOaxrA7E5rGsDsh9T6nVj1tda+1F055JLEgKiqOWYkgBRySdBHU+p1Y9bXWttRdPcWYsToqKo5ZidAFHJJ0lX0zplt9q5uWu111OLjEhloBGhscjhryNQSOFHsr7ywc6b0y3IsXMzF2lCTiYx0IpBGnds04a8jxPggO1fezaACJ2BwyH03Juc3i2vYEvZKuCN1QVSr8/iSw4/CTDIXTDfrf3gABe4o00/kbV2k6e/Xf4wJ0REBERAREQEREBERAREQEREBERAThnYMDGea7EsXp+O7ZFjo9bbKmWkJX/Ff7LBQx/9xM0OF0++tbFfLtuL/Yd0x1KcaeyEQA88+1r4Sp82f3Xhfpt+481ECso6detL1NmXPY2u29kxhYvhoFVUCHTQ+KnxnfV1/Y7Xpl3d119I2Y3d011027Nnhx9mWUQKzI6de1SVrmXV2LpuvVMY2NoD9pWQoNdQeFHhPrNwLrBWEy7qSn22Rcdi/h9rehA8D9nTxljECvy8G57K3TKtqRNN9aLQyPzr7RdCw1HHskTtuDcbltGVatYHNAWg1sdCNSxTf7weGHhJ8QK9MG4XG05VprI0GOVoFQ4A1DBN/uJ5b3yLkXeid7JyMy16T9ipkp0Vmb2K6wiB3Y8KFJJOv4yb1TqlWNW11raKNBoAWZmJ0WtFHLMTwFHJJlb0zpd11i5mYu2xdfRcfUMtCkaFmI4e9h4t4KCVXjUsETyd6PdY/pOdc111bE49D9nXGVxxvFQCteVPLaeyCQpPLNqQJX9PpoF2U1b62u9RvXXXawpUINNONUCn+ssYCIiBwyF0ym9Tf3X3Br3annXbSVXanhxyG/vJpkLpmG1ZvLWdzuXvYo59hSqgV8k+GhPGn2vCBOiIgIiICIiAiIgIiICIiAiIgIiICDEGBmPNn914X6bfuPNPMx5s/uvC/Tb9x5p4CIiAiIgDIfVOqVY1bW2ttUaDgFmZidFrRRyzE6AKOSTOdV6rVjVtbaxCggAAFnZydFrRByzsdAFHJJlb0vpdt1gzcxdLRr6Nj6hkx1I03EjhryPtN4DUqvGpYOdL6XbdYubmLtsXX0XH1DLQpGhdiOGvYcFvBQSq8alr8iAIMCB09qO9lCsEWh6vSNd2hbsrsI14+xt8JYSu6dk1Ndlole2yt6hc2i+2xpVlOoOp0UqOfwljAREQOGV/SMSus5BSzebMl7LBx7NhVAa+PwAB/rLAyB0muhTkdlixbJc3668XbU3KNfy2f3gWEREBERAREQEREBERAREQEREBERAQYgwMx5s/uvC/Tb9x5p5mPNn914X6bfuPNPAREQBMhdV6rVjVm21iANFAALOzsdFrRRyzsdAFHiZzqvVqsas22njUKqqCzs5Oi11oOWdjwAJXdK6VbbYM3MAFw19HoBDJjoRoeRw9xHDP7vsrxqWB0vpV1ti5uYALRr6Nj6hkx0I0JJ8GvI4Z/AD2V41LX8RAQYnGgQcHN33ZNfb2dl6l3/791Svu8Pdrt9/hJ8g4WRc1uQrptrresUtoRuU1Kzn89GLD+kjeUHlZg4ChsvJrp112qx1sb/y1j2m/oIFvEo6vLfpjAN6fhrqAdGvoDDUeBG7g/lPr/GnS/iOF/wDYo/8A1AuTK/pFlBOR2VKkZLi/UEa37U3MOfw2f2npgdXxsgM2PfTeFOjGp0sAOmuhKk6f1nn0jKrsOSEr2GvJeuw+z7dgVCbOPxBUc8+zAsYiICIiAiIgIiICIiAiIgIiICIiAgxBgZjzZ/deF+m37jzTzMebP7rwv02/ceaeAiIgU2H0V2vOVlMr2KXXFRdTVTUeNy6gFrWGm5z4A7RxqWuYiAiIgJwzs4YELCN/dyO5p2t9fo/2ddvaXfrpz9vd4z76l0qjJQ13013IddVsVXX+x98+cKm4W5DO+6t2rNC6n2VFShxppxqwY+/xk2BGpwKlVVFa6KoUagHgDQcnkz09Fr/2J/8AFZ6xA+FqVddqgf8AAAkTpmY1hvDV9vt3vWp59tQqkWcj36kcfhJpkPpt9zG/uoEC3utPGm6kKu1/H8S39oE2IiAiIgIiICIiAiIgIiICIiAiIgIMThgZnzZ/deF+m37jzTzL+bP7rwv02/ceaiAiIgIiICIiAnDOzhgQsHDZLcmw2Fxa9ZVOfYC1KhXx95Bb3eMnSu6fi1LdlOtgZ7XqNq+z7DLSqqDpzyoB5/GWMBERA4ZC6b6Rrf3iCO+/Y02/yNq7QdPfrv8AHmTTIXTce1Df3LN4e93q8fZqKqFr5/Ahv7wJ0REBERAREQEREBERAREQEREBERATjTsQMX0nyT6vi0pj09UxhVXqKw+CXbaWJ0Ld8anmS/VHXPi2J8vP1E1OkQMt6o658WxPl5+oj1R1z4tifLz9RNTEDLeqOufFsT5efqI9Udc+LYny8/UTUxAy3qjrnxbE+Xn6iPVHXPi2J8vP1E1MQMt6o658WxPl5+oj1P1z4rifLz9RNTEDHY/kz1lHutXquLuvZGs/yBI1VAg0/wAxxwBJHqjrnxbE+Xn6iamIGW9Udc+LYny8/UR6o658WxPl5+ompiBlvU/XPi2J8vP1E8MXyb61WbCvVsb+LY1jbsFm0YgAhdcjgcDibCIGW9Udc+LYny8/UR6o658WxPl5+ompiBlvVHXPi2J8vP1EeqOufFsT5efqJqYgZb1R1z4tifLz9RHqjrnxbE+Xn6iamIGW9Udc+LYny8/UR6o658WxPl5+omplP5YdRuxsHLyKF3W049r1jTX2lUkHT36eOn5QK71R1z4tifLz9RHqjrnxbE+Xn6iYvH8t8rCazblnqVRwMHJZ7mrIrvvykpZQ9YGilXLBfdtHu1lgvl1nX52JXU2NXjHO6pjuCzHupjaaNr+O1gRoeW8eIGk9Udc+LYny8/UT2xOl9YWxGt6njWVh1NiLgmtmTX2lD987SRqNdDpMZiedzKKI9mPjfxqce5O29hCI+aMV1t18G/1D3e4ybi+W2dkdQwa62xkxrMnqlLLqx7iY1iqG3afa2kFdDoSTrxpA/SND+MRz+UQOxEQEREBERAREQEREBERAREQEREBERAREQEREBERAREQE+XAPB5B4P/ERArK/JzBSuylcTGWq4/xq1qqWtz46uoGjf1j/AA5g7Ur9ExwqWdysCqoBbdB/FQaaK3A5H4CIgROk+RHTsbH9GTGqetlC2m2up3sAYsvdO329CeNZOr8nsICsDExwKbDZSBVUAluupsQaey2oB1HPERAsdBERA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-3657600" y="-757238"/>
            <a:ext cx="33813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g4QERAPEA8QEBAQEBASDxIRFA8QEBgQFhIXFRMQFBIXHCceFxkjGhgSHy8gIygqLCwuFR4xNTMqNSYsLioBCQoKBQUFDQUFDSkYEhgpKSkpKSkpKSkpKSkpKSkpKSkpKSkpKSkpKSkpKSkpKSkpKSkpKSkpKSkpKSkpKSkpKf/AABEIAMQBAQMBIgACEQEDEQH/xAAbAAEAAwEBAQEAAAAAAAAAAAAABAUGAQMCB//EAEEQAAICAQMCAQkGBAUACwAAAAECAAMEERIhBRMxBgcUFSJBVZXUMjVRYXOzIzOBkRYkQlJxJUNEU2JydIKSlNL/xAAUAQEAAAAAAAAAAAAAAAAAAAAA/8QAFBEBAAAAAAAAAAAAAAAAAAAAAP/aAAwDAQACEQMRAD8A1vl95Y5uLlpj47qobBtyFX0W7Md7ls2rVpWQUDaj2jwP6zmR5xsg6UnFsx76rOmJlORW9S2ZRqJxwpYNu0dufdtM0zW4R6mqFH9OXAZlf29nohvAZfHbrvCnw1/OeGT0zpDvkl3pNjZGJblfx9CL6iq4+9Q3sHVVAXgH8DArR5z6hRfmNh5Iw61tNGQO0y2sl3Z2bQda2L+G7xAJ4l35LeUy59b2Cp6mqsNbq3tLuAB3JYOHUg+I/AyrfyV6CjWh1oHpJsoZLL2273cWWVVIz6VsW2sQmh10MsfJH0MLlV4gt0py7achrmtsdshFXexssZmYaFRrr7oHPN/m23dOxLbXayx0Yu7nVie4w1J/4AmhmY82f3Xhfpt+4808BERAREQEREBERAREQEREBERAREQERPI5Sbu3uXfpu26jdt/3bfHT84HrE+UcHkaEeII5Gk6TA7E4GnYCIiAiIgIiIGQ610HqPrFeoYZwz/khiumSbwdO/wB0svbU/kOZncTzSXBcmq22p0ejMrpt3ZDWl7ru8lj18Im1gpOm4kgEae/9RiB+W9S81OVYtBN9VtjY11WZ3GvrQ3XZHftyF7Y1bViRsO3gLyNJsvJPyfsw/Td7q/pOddkIV3EhHVFAYtzu9k6+M0EGBmPNn914X6bfuPNPMx5s/uvC/Tb9x5p4CIiAiIgIiICIiAiIgIiICIiAiIgcM/P7cXZmk1Uta75peyu7FcWoCu1smrPT2TWFIIVteDs4PA/QCZjL/LgV5uTUzI9FVN/brTQ39/GrW233+DK7qPzoaBXYNWfj4+PWHy+02J085B2FnqHc2XilQuqEV6aqASANRzyZ3TK829wj25a461ZhpJDVPYouVcc2uVDBthfQcEgKTrB84DhWY00adzt1MMgdg7cfvtrk7NC3IUKF8QeZ7/44dV9vGOoOLXruZQci+lLtnbCs6qqMxYkEjZoAdeAi4KZpwcCmt7q11xarrB3fS14IyFYWJoigggMNdNBPjqHVs/S2mr0rvVt1U6ilmXYKrWwtHK7W1/h7dNddNDzJWX5euAipjbbXA9m5nQnXI7H8GvZvv5G/QBfZK+Gs51Ly7dRkrTTWz105j0t3GZC2PpvDkJtHB10VmPGjbT4Bb9AS9Lcmqx7rK1NDVPdySXr1sCtoNRuHh7tSOJezMJ5YH0j0b0diVsppuZDY+22xFfjSvRq13oCxZdNfDiaeAiIgIiICIiAgxBgZjzZ/deF+m37jzTzMebP7rwv02/ceaeAiIgIiICIiAiIgIiICIiAiIgJF6j1GrHra65wlaDVmOv46AADlmJ0AA5JIAjqPUasetrrXCVoNWJ1PidAoA5ZiSAAOSToJT9P6dbk2rl5aFAh1w8U6fwuP59wHDXkHw5CDgc6khK6LblWl8i8GpHAFGMQu9EHO+1vHutrqVHCjQcnUymz0xMtLMFKL1rS6+oZKrvrrymR+4x9vfz3LASw2ncRryDNeBMpk+Sl75a3/AOWr0vFhyKhbXlNSP+zWIvsWAj2dzE8f6QdCAq7vJRBstbqVQVFD1qXyBjhHGwXK5ye4pPA1D7T+BPItqKOlpjot2XVb3jW/pDXhHstr0RLUsD6hhtVdVOo05OusrL/JPOWuof5e00r03HqVQ5Upj5a2G63XwBXkqNdNOCZy7yTze7ZomMTlY/UBezBzRWcm2r2E43MdqFjqAHO7XTWB95HQaLrbmx8s43o6PRZua4WpsdrLMhbFuUtq1rEtZuGo/wCddDT5I4Q11qLapcmjPayhLv5yom7agbxIUASiu8krBdRWGd1bIsa99pKHCNVW6ixj/ra2inw143fiZtxAq6vJjFV1tCOXXYdWtvYMyLtSx1LaO4HAZgTwOeBLWIgIiICIiAiIgIMThgZnzZ/deF+m37jzTzGea18n1fjh1pFIrbssr2G0/wAR9d6lQF/oTNFg2ZpWzvJjK/8A1IqstdTwftlkBXnTwBgWMStoszuy5dMYZHPbVbLjSfDTc5QMPf4Awbc3s67Mb0nX7Pcu7G3X/vO3u10/8PjAsolbkWZvaQ1pjG/juK9lq0jjna4QsedPECfWdZmgV9hMdmP87u2WoBwPsFUOvv8AHT3QLCJAy7MsWVipKGqOndNj2pYOediqhB418SOYtsy+8oVKDj6e2zPYLgdDrtQJtI12+LD3wJ8SAlmX3iClHo2nssHtN+ug8U2bdNdf9UYtmX3LBalApGvaNb2tYRu43qyADj8CeYE+JXYVmYRZ3kx1I/k9qy1wfH7e5Bt/0+GvvnMa3N7Tm1MYX89pUsuao8DTexQMOdfAHiBZRK0WZvYJKYwydeF7lpo03e99m7Xbr/p8YttzeyhSvGORqO4rWXCkDnXa4Qsfd4qIFlInUupVY9bXXMErQaseSeeAoA5ZiSAFHJJAEgdd6pkY9C3aYo2gd/uveqhjoAtWytmsJY6AaAnUac8SB0Sts21svJBBx7WTHxWHFLhQTbZpw95VhyNQmpUc7iQ9+n9OtybEzMtCmwk4eKdD2tRp3rfc15Gv5ICQOSSdCBAE7AREQE5pOxA5pOxEBERAREQEREBERAQYgwMx5s/uvC/Tb9x5a9X6g9LYoUA97KWp9dfsmt2JH5+yJVebP7rwv02/ceTPKT7eB/6+v9m6BdxEQEREBERAREQEREBInU+pVY9bXWtsrQcnkkknQKqjlmJIAA5JIAjqXU6seprrmCIump5JJJ0Cqo5ZidAFHJJAEqOndNtyLFzMxShQ64mMdCKQRp3bNOGyCNeRwgJA95IOndNuyLFzMxdhTnExjoRSCNO7Zpw15B8fBASo95Nl0nJpc5IqTYUyXS3gDdaEQs/H5FRz+EnacSF0vN7hyB2+32sh69f9+ioe54Dx109/h4wJ8REBERAREQEREBERAREQEREBERAQYnDAzPmz+68L9Nv3HkXy964cazpi9iy3u5yBO3t/m7HVazqRprv118NEaSfNmf8AovC/Tb9x5ob8OuzYXRWNbiyvUa7XAIDj89CefzgeqT6nBGsDsTmsawOxOaxrA7E5rGsDsh9T6nVj1tda+1F055JLEgKiqOWYkgBRySdBHU+p1Y9bXWttRdPcWYsToqKo5ZidAFHJJ0lX0zplt9q5uWu111OLjEhloBGhscjhryNQSOFHsr7ywc6b0y3IsXMzF2lCTiYx0IpBGnds04a8jxPggO1fezaACJ2BwyH03Juc3i2vYEvZKuCN1QVSr8/iSw4/CTDIXTDfrf3gABe4o00/kbV2k6e/Xf4wJ0REBERAREQEREBERAREQEREBERAThnYMDGea7EsXp+O7ZFjo9bbKmWkJX/Ff7LBQx/9xM0OF0++tbFfLtuL/Yd0x1KcaeyEQA88+1r4Sp82f3Xhfpt+481ECso6detL1NmXPY2u29kxhYvhoFVUCHTQ+KnxnfV1/Y7Xpl3d119I2Y3d011027Nnhx9mWUQKzI6de1SVrmXV2LpuvVMY2NoD9pWQoNdQeFHhPrNwLrBWEy7qSn22Rcdi/h9rehA8D9nTxljECvy8G57K3TKtqRNN9aLQyPzr7RdCw1HHskTtuDcbltGVatYHNAWg1sdCNSxTf7weGHhJ8QK9MG4XG05VprI0GOVoFQ4A1DBN/uJ5b3yLkXeid7JyMy16T9ipkp0Vmb2K6wiB3Y8KFJJOv4yb1TqlWNW11raKNBoAWZmJ0WtFHLMTwFHJJlb0zpd11i5mYu2xdfRcfUMtCkaFmI4e9h4t4KCVXjUsETyd6PdY/pOdc111bE49D9nXGVxxvFQCteVPLaeyCQpPLNqQJX9PpoF2U1b62u9RvXXXawpUINNONUCn+ssYCIiBwyF0ym9Tf3X3Br3annXbSVXanhxyG/vJpkLpmG1ZvLWdzuXvYo59hSqgV8k+GhPGn2vCBOiIgIiICIiAiIgIiICIiAiIgIiICDEGBmPNn914X6bfuPNPMx5s/uvC/Tb9x5p4CIiAiIgDIfVOqVY1bW2ttUaDgFmZidFrRRyzE6AKOSTOdV6rVjVtbaxCggAAFnZydFrRByzsdAFHJJlb0vpdt1gzcxdLRr6Nj6hkx1I03EjhryPtN4DUqvGpYOdL6XbdYubmLtsXX0XH1DLQpGhdiOGvYcFvBQSq8alr8iAIMCB09qO9lCsEWh6vSNd2hbsrsI14+xt8JYSu6dk1Ndlole2yt6hc2i+2xpVlOoOp0UqOfwljAREQOGV/SMSus5BSzebMl7LBx7NhVAa+PwAB/rLAyB0muhTkdlixbJc3668XbU3KNfy2f3gWEREBERAREQEREBERAREQEREBERAQYgwMx5s/uvC/Tb9x5p5mPNn914X6bfuPNPAREQBMhdV6rVjVm21iANFAALOzsdFrRRyzsdAFHiZzqvVqsas22njUKqqCzs5Oi11oOWdjwAJXdK6VbbYM3MAFw19HoBDJjoRoeRw9xHDP7vsrxqWB0vpV1ti5uYALRr6Nj6hkx0I0JJ8GvI4Z/AD2V41LX8RAQYnGgQcHN33ZNfb2dl6l3/791Svu8Pdrt9/hJ8g4WRc1uQrptrresUtoRuU1Kzn89GLD+kjeUHlZg4ChsvJrp112qx1sb/y1j2m/oIFvEo6vLfpjAN6fhrqAdGvoDDUeBG7g/lPr/GnS/iOF/wDYo/8A1AuTK/pFlBOR2VKkZLi/UEa37U3MOfw2f2npgdXxsgM2PfTeFOjGp0sAOmuhKk6f1nn0jKrsOSEr2GvJeuw+z7dgVCbOPxBUc8+zAsYiICIiAiIgIiICIiAiIgIiICIiAgxBgZjzZ/deF+m37jzTzMebP7rwv02/ceaeAiIgU2H0V2vOVlMr2KXXFRdTVTUeNy6gFrWGm5z4A7RxqWuYiAiIgJwzs4YELCN/dyO5p2t9fo/2ddvaXfrpz9vd4z76l0qjJQ13013IddVsVXX+x98+cKm4W5DO+6t2rNC6n2VFShxppxqwY+/xk2BGpwKlVVFa6KoUagHgDQcnkz09Fr/2J/8AFZ6xA+FqVddqgf8AAAkTpmY1hvDV9vt3vWp59tQqkWcj36kcfhJpkPpt9zG/uoEC3utPGm6kKu1/H8S39oE2IiAiIgIiICIiAiIgIiICIiAiIgIMThgZnzZ/deF+m37jzTzL+bP7rwv02/ceaiAiIgIiICIiAnDOzhgQsHDZLcmw2Fxa9ZVOfYC1KhXx95Bb3eMnSu6fi1LdlOtgZ7XqNq+z7DLSqqDpzyoB5/GWMBERA4ZC6b6Rrf3iCO+/Y02/yNq7QdPfrv8AHmTTIXTce1Df3LN4e93q8fZqKqFr5/Ahv7wJ0REBERAREQEREBERAREQEREBERATjTsQMX0nyT6vi0pj09UxhVXqKw+CXbaWJ0Ld8anmS/VHXPi2J8vP1E1OkQMt6o658WxPl5+oj1R1z4tifLz9RNTEDLeqOufFsT5efqI9Udc+LYny8/UTUxAy3qjrnxbE+Xn6iPVHXPi2J8vP1E1MQMt6o658WxPl5+oj1P1z4rifLz9RNTEDHY/kz1lHutXquLuvZGs/yBI1VAg0/wAxxwBJHqjrnxbE+Xn6iamIGW9Udc+LYny8/UR6o658WxPl5+ompiBlvU/XPi2J8vP1E8MXyb61WbCvVsb+LY1jbsFm0YgAhdcjgcDibCIGW9Udc+LYny8/UR6o658WxPl5+ompiBlvVHXPi2J8vP1EeqOufFsT5efqJqYgZb1R1z4tifLz9RHqjrnxbE+Xn6iamIGW9Udc+LYny8/UR6o658WxPl5+omplP5YdRuxsHLyKF3W049r1jTX2lUkHT36eOn5QK71R1z4tifLz9RHqjrnxbE+Xn6iYvH8t8rCazblnqVRwMHJZ7mrIrvvykpZQ9YGilXLBfdtHu1lgvl1nX52JXU2NXjHO6pjuCzHupjaaNr+O1gRoeW8eIGk9Udc+LYny8/UT2xOl9YWxGt6njWVh1NiLgmtmTX2lD987SRqNdDpMZiedzKKI9mPjfxqce5O29hCI+aMV1t18G/1D3e4ybi+W2dkdQwa62xkxrMnqlLLqx7iY1iqG3afa2kFdDoSTrxpA/SND+MRz+UQOxEQEREBERAREQEREBERAREQEREBERAREQEREBERAREQE+XAPB5B4P/ERArK/JzBSuylcTGWq4/xq1qqWtz46uoGjf1j/AA5g7Ur9ExwqWdysCqoBbdB/FQaaK3A5H4CIgROk+RHTsbH9GTGqetlC2m2up3sAYsvdO329CeNZOr8nsICsDExwKbDZSBVUAluupsQaey2oB1HPERAsdBERA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7043737" y="3266176"/>
            <a:ext cx="33813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pic>
        <p:nvPicPr>
          <p:cNvPr id="7" name="Picture 8" descr="http://www.cliffsnotes.com/more-subjects/economics/aggregate-demand-and-aggregate-supply/~/media/E6EDCF7567224DDBA32A1E26F202804A.ash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0"/>
            <a:ext cx="7860332" cy="553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94489" y="3048000"/>
            <a:ext cx="5029200" cy="45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1869" y="3429000"/>
            <a:ext cx="7626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41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81"/>
    </mc:Choice>
    <mc:Fallback>
      <p:transition spd="slow" advTm="6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4" y="0"/>
            <a:ext cx="85566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AutoNum type="alphaUcPeriod" startAt="3"/>
            </a:pPr>
            <a:r>
              <a:rPr lang="en-US" sz="2400" dirty="0" smtClean="0"/>
              <a:t>Short Run Curve</a:t>
            </a:r>
          </a:p>
          <a:p>
            <a:pPr lvl="2"/>
            <a:r>
              <a:rPr lang="en-US" sz="2400" dirty="0" smtClean="0"/>
              <a:t>1.  costs of production are </a:t>
            </a:r>
            <a:r>
              <a:rPr lang="en-US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fixed</a:t>
            </a:r>
            <a:r>
              <a:rPr lang="en-US" sz="2400" dirty="0" smtClean="0"/>
              <a:t> in the short run</a:t>
            </a:r>
          </a:p>
          <a:p>
            <a:pPr lvl="2"/>
            <a:r>
              <a:rPr lang="en-US" sz="2400" dirty="0" smtClean="0"/>
              <a:t>      a.  Wages are biggest production cost</a:t>
            </a:r>
          </a:p>
          <a:p>
            <a:pPr lvl="3"/>
            <a:r>
              <a:rPr lang="en-US" sz="2400" dirty="0" smtClean="0"/>
              <a:t>b.  Wages are inflexible or “sticky”</a:t>
            </a:r>
          </a:p>
          <a:p>
            <a:pPr marL="1371600" lvl="2" indent="-457200">
              <a:buAutoNum type="arabicPeriod" startAt="2"/>
            </a:pPr>
            <a:r>
              <a:rPr lang="en-US" sz="2400" dirty="0" smtClean="0"/>
              <a:t>As </a:t>
            </a:r>
            <a:r>
              <a:rPr lang="en-US" sz="2400" dirty="0"/>
              <a:t>price rises producers produce </a:t>
            </a:r>
            <a:r>
              <a:rPr lang="en-US" sz="2400" dirty="0" smtClean="0"/>
              <a:t>more</a:t>
            </a:r>
          </a:p>
          <a:p>
            <a:pPr lvl="3"/>
            <a:r>
              <a:rPr lang="en-US" sz="2400" dirty="0"/>
              <a:t>a. </a:t>
            </a:r>
            <a:r>
              <a:rPr lang="en-US" sz="2400"/>
              <a:t>BECAUSE Price – cost = </a:t>
            </a:r>
            <a:r>
              <a:rPr lang="en-US" sz="2400" smtClean="0"/>
              <a:t>profit</a:t>
            </a:r>
            <a:endParaRPr lang="en-US" sz="2400" dirty="0" smtClean="0"/>
          </a:p>
          <a:p>
            <a:pPr lvl="3"/>
            <a:r>
              <a:rPr lang="en-US" sz="2400" dirty="0" smtClean="0"/>
              <a:t>b.  Increased price means increased profit</a:t>
            </a:r>
            <a:endParaRPr lang="en-US" sz="2400" dirty="0"/>
          </a:p>
          <a:p>
            <a:pPr marL="1828800" lvl="3" indent="-457200">
              <a:buFontTx/>
              <a:buAutoNum type="alphaLcPeriod"/>
            </a:pPr>
            <a:endParaRPr lang="en-US" sz="2400" dirty="0" smtClean="0"/>
          </a:p>
          <a:p>
            <a:pPr lvl="3"/>
            <a:endParaRPr lang="en-US" sz="2400" dirty="0" smtClean="0"/>
          </a:p>
          <a:p>
            <a:pPr lvl="4"/>
            <a:endParaRPr lang="en-US" sz="2400" dirty="0" smtClean="0"/>
          </a:p>
          <a:p>
            <a:pPr marL="1371600" lvl="2" indent="-457200">
              <a:buAutoNum type="arabicPeriod"/>
            </a:pPr>
            <a:endParaRPr lang="en-US" sz="2400" dirty="0"/>
          </a:p>
        </p:txBody>
      </p:sp>
      <p:sp>
        <p:nvSpPr>
          <p:cNvPr id="6" name="AutoShape 8" descr="data:image/jpeg;base64,/9j/4AAQSkZJRgABAQAAAQABAAD/2wCEAAkGBg4QERAPEA8QEBAQEBASDxIRFA8QEBgQFhIXFRMQFBIXHCceFxkjGhgSHy8gIygqLCwuFR4xNTMqNSYsLioBCQoKBQUFDQUFDSkYEhgpKSkpKSkpKSkpKSkpKSkpKSkpKSkpKSkpKSkpKSkpKSkpKSkpKSkpKSkpKSkpKSkpKf/AABEIAMQBAQMBIgACEQEDEQH/xAAbAAEAAwEBAQEAAAAAAAAAAAAABAUGAQMCB//EAEEQAAICAQMCAQkGBAUACwAAAAECAAMEERIhBRMxBgcUFSJBVZXUMjVRYXOzIzOBkRYkQlJxJUNEU2JydIKSlNL/xAAUAQEAAAAAAAAAAAAAAAAAAAAA/8QAFBEBAAAAAAAAAAAAAAAAAAAAAP/aAAwDAQACEQMRAD8A1vl95Y5uLlpj47qobBtyFX0W7Md7ls2rVpWQUDaj2jwP6zmR5xsg6UnFsx76rOmJlORW9S2ZRqJxwpYNu0dufdtM0zW4R6mqFH9OXAZlf29nohvAZfHbrvCnw1/OeGT0zpDvkl3pNjZGJblfx9CL6iq4+9Q3sHVVAXgH8DArR5z6hRfmNh5Iw61tNGQO0y2sl3Z2bQda2L+G7xAJ4l35LeUy59b2Cp6mqsNbq3tLuAB3JYOHUg+I/AyrfyV6CjWh1oHpJsoZLL2273cWWVVIz6VsW2sQmh10MsfJH0MLlV4gt0py7achrmtsdshFXexssZmYaFRrr7oHPN/m23dOxLbXayx0Yu7nVie4w1J/4AmhmY82f3Xhfpt+4808BERAREQEREBERAREQEREBERAREQERPI5Sbu3uXfpu26jdt/3bfHT84HrE+UcHkaEeII5Gk6TA7E4GnYCIiAiIgIiIGQ610HqPrFeoYZwz/khiumSbwdO/wB0svbU/kOZncTzSXBcmq22p0ejMrpt3ZDWl7ru8lj18Im1gpOm4kgEae/9RiB+W9S81OVYtBN9VtjY11WZ3GvrQ3XZHftyF7Y1bViRsO3gLyNJsvJPyfsw/Td7q/pOddkIV3EhHVFAYtzu9k6+M0EGBmPNn914X6bfuPNPMx5s/uvC/Tb9x5p4CIiAiIgIiICIiAiIgIiICIiAiIgcM/P7cXZmk1Uta75peyu7FcWoCu1smrPT2TWFIIVteDs4PA/QCZjL/LgV5uTUzI9FVN/brTQ39/GrW233+DK7qPzoaBXYNWfj4+PWHy+02J085B2FnqHc2XilQuqEV6aqASANRzyZ3TK829wj25a461ZhpJDVPYouVcc2uVDBthfQcEgKTrB84DhWY00adzt1MMgdg7cfvtrk7NC3IUKF8QeZ7/44dV9vGOoOLXruZQci+lLtnbCs6qqMxYkEjZoAdeAi4KZpwcCmt7q11xarrB3fS14IyFYWJoigggMNdNBPjqHVs/S2mr0rvVt1U6ilmXYKrWwtHK7W1/h7dNddNDzJWX5euAipjbbXA9m5nQnXI7H8GvZvv5G/QBfZK+Gs51Ly7dRkrTTWz105j0t3GZC2PpvDkJtHB10VmPGjbT4Bb9AS9Lcmqx7rK1NDVPdySXr1sCtoNRuHh7tSOJezMJ5YH0j0b0diVsppuZDY+22xFfjSvRq13oCxZdNfDiaeAiIgIiICIiAgxBgZjzZ/deF+m37jzTzMebP7rwv02/ceaeAiIgIiICIiAiIgIiICIiAiIgJF6j1GrHra65wlaDVmOv46AADlmJ0AA5JIAjqPUasetrrXCVoNWJ1PidAoA5ZiSAAOSToJT9P6dbk2rl5aFAh1w8U6fwuP59wHDXkHw5CDgc6khK6LblWl8i8GpHAFGMQu9EHO+1vHutrqVHCjQcnUymz0xMtLMFKL1rS6+oZKrvrrymR+4x9vfz3LASw2ncRryDNeBMpk+Sl75a3/AOWr0vFhyKhbXlNSP+zWIvsWAj2dzE8f6QdCAq7vJRBstbqVQVFD1qXyBjhHGwXK5ye4pPA1D7T+BPItqKOlpjot2XVb3jW/pDXhHstr0RLUsD6hhtVdVOo05OusrL/JPOWuof5e00r03HqVQ5Upj5a2G63XwBXkqNdNOCZy7yTze7ZomMTlY/UBezBzRWcm2r2E43MdqFjqAHO7XTWB95HQaLrbmx8s43o6PRZua4WpsdrLMhbFuUtq1rEtZuGo/wCddDT5I4Q11qLapcmjPayhLv5yom7agbxIUASiu8krBdRWGd1bIsa99pKHCNVW6ixj/ra2inw143fiZtxAq6vJjFV1tCOXXYdWtvYMyLtSx1LaO4HAZgTwOeBLWIgIiICIiAiIgIMThgZnzZ/deF+m37jzTzGea18n1fjh1pFIrbssr2G0/wAR9d6lQF/oTNFg2ZpWzvJjK/8A1IqstdTwftlkBXnTwBgWMStoszuy5dMYZHPbVbLjSfDTc5QMPf4Awbc3s67Mb0nX7Pcu7G3X/vO3u10/8PjAsolbkWZvaQ1pjG/juK9lq0jjna4QsedPECfWdZmgV9hMdmP87u2WoBwPsFUOvv8AHT3QLCJAy7MsWVipKGqOndNj2pYOediqhB418SOYtsy+8oVKDj6e2zPYLgdDrtQJtI12+LD3wJ8SAlmX3iClHo2nssHtN+ug8U2bdNdf9UYtmX3LBalApGvaNb2tYRu43qyADj8CeYE+JXYVmYRZ3kx1I/k9qy1wfH7e5Bt/0+GvvnMa3N7Tm1MYX89pUsuao8DTexQMOdfAHiBZRK0WZvYJKYwydeF7lpo03e99m7Xbr/p8YttzeyhSvGORqO4rWXCkDnXa4Qsfd4qIFlInUupVY9bXXMErQaseSeeAoA5ZiSAFHJJAEgdd6pkY9C3aYo2gd/uveqhjoAtWytmsJY6AaAnUac8SB0Sts21svJBBx7WTHxWHFLhQTbZpw95VhyNQmpUc7iQ9+n9OtybEzMtCmwk4eKdD2tRp3rfc15Gv5ICQOSSdCBAE7AREQE5pOxA5pOxEBERAREQEREBERAQYgwMx5s/uvC/Tb9x5a9X6g9LYoUA97KWp9dfsmt2JH5+yJVebP7rwv02/ceTPKT7eB/6+v9m6BdxEQEREBERAREQEREBInU+pVY9bXWtsrQcnkkknQKqjlmJIAA5JIAjqXU6seprrmCIump5JJJ0Cqo5ZidAFHJJAEqOndNtyLFzMxShQ64mMdCKQRp3bNOGyCNeRwgJA95IOndNuyLFzMxdhTnExjoRSCNO7Zpw15B8fBASo95Nl0nJpc5IqTYUyXS3gDdaEQs/H5FRz+EnacSF0vN7hyB2+32sh69f9+ioe54Dx109/h4wJ8REBERAREQEREBERAREQEREBERAQYnDAzPmz+68L9Nv3HkXy964cazpi9iy3u5yBO3t/m7HVazqRprv118NEaSfNmf8AovC/Tb9x5ob8OuzYXRWNbiyvUa7XAIDj89CefzgeqT6nBGsDsTmsawOxOaxrA7E5rGsDsh9T6nVj1tda+1F055JLEgKiqOWYkgBRySdBHU+p1Y9bXWttRdPcWYsToqKo5ZidAFHJJ0lX0zplt9q5uWu111OLjEhloBGhscjhryNQSOFHsr7ywc6b0y3IsXMzF2lCTiYx0IpBGnds04a8jxPggO1fezaACJ2BwyH03Juc3i2vYEvZKuCN1QVSr8/iSw4/CTDIXTDfrf3gABe4o00/kbV2k6e/Xf4wJ0REBERAREQEREBERAREQEREBERAThnYMDGea7EsXp+O7ZFjo9bbKmWkJX/Ff7LBQx/9xM0OF0++tbFfLtuL/Yd0x1KcaeyEQA88+1r4Sp82f3Xhfpt+481ECso6detL1NmXPY2u29kxhYvhoFVUCHTQ+KnxnfV1/Y7Xpl3d119I2Y3d011027Nnhx9mWUQKzI6de1SVrmXV2LpuvVMY2NoD9pWQoNdQeFHhPrNwLrBWEy7qSn22Rcdi/h9rehA8D9nTxljECvy8G57K3TKtqRNN9aLQyPzr7RdCw1HHskTtuDcbltGVatYHNAWg1sdCNSxTf7weGHhJ8QK9MG4XG05VprI0GOVoFQ4A1DBN/uJ5b3yLkXeid7JyMy16T9ipkp0Vmb2K6wiB3Y8KFJJOv4yb1TqlWNW11raKNBoAWZmJ0WtFHLMTwFHJJlb0zpd11i5mYu2xdfRcfUMtCkaFmI4e9h4t4KCVXjUsETyd6PdY/pOdc111bE49D9nXGVxxvFQCteVPLaeyCQpPLNqQJX9PpoF2U1b62u9RvXXXawpUINNONUCn+ssYCIiBwyF0ym9Tf3X3Br3annXbSVXanhxyG/vJpkLpmG1ZvLWdzuXvYo59hSqgV8k+GhPGn2vCBOiIgIiICIiAiIgIiICIiAiIgIiICDEGBmPNn914X6bfuPNPMx5s/uvC/Tb9x5p4CIiAiIgDIfVOqVY1bW2ttUaDgFmZidFrRRyzE6AKOSTOdV6rVjVtbaxCggAAFnZydFrRByzsdAFHJJlb0vpdt1gzcxdLRr6Nj6hkx1I03EjhryPtN4DUqvGpYOdL6XbdYubmLtsXX0XH1DLQpGhdiOGvYcFvBQSq8alr8iAIMCB09qO9lCsEWh6vSNd2hbsrsI14+xt8JYSu6dk1Ndlole2yt6hc2i+2xpVlOoOp0UqOfwljAREQOGV/SMSus5BSzebMl7LBx7NhVAa+PwAB/rLAyB0muhTkdlixbJc3668XbU3KNfy2f3gWEREBERAREQEREBERAREQEREBERAQYgwMx5s/uvC/Tb9x5p5mPNn914X6bfuPNPAREQBMhdV6rVjVm21iANFAALOzsdFrRRyzsdAFHiZzqvVqsas22njUKqqCzs5Oi11oOWdjwAJXdK6VbbYM3MAFw19HoBDJjoRoeRw9xHDP7vsrxqWB0vpV1ti5uYALRr6Nj6hkx0I0JJ8GvI4Z/AD2V41LX8RAQYnGgQcHN33ZNfb2dl6l3/791Svu8Pdrt9/hJ8g4WRc1uQrptrresUtoRuU1Kzn89GLD+kjeUHlZg4ChsvJrp112qx1sb/y1j2m/oIFvEo6vLfpjAN6fhrqAdGvoDDUeBG7g/lPr/GnS/iOF/wDYo/8A1AuTK/pFlBOR2VKkZLi/UEa37U3MOfw2f2npgdXxsgM2PfTeFOjGp0sAOmuhKk6f1nn0jKrsOSEr2GvJeuw+z7dgVCbOPxBUc8+zAsYiICIiAiIgIiICIiAiIgIiICIiAgxBgZjzZ/deF+m37jzTzMebP7rwv02/ceaeAiIgU2H0V2vOVlMr2KXXFRdTVTUeNy6gFrWGm5z4A7RxqWuYiAiIgJwzs4YELCN/dyO5p2t9fo/2ddvaXfrpz9vd4z76l0qjJQ13013IddVsVXX+x98+cKm4W5DO+6t2rNC6n2VFShxppxqwY+/xk2BGpwKlVVFa6KoUagHgDQcnkz09Fr/2J/8AFZ6xA+FqVddqgf8AAAkTpmY1hvDV9vt3vWp59tQqkWcj36kcfhJpkPpt9zG/uoEC3utPGm6kKu1/H8S39oE2IiAiIgIiICIiAiIgIiICIiAiIgIMThgZnzZ/deF+m37jzTzL+bP7rwv02/ceaiAiIgIiICIiAnDOzhgQsHDZLcmw2Fxa9ZVOfYC1KhXx95Bb3eMnSu6fi1LdlOtgZ7XqNq+z7DLSqqDpzyoB5/GWMBERA4ZC6b6Rrf3iCO+/Y02/yNq7QdPfrv8AHmTTIXTce1Df3LN4e93q8fZqKqFr5/Ahv7wJ0REBERAREQEREBERAREQEREBERATjTsQMX0nyT6vi0pj09UxhVXqKw+CXbaWJ0Ld8anmS/VHXPi2J8vP1E1OkQMt6o658WxPl5+oj1R1z4tifLz9RNTEDLeqOufFsT5efqI9Udc+LYny8/UTUxAy3qjrnxbE+Xn6iPVHXPi2J8vP1E1MQMt6o658WxPl5+oj1P1z4rifLz9RNTEDHY/kz1lHutXquLuvZGs/yBI1VAg0/wAxxwBJHqjrnxbE+Xn6iamIGW9Udc+LYny8/UR6o658WxPl5+ompiBlvU/XPi2J8vP1E8MXyb61WbCvVsb+LY1jbsFm0YgAhdcjgcDibCIGW9Udc+LYny8/UR6o658WxPl5+ompiBlvVHXPi2J8vP1EeqOufFsT5efqJqYgZb1R1z4tifLz9RHqjrnxbE+Xn6iamIGW9Udc+LYny8/UR6o658WxPl5+omplP5YdRuxsHLyKF3W049r1jTX2lUkHT36eOn5QK71R1z4tifLz9RHqjrnxbE+Xn6iYvH8t8rCazblnqVRwMHJZ7mrIrvvykpZQ9YGilXLBfdtHu1lgvl1nX52JXU2NXjHO6pjuCzHupjaaNr+O1gRoeW8eIGk9Udc+LYny8/UT2xOl9YWxGt6njWVh1NiLgmtmTX2lD987SRqNdDpMZiedzKKI9mPjfxqce5O29hCI+aMV1t18G/1D3e4ybi+W2dkdQwa62xkxrMnqlLLqx7iY1iqG3afa2kFdDoSTrxpA/SND+MRz+UQOxEQEREBERAREQEREBERAREQEREBERAREQEREBERAREQE+XAPB5B4P/ERArK/JzBSuylcTGWq4/xq1qqWtz46uoGjf1j/AA5g7Ur9ExwqWdysCqoBbdB/FQaaK3A5H4CIgROk+RHTsbH9GTGqetlC2m2up3sAYsvdO329CeNZOr8nsICsDExwKbDZSBVUAluupsQaey2oB1HPERAsdBERA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-2590800" y="-609600"/>
            <a:ext cx="33813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https://encrypted-tbn0.gstatic.com/images?q=tbn:ANd9GcSfBApBo61y4IN7XlEPvAs8fhTiSuelELPr4BZI668sJb29K-Qh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62400"/>
            <a:ext cx="2898775" cy="27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50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04"/>
    </mc:Choice>
    <mc:Fallback>
      <p:transition spd="slow" advTm="11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791803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55" y="8382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smtClean="0"/>
              <a:t>3.  </a:t>
            </a:r>
            <a:r>
              <a:rPr lang="en-US" sz="2400" dirty="0"/>
              <a:t>Movement along the curve </a:t>
            </a:r>
            <a:r>
              <a:rPr lang="en-US" sz="2400" dirty="0" smtClean="0"/>
              <a:t>caused </a:t>
            </a:r>
            <a:r>
              <a:rPr lang="en-US" sz="2400" dirty="0"/>
              <a:t>by change in </a:t>
            </a:r>
            <a:r>
              <a:rPr lang="en-US" sz="2400" dirty="0" smtClean="0"/>
              <a:t>price level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2"/>
    </mc:Choice>
    <mc:Fallback>
      <p:transition spd="slow" advTm="2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5" y="143382"/>
            <a:ext cx="87090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dirty="0" smtClean="0"/>
              <a:t>4.   Shift in the curve or </a:t>
            </a:r>
            <a:r>
              <a:rPr lang="en-US" sz="2400" b="1" dirty="0" smtClean="0">
                <a:solidFill>
                  <a:srgbClr val="FF0000"/>
                </a:solidFill>
              </a:rPr>
              <a:t>Supply Shock</a:t>
            </a:r>
          </a:p>
          <a:p>
            <a:pPr marL="1828800" lvl="3" indent="-457200">
              <a:buAutoNum type="alphaLcPeriod"/>
            </a:pPr>
            <a:r>
              <a:rPr lang="en-US" sz="2400" dirty="0" smtClean="0"/>
              <a:t>Leftward shift – decrease in SRAS</a:t>
            </a:r>
          </a:p>
          <a:p>
            <a:pPr marL="1828800" lvl="3" indent="-457200">
              <a:buAutoNum type="alphaLcPeriod"/>
            </a:pPr>
            <a:r>
              <a:rPr lang="en-US" sz="2400" dirty="0" smtClean="0"/>
              <a:t>Rightward Shift – increase in SRAS</a:t>
            </a:r>
          </a:p>
          <a:p>
            <a:pPr marL="1828800" lvl="3" indent="-457200">
              <a:buFontTx/>
              <a:buAutoNum type="alphaLcPeriod"/>
            </a:pPr>
            <a:r>
              <a:rPr lang="en-US" sz="2400" dirty="0"/>
              <a:t>Changes in factors other than price shift </a:t>
            </a:r>
            <a:r>
              <a:rPr lang="en-US" sz="2400" dirty="0" smtClean="0"/>
              <a:t>curve</a:t>
            </a:r>
          </a:p>
          <a:p>
            <a:pPr marL="2286000" lvl="4" indent="-457200">
              <a:buAutoNum type="arabicPeriod"/>
            </a:pPr>
            <a:r>
              <a:rPr lang="en-US" sz="2400" dirty="0"/>
              <a:t>Change in </a:t>
            </a:r>
            <a:r>
              <a:rPr lang="en-US" sz="2400" dirty="0" smtClean="0"/>
              <a:t>input</a:t>
            </a:r>
          </a:p>
          <a:p>
            <a:pPr lvl="5"/>
            <a:r>
              <a:rPr lang="en-US" sz="2400" dirty="0"/>
              <a:t>	</a:t>
            </a:r>
            <a:r>
              <a:rPr lang="en-US" sz="2400" dirty="0" smtClean="0"/>
              <a:t>a.  price </a:t>
            </a:r>
            <a:r>
              <a:rPr lang="en-US" sz="2400" dirty="0"/>
              <a:t>of resources </a:t>
            </a:r>
            <a:endParaRPr lang="en-US" sz="2400" dirty="0" smtClean="0"/>
          </a:p>
          <a:p>
            <a:pPr lvl="5"/>
            <a:r>
              <a:rPr lang="en-US" sz="2400" dirty="0"/>
              <a:t>	</a:t>
            </a:r>
            <a:r>
              <a:rPr lang="en-US" sz="2400" dirty="0" smtClean="0"/>
              <a:t>b.  wages	</a:t>
            </a:r>
            <a:endParaRPr lang="en-US" sz="2400" dirty="0"/>
          </a:p>
          <a:p>
            <a:pPr marL="2286000" lvl="4" indent="-457200">
              <a:buAutoNum type="arabicPeriod"/>
            </a:pPr>
            <a:r>
              <a:rPr lang="en-US" sz="2400" dirty="0" smtClean="0"/>
              <a:t>Changes </a:t>
            </a:r>
            <a:r>
              <a:rPr lang="en-US" sz="2400" dirty="0"/>
              <a:t>in </a:t>
            </a:r>
            <a:r>
              <a:rPr lang="en-US" sz="2400" dirty="0" smtClean="0"/>
              <a:t>productivity</a:t>
            </a:r>
            <a:endParaRPr lang="en-US" sz="2400" dirty="0"/>
          </a:p>
          <a:p>
            <a:pPr marL="1828800" lvl="3" indent="-457200">
              <a:buFontTx/>
              <a:buAutoNum type="alphaLcPeriod"/>
            </a:pPr>
            <a:endParaRPr lang="en-US" sz="2400" dirty="0" smtClean="0"/>
          </a:p>
          <a:p>
            <a:pPr marL="1828800" lvl="3" indent="-457200">
              <a:buFontTx/>
              <a:buAutoNum type="alphaLcPeriod"/>
            </a:pPr>
            <a:endParaRPr lang="en-US" sz="2400" dirty="0" smtClean="0"/>
          </a:p>
          <a:p>
            <a:pPr lvl="3"/>
            <a:endParaRPr lang="en-US" sz="2400" dirty="0" smtClean="0"/>
          </a:p>
          <a:p>
            <a:pPr lvl="4"/>
            <a:endParaRPr lang="en-US" sz="2400" dirty="0" smtClean="0"/>
          </a:p>
          <a:p>
            <a:pPr marL="1371600" lvl="2" indent="-457200">
              <a:buAutoNum type="arabicPeriod"/>
            </a:pPr>
            <a:endParaRPr lang="en-US" sz="2400" dirty="0"/>
          </a:p>
        </p:txBody>
      </p:sp>
      <p:sp>
        <p:nvSpPr>
          <p:cNvPr id="3" name="AutoShape 2" descr="data:image/jpeg;base64,/9j/4AAQSkZJRgABAQAAAQABAAD/2wCEAAkGBg4QERAPEA8QEBAQEBASDxIRFA8QEBgQFhIXFRMQFBIXHCceFxkjGhgSHy8gIygqLCwuFR4xNTMqNSYsLioBCQoKBQUFDQUFDSkYEhgpKSkpKSkpKSkpKSkpKSkpKSkpKSkpKSkpKSkpKSkpKSkpKSkpKSkpKSkpKSkpKSkpKf/AABEIAMQBAQMBIgACEQEDEQH/xAAbAAEAAwEBAQEAAAAAAAAAAAAABAUGAQMCB//EAEEQAAICAQMCAQkGBAUACwAAAAECAAMEERIhBRMxBgcUFSJBVZXUMjVRYXOzIzOBkRYkQlJxJUNEU2JydIKSlNL/xAAUAQEAAAAAAAAAAAAAAAAAAAAA/8QAFBEBAAAAAAAAAAAAAAAAAAAAAP/aAAwDAQACEQMRAD8A1vl95Y5uLlpj47qobBtyFX0W7Md7ls2rVpWQUDaj2jwP6zmR5xsg6UnFsx76rOmJlORW9S2ZRqJxwpYNu0dufdtM0zW4R6mqFH9OXAZlf29nohvAZfHbrvCnw1/OeGT0zpDvkl3pNjZGJblfx9CL6iq4+9Q3sHVVAXgH8DArR5z6hRfmNh5Iw61tNGQO0y2sl3Z2bQda2L+G7xAJ4l35LeUy59b2Cp6mqsNbq3tLuAB3JYOHUg+I/AyrfyV6CjWh1oHpJsoZLL2273cWWVVIz6VsW2sQmh10MsfJH0MLlV4gt0py7achrmtsdshFXexssZmYaFRrr7oHPN/m23dOxLbXayx0Yu7nVie4w1J/4AmhmY82f3Xhfpt+4808BERAREQEREBERAREQEREBERAREQERPI5Sbu3uXfpu26jdt/3bfHT84HrE+UcHkaEeII5Gk6TA7E4GnYCIiAiIgIiIGQ610HqPrFeoYZwz/khiumSbwdO/wB0svbU/kOZncTzSXBcmq22p0ejMrpt3ZDWl7ru8lj18Im1gpOm4kgEae/9RiB+W9S81OVYtBN9VtjY11WZ3GvrQ3XZHftyF7Y1bViRsO3gLyNJsvJPyfsw/Td7q/pOddkIV3EhHVFAYtzu9k6+M0EGBmPNn914X6bfuPNPMx5s/uvC/Tb9x5p4CIiAiIgIiICIiAiIgIiICIiAiIgcM/P7cXZmk1Uta75peyu7FcWoCu1smrPT2TWFIIVteDs4PA/QCZjL/LgV5uTUzI9FVN/brTQ39/GrW233+DK7qPzoaBXYNWfj4+PWHy+02J085B2FnqHc2XilQuqEV6aqASANRzyZ3TK829wj25a461ZhpJDVPYouVcc2uVDBthfQcEgKTrB84DhWY00adzt1MMgdg7cfvtrk7NC3IUKF8QeZ7/44dV9vGOoOLXruZQci+lLtnbCs6qqMxYkEjZoAdeAi4KZpwcCmt7q11xarrB3fS14IyFYWJoigggMNdNBPjqHVs/S2mr0rvVt1U6ilmXYKrWwtHK7W1/h7dNddNDzJWX5euAipjbbXA9m5nQnXI7H8GvZvv5G/QBfZK+Gs51Ly7dRkrTTWz105j0t3GZC2PpvDkJtHB10VmPGjbT4Bb9AS9Lcmqx7rK1NDVPdySXr1sCtoNRuHh7tSOJezMJ5YH0j0b0diVsppuZDY+22xFfjSvRq13oCxZdNfDiaeAiIgIiICIiAgxBgZjzZ/deF+m37jzTzMebP7rwv02/ceaeAiIgIiICIiAiIgIiICIiAiIgJF6j1GrHra65wlaDVmOv46AADlmJ0AA5JIAjqPUasetrrXCVoNWJ1PidAoA5ZiSAAOSToJT9P6dbk2rl5aFAh1w8U6fwuP59wHDXkHw5CDgc6khK6LblWl8i8GpHAFGMQu9EHO+1vHutrqVHCjQcnUymz0xMtLMFKL1rS6+oZKrvrrymR+4x9vfz3LASw2ncRryDNeBMpk+Sl75a3/AOWr0vFhyKhbXlNSP+zWIvsWAj2dzE8f6QdCAq7vJRBstbqVQVFD1qXyBjhHGwXK5ye4pPA1D7T+BPItqKOlpjot2XVb3jW/pDXhHstr0RLUsD6hhtVdVOo05OusrL/JPOWuof5e00r03HqVQ5Upj5a2G63XwBXkqNdNOCZy7yTze7ZomMTlY/UBezBzRWcm2r2E43MdqFjqAHO7XTWB95HQaLrbmx8s43o6PRZua4WpsdrLMhbFuUtq1rEtZuGo/wCddDT5I4Q11qLapcmjPayhLv5yom7agbxIUASiu8krBdRWGd1bIsa99pKHCNVW6ixj/ra2inw143fiZtxAq6vJjFV1tCOXXYdWtvYMyLtSx1LaO4HAZgTwOeBLWIgIiICIiAiIgIMThgZnzZ/deF+m37jzTzGea18n1fjh1pFIrbssr2G0/wAR9d6lQF/oTNFg2ZpWzvJjK/8A1IqstdTwftlkBXnTwBgWMStoszuy5dMYZHPbVbLjSfDTc5QMPf4Awbc3s67Mb0nX7Pcu7G3X/vO3u10/8PjAsolbkWZvaQ1pjG/juK9lq0jjna4QsedPECfWdZmgV9hMdmP87u2WoBwPsFUOvv8AHT3QLCJAy7MsWVipKGqOndNj2pYOediqhB418SOYtsy+8oVKDj6e2zPYLgdDrtQJtI12+LD3wJ8SAlmX3iClHo2nssHtN+ug8U2bdNdf9UYtmX3LBalApGvaNb2tYRu43qyADj8CeYE+JXYVmYRZ3kx1I/k9qy1wfH7e5Bt/0+GvvnMa3N7Tm1MYX89pUsuao8DTexQMOdfAHiBZRK0WZvYJKYwydeF7lpo03e99m7Xbr/p8YttzeyhSvGORqO4rWXCkDnXa4Qsfd4qIFlInUupVY9bXXMErQaseSeeAoA5ZiSAFHJJAEgdd6pkY9C3aYo2gd/uveqhjoAtWytmsJY6AaAnUac8SB0Sts21svJBBx7WTHxWHFLhQTbZpw95VhyNQmpUc7iQ9+n9OtybEzMtCmwk4eKdD2tRp3rfc15Gv5ICQOSSdCBAE7AREQE5pOxA5pOxEBERAREQEREBERAQYgwMx5s/uvC/Tb9x5a9X6g9LYoUA97KWp9dfsmt2JH5+yJVebP7rwv02/ceTPKT7eB/6+v9m6BdxEQEREBERAREQEREBInU+pVY9bXWtsrQcnkkknQKqjlmJIAA5JIAjqXU6seprrmCIump5JJJ0Cqo5ZidAFHJJAEqOndNtyLFzMxShQ64mMdCKQRp3bNOGyCNeRwgJA95IOndNuyLFzMxdhTnExjoRSCNO7Zpw15B8fBASo95Nl0nJpc5IqTYUyXS3gDdaEQs/H5FRz+EnacSF0vN7hyB2+32sh69f9+ioe54Dx109/h4wJ8REBERAREQEREBERAREQEREBERAQYnDAzPmz+68L9Nv3HkXy964cazpi9iy3u5yBO3t/m7HVazqRprv118NEaSfNmf8AovC/Tb9x5ob8OuzYXRWNbiyvUa7XAIDj89CefzgeqT6nBGsDsTmsawOxOaxrA7E5rGsDsh9T6nVj1tda+1F055JLEgKiqOWYkgBRySdBHU+p1Y9bXWttRdPcWYsToqKo5ZidAFHJJ0lX0zplt9q5uWu111OLjEhloBGhscjhryNQSOFHsr7ywc6b0y3IsXMzF2lCTiYx0IpBGnds04a8jxPggO1fezaACJ2BwyH03Juc3i2vYEvZKuCN1QVSr8/iSw4/CTDIXTDfrf3gABe4o00/kbV2k6e/Xf4wJ0REBERAREQEREBERAREQEREBERAThnYMDGea7EsXp+O7ZFjo9bbKmWkJX/Ff7LBQx/9xM0OF0++tbFfLtuL/Yd0x1KcaeyEQA88+1r4Sp82f3Xhfpt+481ECso6detL1NmXPY2u29kxhYvhoFVUCHTQ+KnxnfV1/Y7Xpl3d119I2Y3d011027Nnhx9mWUQKzI6de1SVrmXV2LpuvVMY2NoD9pWQoNdQeFHhPrNwLrBWEy7qSn22Rcdi/h9rehA8D9nTxljECvy8G57K3TKtqRNN9aLQyPzr7RdCw1HHskTtuDcbltGVatYHNAWg1sdCNSxTf7weGHhJ8QK9MG4XG05VprI0GOVoFQ4A1DBN/uJ5b3yLkXeid7JyMy16T9ipkp0Vmb2K6wiB3Y8KFJJOv4yb1TqlWNW11raKNBoAWZmJ0WtFHLMTwFHJJlb0zpd11i5mYu2xdfRcfUMtCkaFmI4e9h4t4KCVXjUsETyd6PdY/pOdc111bE49D9nXGVxxvFQCteVPLaeyCQpPLNqQJX9PpoF2U1b62u9RvXXXawpUINNONUCn+ssYCIiBwyF0ym9Tf3X3Br3annXbSVXanhxyG/vJpkLpmG1ZvLWdzuXvYo59hSqgV8k+GhPGn2vCBOiIgIiICIiAiIgIiICIiAiIgIiICDEGBmPNn914X6bfuPNPMx5s/uvC/Tb9x5p4CIiAiIgDIfVOqVY1bW2ttUaDgFmZidFrRRyzE6AKOSTOdV6rVjVtbaxCggAAFnZydFrRByzsdAFHJJlb0vpdt1gzcxdLRr6Nj6hkx1I03EjhryPtN4DUqvGpYOdL6XbdYubmLtsXX0XH1DLQpGhdiOGvYcFvBQSq8alr8iAIMCB09qO9lCsEWh6vSNd2hbsrsI14+xt8JYSu6dk1Ndlole2yt6hc2i+2xpVlOoOp0UqOfwljAREQOGV/SMSus5BSzebMl7LBx7NhVAa+PwAB/rLAyB0muhTkdlixbJc3668XbU3KNfy2f3gWEREBERAREQEREBERAREQEREBERAQYgwMx5s/uvC/Tb9x5p5mPNn914X6bfuPNPAREQBMhdV6rVjVm21iANFAALOzsdFrRRyzsdAFHiZzqvVqsas22njUKqqCzs5Oi11oOWdjwAJXdK6VbbYM3MAFw19HoBDJjoRoeRw9xHDP7vsrxqWB0vpV1ti5uYALRr6Nj6hkx0I0JJ8GvI4Z/AD2V41LX8RAQYnGgQcHN33ZNfb2dl6l3/791Svu8Pdrt9/hJ8g4WRc1uQrptrresUtoRuU1Kzn89GLD+kjeUHlZg4ChsvJrp112qx1sb/y1j2m/oIFvEo6vLfpjAN6fhrqAdGvoDDUeBG7g/lPr/GnS/iOF/wDYo/8A1AuTK/pFlBOR2VKkZLi/UEa37U3MOfw2f2npgdXxsgM2PfTeFOjGp0sAOmuhKk6f1nn0jKrsOSEr2GvJeuw+z7dgVCbOPxBUc8+zAsYiICIiAiIgIiICIiAiIgIiICIiAgxBgZjzZ/deF+m37jzTzMebP7rwv02/ceaeAiIgU2H0V2vOVlMr2KXXFRdTVTUeNy6gFrWGm5z4A7RxqWuYiAiIgJwzs4YELCN/dyO5p2t9fo/2ddvaXfrpz9vd4z76l0qjJQ13013IddVsVXX+x98+cKm4W5DO+6t2rNC6n2VFShxppxqwY+/xk2BGpwKlVVFa6KoUagHgDQcnkz09Fr/2J/8AFZ6xA+FqVddqgf8AAAkTpmY1hvDV9vt3vWp59tQqkWcj36kcfhJpkPpt9zG/uoEC3utPGm6kKu1/H8S39oE2IiAiIgIiICIiAiIgIiICIiAiIgIMThgZnzZ/deF+m37jzTzL+bP7rwv02/ceaiAiIgIiICIiAnDOzhgQsHDZLcmw2Fxa9ZVOfYC1KhXx95Bb3eMnSu6fi1LdlOtgZ7XqNq+z7DLSqqDpzyoB5/GWMBERA4ZC6b6Rrf3iCO+/Y02/yNq7QdPfrv8AHmTTIXTce1Df3LN4e93q8fZqKqFr5/Ahv7wJ0REBERAREQEREBERAREQEREBERATjTsQMX0nyT6vi0pj09UxhVXqKw+CXbaWJ0Ld8anmS/VHXPi2J8vP1E1OkQMt6o658WxPl5+oj1R1z4tifLz9RNTEDLeqOufFsT5efqI9Udc+LYny8/UTUxAy3qjrnxbE+Xn6iPVHXPi2J8vP1E1MQMt6o658WxPl5+oj1P1z4rifLz9RNTEDHY/kz1lHutXquLuvZGs/yBI1VAg0/wAxxwBJHqjrnxbE+Xn6iamIGW9Udc+LYny8/UR6o658WxPl5+ompiBlvU/XPi2J8vP1E8MXyb61WbCvVsb+LY1jbsFm0YgAhdcjgcDibCIGW9Udc+LYny8/UR6o658WxPl5+ompiBlvVHXPi2J8vP1EeqOufFsT5efqJqYgZb1R1z4tifLz9RHqjrnxbE+Xn6iamIGW9Udc+LYny8/UR6o658WxPl5+omplP5YdRuxsHLyKF3W049r1jTX2lUkHT36eOn5QK71R1z4tifLz9RHqjrnxbE+Xn6iYvH8t8rCazblnqVRwMHJZ7mrIrvvykpZQ9YGilXLBfdtHu1lgvl1nX52JXU2NXjHO6pjuCzHupjaaNr+O1gRoeW8eIGk9Udc+LYny8/UT2xOl9YWxGt6njWVh1NiLgmtmTX2lD987SRqNdDpMZiedzKKI9mPjfxqce5O29hCI+aMV1t18G/1D3e4ybi+W2dkdQwa62xkxrMnqlLLqx7iY1iqG3afa2kFdDoSTrxpA/SND+MRz+UQOxEQEREBERAREQEREBERAREQEREBERAREQEREBERAREQE+XAPB5B4P/ERArK/JzBSuylcTGWq4/xq1qqWtz46uoGjf1j/AA5g7Ur9ExwqWdysCqoBbdB/FQaaK3A5H4CIgROk+RHTsbH9GTGqetlC2m2up3sAYsvdO329CeNZOr8nsICsDExwKbDZSBVUAluupsQaey2oB1HPERAsdBERA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-3733800" y="-914400"/>
            <a:ext cx="33813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data:image/jpeg;base64,/9j/4AAQSkZJRgABAQAAAQABAAD/2wCEAAkGBg4QERAPEA8QEBAQEBASDxIRFA8QEBgQFhIXFRMQFBIXHCceFxkjGhgSHy8gIygqLCwuFR4xNTMqNSYsLioBCQoKBQUFDQUFDSkYEhgpKSkpKSkpKSkpKSkpKSkpKSkpKSkpKSkpKSkpKSkpKSkpKSkpKSkpKSkpKSkpKSkpKf/AABEIAMQBAQMBIgACEQEDEQH/xAAbAAEAAwEBAQEAAAAAAAAAAAAABAUGAQMCB//EAEEQAAICAQMCAQkGBAUACwAAAAECAAMEERIhBRMxBgcUFSJBVZXUMjVRYXOzIzOBkRYkQlJxJUNEU2JydIKSlNL/xAAUAQEAAAAAAAAAAAAAAAAAAAAA/8QAFBEBAAAAAAAAAAAAAAAAAAAAAP/aAAwDAQACEQMRAD8A1vl95Y5uLlpj47qobBtyFX0W7Md7ls2rVpWQUDaj2jwP6zmR5xsg6UnFsx76rOmJlORW9S2ZRqJxwpYNu0dufdtM0zW4R6mqFH9OXAZlf29nohvAZfHbrvCnw1/OeGT0zpDvkl3pNjZGJblfx9CL6iq4+9Q3sHVVAXgH8DArR5z6hRfmNh5Iw61tNGQO0y2sl3Z2bQda2L+G7xAJ4l35LeUy59b2Cp6mqsNbq3tLuAB3JYOHUg+I/AyrfyV6CjWh1oHpJsoZLL2273cWWVVIz6VsW2sQmh10MsfJH0MLlV4gt0py7achrmtsdshFXexssZmYaFRrr7oHPN/m23dOxLbXayx0Yu7nVie4w1J/4AmhmY82f3Xhfpt+4808BERAREQEREBERAREQEREBERAREQERPI5Sbu3uXfpu26jdt/3bfHT84HrE+UcHkaEeII5Gk6TA7E4GnYCIiAiIgIiIGQ610HqPrFeoYZwz/khiumSbwdO/wB0svbU/kOZncTzSXBcmq22p0ejMrpt3ZDWl7ru8lj18Im1gpOm4kgEae/9RiB+W9S81OVYtBN9VtjY11WZ3GvrQ3XZHftyF7Y1bViRsO3gLyNJsvJPyfsw/Td7q/pOddkIV3EhHVFAYtzu9k6+M0EGBmPNn914X6bfuPNPMx5s/uvC/Tb9x5p4CIiAiIgIiICIiAiIgIiICIiAiIgcM/P7cXZmk1Uta75peyu7FcWoCu1smrPT2TWFIIVteDs4PA/QCZjL/LgV5uTUzI9FVN/brTQ39/GrW233+DK7qPzoaBXYNWfj4+PWHy+02J085B2FnqHc2XilQuqEV6aqASANRzyZ3TK829wj25a461ZhpJDVPYouVcc2uVDBthfQcEgKTrB84DhWY00adzt1MMgdg7cfvtrk7NC3IUKF8QeZ7/44dV9vGOoOLXruZQci+lLtnbCs6qqMxYkEjZoAdeAi4KZpwcCmt7q11xarrB3fS14IyFYWJoigggMNdNBPjqHVs/S2mr0rvVt1U6ilmXYKrWwtHK7W1/h7dNddNDzJWX5euAipjbbXA9m5nQnXI7H8GvZvv5G/QBfZK+Gs51Ly7dRkrTTWz105j0t3GZC2PpvDkJtHB10VmPGjbT4Bb9AS9Lcmqx7rK1NDVPdySXr1sCtoNRuHh7tSOJezMJ5YH0j0b0diVsppuZDY+22xFfjSvRq13oCxZdNfDiaeAiIgIiICIiAgxBgZjzZ/deF+m37jzTzMebP7rwv02/ceaeAiIgIiICIiAiIgIiICIiAiIgJF6j1GrHra65wlaDVmOv46AADlmJ0AA5JIAjqPUasetrrXCVoNWJ1PidAoA5ZiSAAOSToJT9P6dbk2rl5aFAh1w8U6fwuP59wHDXkHw5CDgc6khK6LblWl8i8GpHAFGMQu9EHO+1vHutrqVHCjQcnUymz0xMtLMFKL1rS6+oZKrvrrymR+4x9vfz3LASw2ncRryDNeBMpk+Sl75a3/AOWr0vFhyKhbXlNSP+zWIvsWAj2dzE8f6QdCAq7vJRBstbqVQVFD1qXyBjhHGwXK5ye4pPA1D7T+BPItqKOlpjot2XVb3jW/pDXhHstr0RLUsD6hhtVdVOo05OusrL/JPOWuof5e00r03HqVQ5Upj5a2G63XwBXkqNdNOCZy7yTze7ZomMTlY/UBezBzRWcm2r2E43MdqFjqAHO7XTWB95HQaLrbmx8s43o6PRZua4WpsdrLMhbFuUtq1rEtZuGo/wCddDT5I4Q11qLapcmjPayhLv5yom7agbxIUASiu8krBdRWGd1bIsa99pKHCNVW6ixj/ra2inw143fiZtxAq6vJjFV1tCOXXYdWtvYMyLtSx1LaO4HAZgTwOeBLWIgIiICIiAiIgIMThgZnzZ/deF+m37jzTzGea18n1fjh1pFIrbssr2G0/wAR9d6lQF/oTNFg2ZpWzvJjK/8A1IqstdTwftlkBXnTwBgWMStoszuy5dMYZHPbVbLjSfDTc5QMPf4Awbc3s67Mb0nX7Pcu7G3X/vO3u10/8PjAsolbkWZvaQ1pjG/juK9lq0jjna4QsedPECfWdZmgV9hMdmP87u2WoBwPsFUOvv8AHT3QLCJAy7MsWVipKGqOndNj2pYOediqhB418SOYtsy+8oVKDj6e2zPYLgdDrtQJtI12+LD3wJ8SAlmX3iClHo2nssHtN+ug8U2bdNdf9UYtmX3LBalApGvaNb2tYRu43qyADj8CeYE+JXYVmYRZ3kx1I/k9qy1wfH7e5Bt/0+GvvnMa3N7Tm1MYX89pUsuao8DTexQMOdfAHiBZRK0WZvYJKYwydeF7lpo03e99m7Xbr/p8YttzeyhSvGORqO4rWXCkDnXa4Qsfd4qIFlInUupVY9bXXMErQaseSeeAoA5ZiSAFHJJAEgdd6pkY9C3aYo2gd/uveqhjoAtWytmsJY6AaAnUac8SB0Sts21svJBBx7WTHxWHFLhQTbZpw95VhyNQmpUc7iQ9+n9OtybEzMtCmwk4eKdD2tRp3rfc15Gv5ICQOSSdCBAE7AREQE5pOxA5pOxEBERAREQEREBERAQYgwMx5s/uvC/Tb9x5a9X6g9LYoUA97KWp9dfsmt2JH5+yJVebP7rwv02/ceTPKT7eB/6+v9m6BdxEQEREBERAREQEREBInU+pVY9bXWtsrQcnkkknQKqjlmJIAA5JIAjqXU6seprrmCIump5JJJ0Cqo5ZidAFHJJAEqOndNtyLFzMxShQ64mMdCKQRp3bNOGyCNeRwgJA95IOndNuyLFzMxdhTnExjoRSCNO7Zpw15B8fBASo95Nl0nJpc5IqTYUyXS3gDdaEQs/H5FRz+EnacSF0vN7hyB2+32sh69f9+ioe54Dx109/h4wJ8REBERAREQEREBERAREQEREBERAQYnDAzPmz+68L9Nv3HkXy964cazpi9iy3u5yBO3t/m7HVazqRprv118NEaSfNmf8AovC/Tb9x5ob8OuzYXRWNbiyvUa7XAIDj89CefzgeqT6nBGsDsTmsawOxOaxrA7E5rGsDsh9T6nVj1tda+1F055JLEgKiqOWYkgBRySdBHU+p1Y9bXWttRdPcWYsToqKo5ZidAFHJJ0lX0zplt9q5uWu111OLjEhloBGhscjhryNQSOFHsr7ywc6b0y3IsXMzF2lCTiYx0IpBGnds04a8jxPggO1fezaACJ2BwyH03Juc3i2vYEvZKuCN1QVSr8/iSw4/CTDIXTDfrf3gABe4o00/kbV2k6e/Xf4wJ0REBERAREQEREBERAREQEREBERAThnYMDGea7EsXp+O7ZFjo9bbKmWkJX/Ff7LBQx/9xM0OF0++tbFfLtuL/Yd0x1KcaeyEQA88+1r4Sp82f3Xhfpt+481ECso6detL1NmXPY2u29kxhYvhoFVUCHTQ+KnxnfV1/Y7Xpl3d119I2Y3d011027Nnhx9mWUQKzI6de1SVrmXV2LpuvVMY2NoD9pWQoNdQeFHhPrNwLrBWEy7qSn22Rcdi/h9rehA8D9nTxljECvy8G57K3TKtqRNN9aLQyPzr7RdCw1HHskTtuDcbltGVatYHNAWg1sdCNSxTf7weGHhJ8QK9MG4XG05VprI0GOVoFQ4A1DBN/uJ5b3yLkXeid7JyMy16T9ipkp0Vmb2K6wiB3Y8KFJJOv4yb1TqlWNW11raKNBoAWZmJ0WtFHLMTwFHJJlb0zpd11i5mYu2xdfRcfUMtCkaFmI4e9h4t4KCVXjUsETyd6PdY/pOdc111bE49D9nXGVxxvFQCteVPLaeyCQpPLNqQJX9PpoF2U1b62u9RvXXXawpUINNONUCn+ssYCIiBwyF0ym9Tf3X3Br3annXbSVXanhxyG/vJpkLpmG1ZvLWdzuXvYo59hSqgV8k+GhPGn2vCBOiIgIiICIiAiIgIiICIiAiIgIiICDEGBmPNn914X6bfuPNPMx5s/uvC/Tb9x5p4CIiAiIgDIfVOqVY1bW2ttUaDgFmZidFrRRyzE6AKOSTOdV6rVjVtbaxCggAAFnZydFrRByzsdAFHJJlb0vpdt1gzcxdLRr6Nj6hkx1I03EjhryPtN4DUqvGpYOdL6XbdYubmLtsXX0XH1DLQpGhdiOGvYcFvBQSq8alr8iAIMCB09qO9lCsEWh6vSNd2hbsrsI14+xt8JYSu6dk1Ndlole2yt6hc2i+2xpVlOoOp0UqOfwljAREQOGV/SMSus5BSzebMl7LBx7NhVAa+PwAB/rLAyB0muhTkdlixbJc3668XbU3KNfy2f3gWEREBERAREQEREBERAREQEREBERAQYgwMx5s/uvC/Tb9x5p5mPNn914X6bfuPNPAREQBMhdV6rVjVm21iANFAALOzsdFrRRyzsdAFHiZzqvVqsas22njUKqqCzs5Oi11oOWdjwAJXdK6VbbYM3MAFw19HoBDJjoRoeRw9xHDP7vsrxqWB0vpV1ti5uYALRr6Nj6hkx0I0JJ8GvI4Z/AD2V41LX8RAQYnGgQcHN33ZNfb2dl6l3/791Svu8Pdrt9/hJ8g4WRc1uQrptrresUtoRuU1Kzn89GLD+kjeUHlZg4ChsvJrp112qx1sb/y1j2m/oIFvEo6vLfpjAN6fhrqAdGvoDDUeBG7g/lPr/GnS/iOF/wDYo/8A1AuTK/pFlBOR2VKkZLi/UEa37U3MOfw2f2npgdXxsgM2PfTeFOjGp0sAOmuhKk6f1nn0jKrsOSEr2GvJeuw+z7dgVCbOPxBUc8+zAsYiICIiAiIgIiICIiAiIgIiICIiAgxBgZjzZ/deF+m37jzTzMebP7rwv02/ceaeAiIgU2H0V2vOVlMr2KXXFRdTVTUeNy6gFrWGm5z4A7RxqWuYiAiIgJwzs4YELCN/dyO5p2t9fo/2ddvaXfrpz9vd4z76l0qjJQ13013IddVsVXX+x98+cKm4W5DO+6t2rNC6n2VFShxppxqwY+/xk2BGpwKlVVFa6KoUagHgDQcnkz09Fr/2J/8AFZ6xA+FqVddqgf8AAAkTpmY1hvDV9vt3vWp59tQqkWcj36kcfhJpkPpt9zG/uoEC3utPGm6kKu1/H8S39oE2IiAiIgIiICIiAiIgIiICIiAiIgIMThgZnzZ/deF+m37jzTzL+bP7rwv02/ceaiAiIgIiICIiAnDOzhgQsHDZLcmw2Fxa9ZVOfYC1KhXx95Bb3eMnSu6fi1LdlOtgZ7XqNq+z7DLSqqDpzyoB5/GWMBERA4ZC6b6Rrf3iCO+/Y02/yNq7QdPfrv8AHmTTIXTce1Df3LN4e93q8fZqKqFr5/Ahv7wJ0REBERAREQEREBERAREQEREBERATjTsQMX0nyT6vi0pj09UxhVXqKw+CXbaWJ0Ld8anmS/VHXPi2J8vP1E1OkQMt6o658WxPl5+oj1R1z4tifLz9RNTEDLeqOufFsT5efqI9Udc+LYny8/UTUxAy3qjrnxbE+Xn6iPVHXPi2J8vP1E1MQMt6o658WxPl5+oj1P1z4rifLz9RNTEDHY/kz1lHutXquLuvZGs/yBI1VAg0/wAxxwBJHqjrnxbE+Xn6iamIGW9Udc+LYny8/UR6o658WxPl5+ompiBlvU/XPi2J8vP1E8MXyb61WbCvVsb+LY1jbsFm0YgAhdcjgcDibCIGW9Udc+LYny8/UR6o658WxPl5+ompiBlvVHXPi2J8vP1EeqOufFsT5efqJqYgZb1R1z4tifLz9RHqjrnxbE+Xn6iamIGW9Udc+LYny8/UR6o658WxPl5+omplP5YdRuxsHLyKF3W049r1jTX2lUkHT36eOn5QK71R1z4tifLz9RHqjrnxbE+Xn6iYvH8t8rCazblnqVRwMHJZ7mrIrvvykpZQ9YGilXLBfdtHu1lgvl1nX52JXU2NXjHO6pjuCzHupjaaNr+O1gRoeW8eIGk9Udc+LYny8/UT2xOl9YWxGt6njWVh1NiLgmtmTX2lD987SRqNdDpMZiedzKKI9mPjfxqce5O29hCI+aMV1t18G/1D3e4ybi+W2dkdQwa62xkxrMnqlLLqx7iY1iqG3afa2kFdDoSTrxpA/SND+MRz+UQOxEQEREBERAREQEREBERAREQEREBERAREQEREBERAREQE+XAPB5B4P/ERArK/JzBSuylcTGWq4/xq1qqWtz46uoGjf1j/AA5g7Ur9ExwqWdysCqoBbdB/FQaaK3A5H4CIgROk+RHTsbH9GTGqetlC2m2up3sAYsvdO329CeNZOr8nsICsDExwKbDZSBVUAluupsQaey2oB1HPERAsdBERA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-3367520" y="-685800"/>
            <a:ext cx="33813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0"/>
            <a:ext cx="6815225" cy="35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81900" y="4439693"/>
            <a:ext cx="3124200" cy="2133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70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46"/>
    </mc:Choice>
    <mc:Fallback>
      <p:transition spd="slow" advTm="8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wAQRnpVMzI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78933" y="381000"/>
            <a:ext cx="7670959" cy="5562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6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7"/>
    </mc:Choice>
    <mc:Fallback>
      <p:transition spd="slow" advTm="16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You Decide!</a:t>
            </a:r>
            <a:endParaRPr lang="en-US" sz="7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32363"/>
            <a:ext cx="3886200" cy="36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5400000">
            <a:off x="10014639" y="5149161"/>
            <a:ext cx="422348" cy="334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53345" y="2911378"/>
            <a:ext cx="4648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Based on the situation decide: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Which component of AS is affected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Input prices </a:t>
            </a:r>
            <a:r>
              <a:rPr lang="en-US" sz="2400" dirty="0" smtClean="0"/>
              <a:t>OR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productivity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Will AS increase or decrease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Which curve will the economy be at after the shift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2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0"/>
    </mc:Choice>
    <mc:Fallback>
      <p:transition spd="slow" advTm="47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Unions are effective so wages increase</a:t>
            </a:r>
            <a:endParaRPr lang="en-US" sz="5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32363"/>
            <a:ext cx="3886200" cy="36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5400000">
            <a:off x="5518839" y="4272287"/>
            <a:ext cx="422348" cy="334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3100872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determinant is affected?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Input</a:t>
            </a:r>
          </a:p>
          <a:p>
            <a:endParaRPr lang="en-US" sz="2400" dirty="0"/>
          </a:p>
          <a:p>
            <a:r>
              <a:rPr lang="en-US" sz="2400" dirty="0" smtClean="0"/>
              <a:t>AS will</a:t>
            </a:r>
          </a:p>
          <a:p>
            <a:endParaRPr lang="en-US" sz="2400" dirty="0" smtClean="0"/>
          </a:p>
          <a:p>
            <a:r>
              <a:rPr lang="en-US" sz="2400" dirty="0" smtClean="0"/>
              <a:t>Resulting curve 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AS1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56313" y="3429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 Productivity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05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91"/>
    </mc:Choice>
    <mc:Fallback>
      <p:transition spd="slow" advTm="4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OPEC successfully increases oil prices</a:t>
            </a:r>
            <a:endParaRPr lang="en-US" sz="5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32363"/>
            <a:ext cx="3886200" cy="36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5400000">
            <a:off x="5518839" y="4272287"/>
            <a:ext cx="422348" cy="334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3048000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determinant is affected?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Input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AS will</a:t>
            </a:r>
          </a:p>
          <a:p>
            <a:endParaRPr lang="en-US" sz="2400" dirty="0" smtClean="0"/>
          </a:p>
          <a:p>
            <a:r>
              <a:rPr lang="en-US" sz="2400" dirty="0" smtClean="0"/>
              <a:t>Resulting curve 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AS1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56313" y="3429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 Productivity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45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99"/>
    </mc:Choice>
    <mc:Fallback>
      <p:transition spd="slow" advTm="3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33400"/>
            <a:ext cx="8763000" cy="1524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Computer technology brings new efficiency to industry</a:t>
            </a:r>
            <a:endParaRPr lang="en-US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32363"/>
            <a:ext cx="3886200" cy="36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16200000">
            <a:off x="5518839" y="3990943"/>
            <a:ext cx="422348" cy="334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9491" y="2895600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determinant is affected?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          </a:t>
            </a:r>
            <a:r>
              <a:rPr lang="en-US" sz="2400" dirty="0" smtClean="0"/>
              <a:t>P</a:t>
            </a:r>
            <a:r>
              <a:rPr lang="en-US" sz="2400" dirty="0" smtClean="0"/>
              <a:t>roductivity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AS will</a:t>
            </a:r>
          </a:p>
          <a:p>
            <a:endParaRPr lang="en-US" sz="2400" dirty="0" smtClean="0"/>
          </a:p>
          <a:p>
            <a:r>
              <a:rPr lang="en-US" sz="2400" dirty="0" smtClean="0"/>
              <a:t>Resulting curve 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AS2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326749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Input or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27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57"/>
    </mc:Choice>
    <mc:Fallback>
      <p:transition spd="slow" advTm="3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33400"/>
            <a:ext cx="8763000" cy="1524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Improved schools have increased the skills of American workers</a:t>
            </a:r>
            <a:endParaRPr lang="en-US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32363"/>
            <a:ext cx="3886200" cy="36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16200000">
            <a:off x="5518839" y="3990943"/>
            <a:ext cx="422348" cy="334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2895600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determinant is affected?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               </a:t>
            </a:r>
            <a:r>
              <a:rPr lang="en-US" sz="2400" dirty="0" smtClean="0"/>
              <a:t>P</a:t>
            </a:r>
            <a:r>
              <a:rPr lang="en-US" sz="2400" dirty="0" smtClean="0"/>
              <a:t>roductivity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AS will</a:t>
            </a:r>
          </a:p>
          <a:p>
            <a:endParaRPr lang="en-US" sz="2400" dirty="0" smtClean="0"/>
          </a:p>
          <a:p>
            <a:r>
              <a:rPr lang="en-US" sz="2400" dirty="0" smtClean="0"/>
              <a:t>Resulting curve 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AS2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326749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Input or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73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15"/>
    </mc:Choice>
    <mc:Fallback>
      <p:transition spd="slow" advTm="2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9" y="-34636"/>
            <a:ext cx="8866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5"/>
            </a:pPr>
            <a:endParaRPr lang="en-US" sz="2400" dirty="0" smtClean="0"/>
          </a:p>
          <a:p>
            <a:r>
              <a:rPr lang="en-US" sz="2400" dirty="0" smtClean="0"/>
              <a:t>VII.  Aggregate demand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A.  The amounts of real output that buyers collectively    	         	      desire to purchase at every possible price.</a:t>
            </a:r>
          </a:p>
          <a:p>
            <a:pPr lvl="1"/>
            <a:r>
              <a:rPr lang="en-US" sz="2400" dirty="0"/>
              <a:t>	</a:t>
            </a:r>
          </a:p>
        </p:txBody>
      </p:sp>
      <p:pic>
        <p:nvPicPr>
          <p:cNvPr id="4" name="Picture 2" descr="http://www.cliffsnotes.com/more-subjects/economics/aggregate-demand-and-aggregate-supply/~/media/2DA0F5E772454CB9BAE4ED31CA2B078B.ash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0812"/>
            <a:ext cx="4648199" cy="52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5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82"/>
    </mc:Choice>
    <mc:Fallback>
      <p:transition spd="slow" advTm="67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working on your Homework in BLEND</a:t>
            </a:r>
            <a:endParaRPr lang="en-US" dirty="0"/>
          </a:p>
        </p:txBody>
      </p:sp>
      <p:pic>
        <p:nvPicPr>
          <p:cNvPr id="4098" name="Picture 2" descr="Homework Time - Rainbow Spongbob | Make a Mem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29" y="1676400"/>
            <a:ext cx="553064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2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3"/>
    </mc:Choice>
    <mc:Fallback>
      <p:transition spd="slow" advTm="1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liffsnotes.com/more-subjects/economics/aggregate-demand-and-aggregate-supply/~/media/2DA0F5E772454CB9BAE4ED31CA2B078B.ash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36934"/>
            <a:ext cx="3657599" cy="412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399" y="-34636"/>
            <a:ext cx="88669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5"/>
            </a:pPr>
            <a:endParaRPr lang="en-US" sz="2400" dirty="0" smtClean="0"/>
          </a:p>
          <a:p>
            <a:r>
              <a:rPr lang="en-US" sz="2400" dirty="0" smtClean="0"/>
              <a:t>VII.  Aggregate demand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A.  The amounts of real output that buyers collectively    	         	      desire to purchase at every possible price.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B.  </a:t>
            </a:r>
            <a:r>
              <a:rPr lang="en-US" sz="2400" dirty="0" smtClean="0"/>
              <a:t>Slope is </a:t>
            </a:r>
            <a:r>
              <a:rPr lang="en-US" sz="2400" b="1" u="sng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a consequence of the law of demand</a:t>
            </a:r>
            <a:endParaRPr lang="en-US" sz="2400" dirty="0" smtClean="0"/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 smtClean="0"/>
              <a:t>1.  simple demand </a:t>
            </a:r>
            <a:r>
              <a:rPr lang="en-US" sz="2400" dirty="0" smtClean="0"/>
              <a:t>curve represents </a:t>
            </a:r>
            <a:r>
              <a:rPr lang="en-US" sz="2400" dirty="0" smtClean="0"/>
              <a:t>only ONE </a:t>
            </a:r>
            <a:r>
              <a:rPr lang="en-US" sz="2400" dirty="0" smtClean="0"/>
              <a:t>good 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 smtClean="0"/>
              <a:t>2.  </a:t>
            </a:r>
            <a:r>
              <a:rPr lang="en-US" sz="2400" dirty="0" smtClean="0"/>
              <a:t>when the price of that ONE good goes up 			     people switch to a substitute.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 smtClean="0"/>
              <a:t>3.  </a:t>
            </a:r>
            <a:r>
              <a:rPr lang="en-US" sz="2400" dirty="0" smtClean="0"/>
              <a:t>Switch to a substitute does not change 			    	     </a:t>
            </a:r>
            <a:r>
              <a:rPr lang="en-US" sz="2400" b="1" u="sng" dirty="0" smtClean="0">
                <a:solidFill>
                  <a:srgbClr val="FF0000"/>
                </a:solidFill>
              </a:rPr>
              <a:t>Aggregate</a:t>
            </a:r>
            <a:r>
              <a:rPr lang="en-US" sz="2400" dirty="0" smtClean="0"/>
              <a:t> Demand since </a:t>
            </a:r>
            <a:r>
              <a:rPr lang="en-US" sz="2400" dirty="0" smtClean="0"/>
              <a:t>TOTAL spending </a:t>
            </a:r>
            <a:r>
              <a:rPr lang="en-US" sz="2400" dirty="0" smtClean="0"/>
              <a:t>remains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                   </a:t>
            </a:r>
            <a:r>
              <a:rPr lang="en-US" sz="2400" dirty="0" smtClean="0"/>
              <a:t> </a:t>
            </a:r>
            <a:r>
              <a:rPr lang="en-US" sz="2400" dirty="0" smtClean="0"/>
              <a:t>the same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20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44"/>
    </mc:Choice>
    <mc:Fallback>
      <p:transition spd="slow" advTm="7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90" y="152400"/>
            <a:ext cx="8790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C. </a:t>
            </a:r>
            <a:r>
              <a:rPr lang="en-US" sz="2400" b="1" u="sng" dirty="0" smtClean="0">
                <a:solidFill>
                  <a:srgbClr val="FF0000"/>
                </a:solidFill>
              </a:rPr>
              <a:t>Aggregate </a:t>
            </a:r>
            <a:r>
              <a:rPr lang="en-US" sz="2400" dirty="0" smtClean="0"/>
              <a:t>Demand </a:t>
            </a:r>
            <a:r>
              <a:rPr lang="en-US" sz="2400" dirty="0" smtClean="0"/>
              <a:t>Curve </a:t>
            </a:r>
            <a:r>
              <a:rPr lang="en-US" sz="2400" dirty="0"/>
              <a:t>is downward sloping showing </a:t>
            </a:r>
            <a:r>
              <a:rPr lang="en-US" sz="2400" dirty="0" smtClean="0"/>
              <a:t>an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inverse relationship between </a:t>
            </a:r>
            <a:r>
              <a:rPr lang="en-US" sz="2400" dirty="0"/>
              <a:t>price and </a:t>
            </a:r>
            <a:r>
              <a:rPr lang="en-US" sz="2400" dirty="0" smtClean="0"/>
              <a:t>GDP --- three causes</a:t>
            </a:r>
            <a:endParaRPr lang="en-US" sz="2400" dirty="0"/>
          </a:p>
          <a:p>
            <a:pPr lvl="1"/>
            <a:r>
              <a:rPr lang="en-US" sz="2400" dirty="0" smtClean="0"/>
              <a:t>	1.   Real balances effect (wealth effect)</a:t>
            </a:r>
          </a:p>
          <a:p>
            <a:pPr lvl="1"/>
            <a:r>
              <a:rPr lang="en-US" sz="2400" dirty="0"/>
              <a:t>	 </a:t>
            </a:r>
            <a:r>
              <a:rPr lang="en-US" sz="2400" dirty="0" smtClean="0"/>
              <a:t>     a.  a higher price level reduces purchasing power</a:t>
            </a:r>
          </a:p>
          <a:p>
            <a:pPr lvl="1"/>
            <a:r>
              <a:rPr lang="en-US" sz="2400" dirty="0" smtClean="0"/>
              <a:t>	</a:t>
            </a:r>
            <a:r>
              <a:rPr lang="en-US" sz="2400" dirty="0"/>
              <a:t> </a:t>
            </a:r>
            <a:r>
              <a:rPr lang="en-US" sz="2400" dirty="0" smtClean="0"/>
              <a:t>     b.  the public is poorer in real terms</a:t>
            </a:r>
          </a:p>
          <a:p>
            <a:pPr lvl="1"/>
            <a:r>
              <a:rPr lang="en-US" sz="2400" dirty="0"/>
              <a:t>	 </a:t>
            </a:r>
            <a:r>
              <a:rPr lang="en-US" sz="2400" dirty="0" smtClean="0"/>
              <a:t>     c.  spending is reduced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pic>
        <p:nvPicPr>
          <p:cNvPr id="3" name="Picture 2" descr="http://www.cliffsnotes.com/more-subjects/economics/aggregate-demand-and-aggregate-supply/~/media/2DA0F5E772454CB9BAE4ED31CA2B078B.ash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8" y="2590800"/>
            <a:ext cx="4749181" cy="53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56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85"/>
    </mc:Choice>
    <mc:Fallback>
      <p:transition spd="slow" advTm="11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90" y="152400"/>
            <a:ext cx="87907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AutoNum type="alphaUcPeriod" startAt="3"/>
            </a:pPr>
            <a:r>
              <a:rPr lang="en-US" sz="2400" dirty="0" smtClean="0"/>
              <a:t>Downward slope is caused by 3 things</a:t>
            </a:r>
          </a:p>
          <a:p>
            <a:pPr lvl="1"/>
            <a:r>
              <a:rPr lang="en-US" sz="2400" dirty="0" smtClean="0"/>
              <a:t>      1.   Real balances effect (wealth effect)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 2.  Interest Rate Effect</a:t>
            </a:r>
          </a:p>
          <a:p>
            <a:pPr lvl="1"/>
            <a:r>
              <a:rPr lang="en-US" sz="2400" dirty="0" smtClean="0"/>
              <a:t>	     a.  people need more money</a:t>
            </a:r>
          </a:p>
          <a:p>
            <a:pPr lvl="1"/>
            <a:r>
              <a:rPr lang="en-US" sz="2400" dirty="0"/>
              <a:t>	 </a:t>
            </a:r>
            <a:r>
              <a:rPr lang="en-US" sz="2400" dirty="0" smtClean="0"/>
              <a:t>    b.  public increases cash holdings</a:t>
            </a:r>
          </a:p>
          <a:p>
            <a:pPr lvl="1"/>
            <a:r>
              <a:rPr lang="en-US" sz="2400" dirty="0"/>
              <a:t>	 </a:t>
            </a:r>
            <a:r>
              <a:rPr lang="en-US" sz="2400" dirty="0" smtClean="0"/>
              <a:t>    c.  reduces funds available for others to borrow</a:t>
            </a:r>
          </a:p>
          <a:p>
            <a:pPr lvl="1"/>
            <a:r>
              <a:rPr lang="en-US" sz="2400" dirty="0" smtClean="0"/>
              <a:t>	</a:t>
            </a:r>
            <a:r>
              <a:rPr lang="en-US" sz="2400" dirty="0"/>
              <a:t> </a:t>
            </a:r>
            <a:r>
              <a:rPr lang="en-US" sz="2400" dirty="0" smtClean="0"/>
              <a:t>    d.  interest rates go up </a:t>
            </a:r>
          </a:p>
          <a:p>
            <a:pPr lvl="1"/>
            <a:r>
              <a:rPr lang="en-US" sz="2400" dirty="0"/>
              <a:t>		</a:t>
            </a:r>
            <a:r>
              <a:rPr lang="en-US" sz="2400" dirty="0" smtClean="0"/>
              <a:t>1.  Reduces investment spending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pic>
        <p:nvPicPr>
          <p:cNvPr id="3" name="Picture 2" descr="http://www.cliffsnotes.com/more-subjects/economics/aggregate-demand-and-aggregate-supply/~/media/2DA0F5E772454CB9BAE4ED31CA2B078B.ash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38052"/>
            <a:ext cx="3200399" cy="36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52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08"/>
    </mc:Choice>
    <mc:Fallback>
      <p:transition spd="slow" advTm="14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90" y="152400"/>
            <a:ext cx="8790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C.  Downward slope is caused by 3 things</a:t>
            </a:r>
          </a:p>
          <a:p>
            <a:pPr lvl="1"/>
            <a:r>
              <a:rPr lang="en-US" sz="2400" dirty="0" smtClean="0"/>
              <a:t>	1.   Real balances effect (wealth effect)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2.  Interest Rate Effect</a:t>
            </a:r>
          </a:p>
          <a:p>
            <a:pPr lvl="1"/>
            <a:r>
              <a:rPr lang="en-US" sz="2400" dirty="0" smtClean="0"/>
              <a:t>	3.  Foreign purchases effect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      a.  U.S. prices rise compared to foreign prices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      b.  foreigners buy fewer U.S. goods</a:t>
            </a:r>
          </a:p>
          <a:p>
            <a:pPr lvl="1"/>
            <a:r>
              <a:rPr lang="en-US" sz="2400" dirty="0"/>
              <a:t>	 </a:t>
            </a:r>
            <a:r>
              <a:rPr lang="en-US" sz="2400" dirty="0" smtClean="0"/>
              <a:t>     c.  Americans buy more foreign goods</a:t>
            </a:r>
            <a:r>
              <a:rPr lang="en-US" sz="2400" dirty="0"/>
              <a:t>	</a:t>
            </a:r>
            <a:r>
              <a:rPr lang="en-US" sz="2400" dirty="0" smtClean="0"/>
              <a:t>		</a:t>
            </a:r>
            <a:endParaRPr lang="en-US" sz="2400" dirty="0"/>
          </a:p>
        </p:txBody>
      </p:sp>
      <p:pic>
        <p:nvPicPr>
          <p:cNvPr id="3" name="Picture 2" descr="http://www.cliffsnotes.com/more-subjects/economics/aggregate-demand-and-aggregate-supply/~/media/2DA0F5E772454CB9BAE4ED31CA2B078B.ash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358440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91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62"/>
    </mc:Choice>
    <mc:Fallback>
      <p:transition spd="slow" advTm="5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381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D.  Movement along the AD curve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1.  caused by a change in price level 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2.  movements along a fixed aggregate demand   </a:t>
            </a:r>
            <a:r>
              <a:rPr lang="en-US" sz="2400" dirty="0"/>
              <a:t>	</a:t>
            </a:r>
            <a:r>
              <a:rPr lang="en-US" sz="2400" dirty="0" smtClean="0"/>
              <a:t>       	     curve represent changes in real GDP</a:t>
            </a:r>
            <a:endParaRPr lang="en-US" sz="2400" dirty="0"/>
          </a:p>
        </p:txBody>
      </p:sp>
      <p:pic>
        <p:nvPicPr>
          <p:cNvPr id="4098" name="Picture 2" descr="http://www.econmentor.com/macroeconomics-hs/aggregate-demand-/aggregate-demand-movement-versus-shift/images/upload/Economic_equilibrium_aggregate_demand_graph_1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73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81"/>
    </mc:Choice>
    <mc:Fallback>
      <p:transition spd="slow" advTm="4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 Shift in the curve or </a:t>
            </a:r>
            <a:r>
              <a:rPr lang="en-US" sz="2400" b="1" dirty="0" smtClean="0">
                <a:solidFill>
                  <a:srgbClr val="FF0000"/>
                </a:solidFill>
              </a:rPr>
              <a:t>demand shock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Rightward shift shows increase in AD</a:t>
            </a:r>
          </a:p>
        </p:txBody>
      </p:sp>
      <p:pic>
        <p:nvPicPr>
          <p:cNvPr id="5122" name="Picture 2" descr="http://www.bized.co.uk/sites/bized/files/images/ad_inc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00"/>
            <a:ext cx="5257800" cy="340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2667000"/>
            <a:ext cx="76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Price</a:t>
            </a:r>
          </a:p>
          <a:p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582423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7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6"/>
    </mc:Choice>
    <mc:Fallback>
      <p:transition spd="slow" advTm="2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9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9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2.4|9|36.5|9.3|1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8.7|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1|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6.2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1|17|36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3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10.1|31.2|9.6|3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39.2|15.8|29.6|21.7|2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2.5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2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21.8|13.5|6.4|33.8|3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</TotalTime>
  <Words>586</Words>
  <Application>Microsoft Office PowerPoint</Application>
  <PresentationFormat>On-screen Show (4:3)</PresentationFormat>
  <Paragraphs>175</Paragraphs>
  <Slides>30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Georgia</vt:lpstr>
      <vt:lpstr>Trebuchet MS</vt:lpstr>
      <vt:lpstr>Wingdings</vt:lpstr>
      <vt:lpstr>Wingdings 2</vt:lpstr>
      <vt:lpstr>Wingdings 3</vt:lpstr>
      <vt:lpstr>Civic</vt:lpstr>
      <vt:lpstr>Office Theme</vt:lpstr>
      <vt:lpstr>Facet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Decide</vt:lpstr>
      <vt:lpstr>Congress cuts taxes</vt:lpstr>
      <vt:lpstr>Investment spending decreased</vt:lpstr>
      <vt:lpstr>Government spending increases</vt:lpstr>
      <vt:lpstr>Stock market collapses; investors lose billions</vt:lpstr>
      <vt:lpstr>Going on to Aggregate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Decide!</vt:lpstr>
      <vt:lpstr>Unions are effective so wages increase</vt:lpstr>
      <vt:lpstr>OPEC successfully increases oil prices</vt:lpstr>
      <vt:lpstr>Computer technology brings new efficiency to industry</vt:lpstr>
      <vt:lpstr>Improved schools have increased the skills of American workers</vt:lpstr>
      <vt:lpstr>Start working on your Homework in BLEND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Income and Price Determination</dc:title>
  <dc:creator>Ruth</dc:creator>
  <cp:lastModifiedBy>Windows User</cp:lastModifiedBy>
  <cp:revision>183</cp:revision>
  <cp:lastPrinted>2020-02-26T15:48:32Z</cp:lastPrinted>
  <dcterms:created xsi:type="dcterms:W3CDTF">2014-07-27T21:20:19Z</dcterms:created>
  <dcterms:modified xsi:type="dcterms:W3CDTF">2020-11-01T17:17:17Z</dcterms:modified>
</cp:coreProperties>
</file>