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912" r:id="rId2"/>
    <p:sldMasterId id="2147483930" r:id="rId3"/>
  </p:sldMasterIdLst>
  <p:notesMasterIdLst>
    <p:notesMasterId r:id="rId38"/>
  </p:notesMasterIdLst>
  <p:handoutMasterIdLst>
    <p:handoutMasterId r:id="rId39"/>
  </p:handoutMasterIdLst>
  <p:sldIdLst>
    <p:sldId id="294" r:id="rId4"/>
    <p:sldId id="370" r:id="rId5"/>
    <p:sldId id="360" r:id="rId6"/>
    <p:sldId id="365" r:id="rId7"/>
    <p:sldId id="348" r:id="rId8"/>
    <p:sldId id="349" r:id="rId9"/>
    <p:sldId id="347" r:id="rId10"/>
    <p:sldId id="350" r:id="rId11"/>
    <p:sldId id="368" r:id="rId12"/>
    <p:sldId id="369" r:id="rId13"/>
    <p:sldId id="351" r:id="rId14"/>
    <p:sldId id="352" r:id="rId15"/>
    <p:sldId id="353" r:id="rId16"/>
    <p:sldId id="344" r:id="rId17"/>
    <p:sldId id="357" r:id="rId18"/>
    <p:sldId id="354" r:id="rId19"/>
    <p:sldId id="355" r:id="rId20"/>
    <p:sldId id="356" r:id="rId21"/>
    <p:sldId id="358" r:id="rId22"/>
    <p:sldId id="359" r:id="rId23"/>
    <p:sldId id="371" r:id="rId24"/>
    <p:sldId id="366" r:id="rId25"/>
    <p:sldId id="382" r:id="rId26"/>
    <p:sldId id="372" r:id="rId27"/>
    <p:sldId id="373" r:id="rId28"/>
    <p:sldId id="374" r:id="rId29"/>
    <p:sldId id="375" r:id="rId30"/>
    <p:sldId id="376" r:id="rId31"/>
    <p:sldId id="378" r:id="rId32"/>
    <p:sldId id="379" r:id="rId33"/>
    <p:sldId id="380" r:id="rId34"/>
    <p:sldId id="383" r:id="rId35"/>
    <p:sldId id="384" r:id="rId36"/>
    <p:sldId id="385" r:id="rId37"/>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8471"/>
          </a:xfrm>
          <a:prstGeom prst="rect">
            <a:avLst/>
          </a:prstGeom>
        </p:spPr>
        <p:txBody>
          <a:bodyPr vert="horz" lIns="94119" tIns="47060" rIns="94119" bIns="47060" rtlCol="0"/>
          <a:lstStyle>
            <a:lvl1pPr algn="r">
              <a:defRPr sz="1200"/>
            </a:lvl1pPr>
          </a:lstStyle>
          <a:p>
            <a:fld id="{1E352426-40D7-49B2-8FD4-ECD282007EDA}" type="datetimeFigureOut">
              <a:rPr lang="en-US" smtClean="0"/>
              <a:t>7/5/2020</a:t>
            </a:fld>
            <a:endParaRPr lang="en-US"/>
          </a:p>
        </p:txBody>
      </p:sp>
      <p:sp>
        <p:nvSpPr>
          <p:cNvPr id="4" name="Footer Placeholder 3"/>
          <p:cNvSpPr>
            <a:spLocks noGrp="1"/>
          </p:cNvSpPr>
          <p:nvPr>
            <p:ph type="ftr" sz="quarter" idx="2"/>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899328"/>
            <a:ext cx="3077739" cy="468471"/>
          </a:xfrm>
          <a:prstGeom prst="rect">
            <a:avLst/>
          </a:prstGeom>
        </p:spPr>
        <p:txBody>
          <a:bodyPr vert="horz" lIns="94119" tIns="47060" rIns="94119" bIns="47060" rtlCol="0" anchor="b"/>
          <a:lstStyle>
            <a:lvl1pPr algn="r">
              <a:defRPr sz="1200"/>
            </a:lvl1pPr>
          </a:lstStyle>
          <a:p>
            <a:fld id="{16A1E832-40EA-4F22-88CD-4CD1AAD43C04}" type="slidenum">
              <a:rPr lang="en-US" smtClean="0"/>
              <a:t>‹#›</a:t>
            </a:fld>
            <a:endParaRPr lang="en-US"/>
          </a:p>
        </p:txBody>
      </p:sp>
    </p:spTree>
    <p:extLst>
      <p:ext uri="{BB962C8B-B14F-4D97-AF65-F5344CB8AC3E}">
        <p14:creationId xmlns:p14="http://schemas.microsoft.com/office/powerpoint/2010/main" val="3081761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8313"/>
          </a:xfrm>
          <a:prstGeom prst="rect">
            <a:avLst/>
          </a:prstGeom>
        </p:spPr>
        <p:txBody>
          <a:bodyPr vert="horz" lIns="91440" tIns="45720" rIns="91440" bIns="45720" rtlCol="0"/>
          <a:lstStyle>
            <a:lvl1pPr algn="r">
              <a:defRPr sz="1200"/>
            </a:lvl1pPr>
          </a:lstStyle>
          <a:p>
            <a:fld id="{053E92E9-4DDD-4C04-8523-2AEB02EEE171}" type="datetimeFigureOut">
              <a:rPr lang="en-US" smtClean="0"/>
              <a:t>7/5/2020</a:t>
            </a:fld>
            <a:endParaRPr lang="en-US"/>
          </a:p>
        </p:txBody>
      </p:sp>
      <p:sp>
        <p:nvSpPr>
          <p:cNvPr id="4" name="Slide Image Placeholder 3"/>
          <p:cNvSpPr>
            <a:spLocks noGrp="1" noRot="1" noChangeAspect="1"/>
          </p:cNvSpPr>
          <p:nvPr>
            <p:ph type="sldImg" idx="2"/>
          </p:nvPr>
        </p:nvSpPr>
        <p:spPr>
          <a:xfrm>
            <a:off x="1209675" y="703263"/>
            <a:ext cx="4683125" cy="3513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49763"/>
            <a:ext cx="5683250" cy="42164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525"/>
            <a:ext cx="3078163"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899525"/>
            <a:ext cx="3078163" cy="468313"/>
          </a:xfrm>
          <a:prstGeom prst="rect">
            <a:avLst/>
          </a:prstGeom>
        </p:spPr>
        <p:txBody>
          <a:bodyPr vert="horz" lIns="91440" tIns="45720" rIns="91440" bIns="45720" rtlCol="0" anchor="b"/>
          <a:lstStyle>
            <a:lvl1pPr algn="r">
              <a:defRPr sz="1200"/>
            </a:lvl1pPr>
          </a:lstStyle>
          <a:p>
            <a:fld id="{5574A2E9-4366-4E0E-87E0-9434B91178EF}" type="slidenum">
              <a:rPr lang="en-US" smtClean="0"/>
              <a:t>‹#›</a:t>
            </a:fld>
            <a:endParaRPr lang="en-US"/>
          </a:p>
        </p:txBody>
      </p:sp>
    </p:spTree>
    <p:extLst>
      <p:ext uri="{BB962C8B-B14F-4D97-AF65-F5344CB8AC3E}">
        <p14:creationId xmlns:p14="http://schemas.microsoft.com/office/powerpoint/2010/main" val="349979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4A2E9-4366-4E0E-87E0-9434B91178EF}" type="slidenum">
              <a:rPr lang="en-US" smtClean="0"/>
              <a:t>19</a:t>
            </a:fld>
            <a:endParaRPr lang="en-US"/>
          </a:p>
        </p:txBody>
      </p:sp>
    </p:spTree>
    <p:extLst>
      <p:ext uri="{BB962C8B-B14F-4D97-AF65-F5344CB8AC3E}">
        <p14:creationId xmlns:p14="http://schemas.microsoft.com/office/powerpoint/2010/main" val="323695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955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02197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578564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65D06862-4CFE-401F-B92C-73FD79CAAE6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24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96134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65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766063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1AC283-05C9-48F0-B04F-432AD9CB844D}" type="datetimeFigureOut">
              <a:rPr lang="en-US" smtClean="0"/>
              <a:t>7/5/2020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D06862-4CFE-401F-B92C-73FD79CAAE6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389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1AC283-05C9-48F0-B04F-432AD9CB844D}" type="datetimeFigureOut">
              <a:rPr lang="en-US" smtClean="0"/>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06862-4CFE-401F-B92C-73FD79CAAE63}"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5105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AC283-05C9-48F0-B04F-432AD9CB844D}" type="datetimeFigureOut">
              <a:rPr lang="en-US" smtClean="0"/>
              <a:t>7/5/2020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968055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339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74073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08487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828049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728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495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456921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8157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3689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470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72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30177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577472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4166507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294769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113078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1AC283-05C9-48F0-B04F-432AD9CB844D}" type="datetimeFigureOut">
              <a:rPr lang="en-US" smtClean="0"/>
              <a:t>7/5/2020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740599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1AC283-05C9-48F0-B04F-432AD9CB844D}" type="datetimeFigureOut">
              <a:rPr lang="en-US" smtClean="0"/>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524367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AC283-05C9-48F0-B04F-432AD9CB844D}" type="datetimeFigureOut">
              <a:rPr lang="en-US" smtClean="0"/>
              <a:t>7/5/2020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236993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526728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706434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661387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986401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399230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53871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497395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61AC283-05C9-48F0-B04F-432AD9CB844D}" type="datetimeFigureOut">
              <a:rPr lang="en-US" smtClean="0"/>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4260058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61AC283-05C9-48F0-B04F-432AD9CB844D}" type="datetimeFigureOut">
              <a:rPr lang="en-US" smtClean="0"/>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622094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4274008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C283-05C9-48F0-B04F-432AD9CB844D}"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7691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1AC283-05C9-48F0-B04F-432AD9CB844D}" type="datetimeFigureOut">
              <a:rPr lang="en-US" smtClean="0"/>
              <a:t>7/5/2020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244012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1AC283-05C9-48F0-B04F-432AD9CB844D}" type="datetimeFigureOut">
              <a:rPr lang="en-US" smtClean="0"/>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82848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AC283-05C9-48F0-B04F-432AD9CB844D}" type="datetimeFigureOut">
              <a:rPr lang="en-US" smtClean="0"/>
              <a:t>7/5/2020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29901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303230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1AC283-05C9-48F0-B04F-432AD9CB844D}"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6862-4CFE-401F-B92C-73FD79CAAE63}" type="slidenum">
              <a:rPr lang="en-US" smtClean="0"/>
              <a:t>‹#›</a:t>
            </a:fld>
            <a:endParaRPr lang="en-US"/>
          </a:p>
        </p:txBody>
      </p:sp>
    </p:spTree>
    <p:extLst>
      <p:ext uri="{BB962C8B-B14F-4D97-AF65-F5344CB8AC3E}">
        <p14:creationId xmlns:p14="http://schemas.microsoft.com/office/powerpoint/2010/main" val="166675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AC283-05C9-48F0-B04F-432AD9CB844D}" type="datetimeFigureOut">
              <a:rPr lang="en-US" smtClean="0"/>
              <a:t>7/5/2020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06862-4CFE-401F-B92C-73FD79CAAE63}" type="slidenum">
              <a:rPr lang="en-US" smtClean="0"/>
              <a:t>‹#›</a:t>
            </a:fld>
            <a:endParaRPr lang="en-US"/>
          </a:p>
        </p:txBody>
      </p:sp>
    </p:spTree>
    <p:extLst>
      <p:ext uri="{BB962C8B-B14F-4D97-AF65-F5344CB8AC3E}">
        <p14:creationId xmlns:p14="http://schemas.microsoft.com/office/powerpoint/2010/main" val="414579378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1AC283-05C9-48F0-B04F-432AD9CB844D}" type="datetimeFigureOut">
              <a:rPr lang="en-US" smtClean="0"/>
              <a:t>7/5/2020</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D06862-4CFE-401F-B92C-73FD79CAAE63}" type="slidenum">
              <a:rPr lang="en-US" smtClean="0"/>
              <a:t>‹#›</a:t>
            </a:fld>
            <a:endParaRPr lang="en-US"/>
          </a:p>
        </p:txBody>
      </p:sp>
    </p:spTree>
    <p:extLst>
      <p:ext uri="{BB962C8B-B14F-4D97-AF65-F5344CB8AC3E}">
        <p14:creationId xmlns:p14="http://schemas.microsoft.com/office/powerpoint/2010/main" val="257922790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61AC283-05C9-48F0-B04F-432AD9CB844D}" type="datetimeFigureOut">
              <a:rPr lang="en-US" smtClean="0"/>
              <a:t>7/5/2020</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5D06862-4CFE-401F-B92C-73FD79CAAE63}" type="slidenum">
              <a:rPr lang="en-US" smtClean="0"/>
              <a:t>‹#›</a:t>
            </a:fld>
            <a:endParaRPr lang="en-US"/>
          </a:p>
        </p:txBody>
      </p:sp>
    </p:spTree>
    <p:extLst>
      <p:ext uri="{BB962C8B-B14F-4D97-AF65-F5344CB8AC3E}">
        <p14:creationId xmlns:p14="http://schemas.microsoft.com/office/powerpoint/2010/main" val="2460482858"/>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0.m4a"/><Relationship Id="rId7" Type="http://schemas.openxmlformats.org/officeDocument/2006/relationships/image" Target="../media/image27.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5" Type="http://schemas.openxmlformats.org/officeDocument/2006/relationships/image" Target="../media/image28.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1.m4a"/><Relationship Id="rId7" Type="http://schemas.openxmlformats.org/officeDocument/2006/relationships/image" Target="../media/image23.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5" Type="http://schemas.openxmlformats.org/officeDocument/2006/relationships/image" Target="../media/image29.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3.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3.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30.jpeg"/><Relationship Id="rId5" Type="http://schemas.openxmlformats.org/officeDocument/2006/relationships/image" Target="../media/image32.jpe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media14.m4a"/><Relationship Id="rId7" Type="http://schemas.openxmlformats.org/officeDocument/2006/relationships/hyperlink" Target="http://www.google.com/url?sa=i&amp;rct=j&amp;q=&amp;esrc=s&amp;source=images&amp;cd=&amp;cad=rja&amp;uact=8&amp;ved=0CAcQjRw&amp;url=http://hereandnow.wbur.org/2013/10/16/assembly-line-anniversary&amp;ei=u3CIVZvTK8bBtQXf-4HgAQ&amp;bvm=bv.96339352,d.b2w&amp;psig=AFQjCNEaXt5pdgHJtspPn3XqfW9bAesdlg&amp;ust=1435091486032680" TargetMode="External"/><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33.gif"/><Relationship Id="rId5" Type="http://schemas.openxmlformats.org/officeDocument/2006/relationships/hyperlink" Target="http://www.google.com/url?sa=i&amp;rct=j&amp;q=&amp;esrc=s&amp;source=images&amp;cd=&amp;cad=rja&amp;uact=8&amp;ved=0CAcQjRw&amp;url=http://www.fasttrackteaching.com/burns/Unit_3_Industry/U3_Ford.html&amp;ei=oXCIVYiEOMLxsAXX4oeYCg&amp;bvm=bv.96339352,d.b2w&amp;psig=AFQjCNEaXt5pdgHJtspPn3XqfW9bAesdlg&amp;ust=1435091486032680" TargetMode="Externa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s://www.google.com/url?sa=i&amp;rct=j&amp;q=&amp;esrc=s&amp;source=images&amp;cd=&amp;cad=rja&amp;uact=8&amp;ved=0CAcQjRw&amp;url=https://en.wikipedia.org/wiki/M%26M's&amp;ei=q3-IVaSYGoH0sQXSvoPgDg&amp;bvm=bv.96339352,d.b2w&amp;psig=AFQjCNEtBTwhF46gmrwACDu1Ie1qRBCzgg&amp;ust=143509533272181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6.m4a"/><Relationship Id="rId7" Type="http://schemas.openxmlformats.org/officeDocument/2006/relationships/image" Target="../media/image38.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5" Type="http://schemas.openxmlformats.org/officeDocument/2006/relationships/image" Target="../media/image37.jpe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7.m4a"/><Relationship Id="rId7" Type="http://schemas.openxmlformats.org/officeDocument/2006/relationships/image" Target="../media/image20.jpe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5"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9.m4a"/><Relationship Id="rId7" Type="http://schemas.openxmlformats.org/officeDocument/2006/relationships/image" Target="../media/image42.jpe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41.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m4a"/><Relationship Id="rId7" Type="http://schemas.openxmlformats.org/officeDocument/2006/relationships/image" Target="../media/image15.jpeg"/><Relationship Id="rId2" Type="http://schemas.microsoft.com/office/2007/relationships/media" Target="../media/media2.m4a"/><Relationship Id="rId1" Type="http://schemas.openxmlformats.org/officeDocument/2006/relationships/video" Target="https://www.youtube.com/embed/U12yZXBmQmY" TargetMode="External"/><Relationship Id="rId6" Type="http://schemas.openxmlformats.org/officeDocument/2006/relationships/hyperlink" Target="https://www.youtube.com/watch?v=U12yZXBmQmY" TargetMode="External"/><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3.png"/><Relationship Id="rId2" Type="http://schemas.microsoft.com/office/2007/relationships/media" Target="../media/media20.m4a"/><Relationship Id="rId1" Type="http://schemas.openxmlformats.org/officeDocument/2006/relationships/tags" Target="../tags/tag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3.png"/><Relationship Id="rId2" Type="http://schemas.microsoft.com/office/2007/relationships/media" Target="../media/media21.m4a"/><Relationship Id="rId1" Type="http://schemas.openxmlformats.org/officeDocument/2006/relationships/video" Target="https://www.youtube.com/embed/jNESLIbM8Ns" TargetMode="External"/><Relationship Id="rId6" Type="http://schemas.openxmlformats.org/officeDocument/2006/relationships/image" Target="../media/image45.jpeg"/><Relationship Id="rId5" Type="http://schemas.openxmlformats.org/officeDocument/2006/relationships/hyperlink" Target="https://www.youtube.com/watch?v=jNESLIbM8Ns" TargetMode="External"/><Relationship Id="rId4"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3.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5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4.m4a"/><Relationship Id="rId7" Type="http://schemas.openxmlformats.org/officeDocument/2006/relationships/image" Target="../media/image53.jpeg"/><Relationship Id="rId2" Type="http://schemas.microsoft.com/office/2007/relationships/media" Target="../media/media24.m4a"/><Relationship Id="rId1" Type="http://schemas.openxmlformats.org/officeDocument/2006/relationships/tags" Target="../tags/tag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media28.m4a"/><Relationship Id="rId7" Type="http://schemas.openxmlformats.org/officeDocument/2006/relationships/image" Target="../media/image58.jpeg"/><Relationship Id="rId2" Type="http://schemas.microsoft.com/office/2007/relationships/media" Target="../media/media28.m4a"/><Relationship Id="rId1" Type="http://schemas.openxmlformats.org/officeDocument/2006/relationships/tags" Target="../tags/tag15.xml"/><Relationship Id="rId6" Type="http://schemas.openxmlformats.org/officeDocument/2006/relationships/image" Target="../media/image57.jpeg"/><Relationship Id="rId5" Type="http://schemas.openxmlformats.org/officeDocument/2006/relationships/image" Target="../media/image54.gif"/><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7.xml"/><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13.png"/><Relationship Id="rId2" Type="http://schemas.microsoft.com/office/2007/relationships/media" Target="../media/media32.m4a"/><Relationship Id="rId1" Type="http://schemas.openxmlformats.org/officeDocument/2006/relationships/video" Target="https://www.youtube.com/embed/36pT8GLp0tc" TargetMode="External"/><Relationship Id="rId6" Type="http://schemas.openxmlformats.org/officeDocument/2006/relationships/hyperlink" Target="https://www.youtube.com/watch?v=36pT8GLp0tc" TargetMode="External"/><Relationship Id="rId5" Type="http://schemas.openxmlformats.org/officeDocument/2006/relationships/image" Target="../media/image61.jpeg"/><Relationship Id="rId4"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3.png"/><Relationship Id="rId5" Type="http://schemas.openxmlformats.org/officeDocument/2006/relationships/hyperlink" Target="https://www.youtube.com/watch?v=tzXzkAs_cf0" TargetMode="Externa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5.m4a"/><Relationship Id="rId7" Type="http://schemas.openxmlformats.org/officeDocument/2006/relationships/image" Target="../media/image21.jpe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png"/><Relationship Id="rId5"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8.m4a"/><Relationship Id="rId7" Type="http://schemas.openxmlformats.org/officeDocument/2006/relationships/image" Target="../media/image27.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5" Type="http://schemas.openxmlformats.org/officeDocument/2006/relationships/image" Target="../media/image26.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9.m4a"/><Relationship Id="rId7" Type="http://schemas.openxmlformats.org/officeDocument/2006/relationships/image" Target="../media/image27.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hyperlink" Target="https://www.google.com/url?sa=i&amp;rct=j&amp;q=&amp;esrc=s&amp;source=images&amp;cd=&amp;cad=rja&amp;uact=8&amp;ved=0CAcQjRw&amp;url=https://commons.wikimedia.org/wiki/File:Speech_bubble.svg&amp;ei=vnKIVa6OE8aFsAXWj53IDQ&amp;bvm=bv.96339352,d.b2w&amp;psig=AFQjCNHsCVjOpSv8CeaYuR-MmgThxOKyjQ&amp;ust=1435092026562467" TargetMode="External"/><Relationship Id="rId5" Type="http://schemas.openxmlformats.org/officeDocument/2006/relationships/image" Target="../media/image28.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685800"/>
            <a:ext cx="8153400" cy="3539430"/>
          </a:xfrm>
          <a:prstGeom prst="rect">
            <a:avLst/>
          </a:prstGeom>
          <a:noFill/>
        </p:spPr>
        <p:txBody>
          <a:bodyPr wrap="square" rtlCol="0">
            <a:spAutoFit/>
          </a:bodyPr>
          <a:lstStyle/>
          <a:p>
            <a:pPr marL="571500" indent="-571500">
              <a:buAutoNum type="romanUcPeriod" startAt="2"/>
            </a:pPr>
            <a:r>
              <a:rPr lang="en-US" sz="2800" dirty="0" smtClean="0"/>
              <a:t>Absolute and Comparative </a:t>
            </a:r>
            <a:r>
              <a:rPr lang="en-US" sz="2800" dirty="0"/>
              <a:t>Advantage </a:t>
            </a:r>
            <a:endParaRPr lang="en-US" sz="2800" dirty="0" smtClean="0"/>
          </a:p>
          <a:p>
            <a:r>
              <a:rPr lang="en-US" sz="2800" dirty="0"/>
              <a:t>	A.  Absolute advantage</a:t>
            </a:r>
          </a:p>
          <a:p>
            <a:r>
              <a:rPr lang="en-US" sz="2800" dirty="0"/>
              <a:t>	B.  Comparative advantage	</a:t>
            </a:r>
          </a:p>
          <a:p>
            <a:r>
              <a:rPr lang="en-US" sz="2800" dirty="0"/>
              <a:t>	C.  Trade	</a:t>
            </a:r>
          </a:p>
          <a:p>
            <a:endParaRPr lang="en-US" sz="2800" dirty="0"/>
          </a:p>
          <a:p>
            <a:pPr marL="800100" lvl="1" indent="-342900">
              <a:buFontTx/>
              <a:buAutoNum type="alphaUcPeriod"/>
            </a:pPr>
            <a:endParaRPr lang="en-US" sz="2800" dirty="0"/>
          </a:p>
          <a:p>
            <a:pPr marL="800100" lvl="1" indent="-342900">
              <a:buFontTx/>
              <a:buAutoNum type="alphaUcPeriod"/>
            </a:pPr>
            <a:endParaRPr lang="en-US" sz="2800" dirty="0"/>
          </a:p>
          <a:p>
            <a:pPr marL="800100" lvl="1" indent="-342900">
              <a:buAutoNum type="alphaUcPeriod"/>
            </a:pPr>
            <a:endParaRPr lang="en-US" sz="2800" dirty="0"/>
          </a:p>
        </p:txBody>
      </p:sp>
      <p:pic>
        <p:nvPicPr>
          <p:cNvPr id="1026" name="Picture 2" descr="Absolute Advantage vs Comparative Advantage | Top 8 Differe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43200"/>
            <a:ext cx="7073199" cy="335168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65446160"/>
      </p:ext>
    </p:extLst>
  </p:cSld>
  <p:clrMapOvr>
    <a:masterClrMapping/>
  </p:clrMapOvr>
  <mc:AlternateContent xmlns:mc="http://schemas.openxmlformats.org/markup-compatibility/2006" xmlns:p14="http://schemas.microsoft.com/office/powerpoint/2010/main">
    <mc:Choice Requires="p14">
      <p:transition spd="slow" p14:dur="2000" advTm="3052"/>
    </mc:Choice>
    <mc:Fallback xmlns="">
      <p:transition spd="slow" advTm="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24" name="TextBox 23"/>
          <p:cNvSpPr txBox="1"/>
          <p:nvPr/>
        </p:nvSpPr>
        <p:spPr>
          <a:xfrm>
            <a:off x="1376160" y="5207872"/>
            <a:ext cx="7692513" cy="1569660"/>
          </a:xfrm>
          <a:prstGeom prst="rect">
            <a:avLst/>
          </a:prstGeom>
          <a:noFill/>
        </p:spPr>
        <p:txBody>
          <a:bodyPr wrap="square" rtlCol="0">
            <a:spAutoFit/>
          </a:bodyPr>
          <a:lstStyle/>
          <a:p>
            <a:r>
              <a:rPr lang="en-US" sz="3200" dirty="0"/>
              <a:t>What is the opportunity cost </a:t>
            </a:r>
            <a:r>
              <a:rPr lang="en-US" sz="3200" dirty="0" smtClean="0"/>
              <a:t>of 1 goldfish?</a:t>
            </a:r>
            <a:endParaRPr lang="en-US" sz="3200" dirty="0"/>
          </a:p>
          <a:p>
            <a:r>
              <a:rPr lang="en-US" sz="3200" b="1" u="sng" dirty="0" smtClean="0">
                <a:solidFill>
                  <a:srgbClr val="FF0000"/>
                </a:solidFill>
              </a:rPr>
              <a:t>_M&amp;M_</a:t>
            </a:r>
            <a:r>
              <a:rPr lang="en-US" sz="3200" b="1" dirty="0" smtClean="0">
                <a:solidFill>
                  <a:srgbClr val="FF0000"/>
                </a:solidFill>
              </a:rPr>
              <a:t>  =  </a:t>
            </a:r>
            <a:r>
              <a:rPr lang="en-US" sz="3200" b="1" u="sng" dirty="0" smtClean="0">
                <a:solidFill>
                  <a:srgbClr val="FF0000"/>
                </a:solidFill>
              </a:rPr>
              <a:t>50</a:t>
            </a:r>
            <a:r>
              <a:rPr lang="en-US" sz="3200" b="1" dirty="0" smtClean="0">
                <a:solidFill>
                  <a:srgbClr val="FF0000"/>
                </a:solidFill>
              </a:rPr>
              <a:t>  =  2    SO  1 goldfish = 2 M&amp;M</a:t>
            </a:r>
            <a:endParaRPr lang="en-US" sz="3200" b="1" u="sng" dirty="0" smtClean="0">
              <a:solidFill>
                <a:srgbClr val="FF0000"/>
              </a:solidFill>
            </a:endParaRPr>
          </a:p>
          <a:p>
            <a:r>
              <a:rPr lang="en-US" sz="3200" b="1" dirty="0" smtClean="0">
                <a:solidFill>
                  <a:srgbClr val="FF0000"/>
                </a:solidFill>
              </a:rPr>
              <a:t>goldfish       25	  			</a:t>
            </a:r>
            <a:endParaRPr lang="en-US" sz="3200" b="1" dirty="0">
              <a:solidFill>
                <a:srgbClr val="FF0000"/>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90642"/>
            <a:ext cx="1401560" cy="2330926"/>
          </a:xfrm>
          <a:prstGeom prst="rect">
            <a:avLst/>
          </a:prstGeom>
        </p:spPr>
      </p:pic>
      <p:pic>
        <p:nvPicPr>
          <p:cNvPr id="28" name="Picture 6" descr="https://upload.wikimedia.org/wikipedia/commons/thumb/7/7f/Speech_bubble.svg/1280px-Speech_bubble.svg.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3473">
            <a:off x="1225050" y="3064208"/>
            <a:ext cx="6285191" cy="234581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286000" y="3499614"/>
            <a:ext cx="4163291" cy="1384995"/>
          </a:xfrm>
          <a:prstGeom prst="rect">
            <a:avLst/>
          </a:prstGeom>
          <a:noFill/>
        </p:spPr>
        <p:txBody>
          <a:bodyPr wrap="square" rtlCol="0">
            <a:spAutoFit/>
          </a:bodyPr>
          <a:lstStyle/>
          <a:p>
            <a:pPr algn="ctr"/>
            <a:r>
              <a:rPr lang="en-US" sz="2000" dirty="0" smtClean="0"/>
              <a:t>To calculate opportunity cost put the </a:t>
            </a:r>
            <a:r>
              <a:rPr lang="en-US" sz="2400" b="1" dirty="0" smtClean="0">
                <a:solidFill>
                  <a:srgbClr val="FF0000"/>
                </a:solidFill>
              </a:rPr>
              <a:t>other product over</a:t>
            </a:r>
            <a:r>
              <a:rPr lang="en-US" sz="2000" b="1" dirty="0" smtClean="0">
                <a:solidFill>
                  <a:srgbClr val="FF0000"/>
                </a:solidFill>
              </a:rPr>
              <a:t> </a:t>
            </a:r>
            <a:r>
              <a:rPr lang="en-US" sz="2000" dirty="0" smtClean="0"/>
              <a:t>the one you are calculating opportunity cost for then reduce the fraction.</a:t>
            </a:r>
            <a:endParaRPr lang="en-US" sz="2000" b="1"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62700163"/>
      </p:ext>
    </p:extLst>
  </p:cSld>
  <p:clrMapOvr>
    <a:masterClrMapping/>
  </p:clrMapOvr>
  <mc:AlternateContent xmlns:mc="http://schemas.openxmlformats.org/markup-compatibility/2006" xmlns:p14="http://schemas.microsoft.com/office/powerpoint/2010/main">
    <mc:Choice Requires="p14">
      <p:transition spd="slow" p14:dur="2000" advTm="40251"/>
    </mc:Choice>
    <mc:Fallback xmlns="">
      <p:transition spd="slow" advTm="4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24" name="TextBox 23"/>
          <p:cNvSpPr txBox="1"/>
          <p:nvPr/>
        </p:nvSpPr>
        <p:spPr>
          <a:xfrm>
            <a:off x="243546" y="3068140"/>
            <a:ext cx="4794547" cy="3539430"/>
          </a:xfrm>
          <a:prstGeom prst="rect">
            <a:avLst/>
          </a:prstGeom>
          <a:noFill/>
        </p:spPr>
        <p:txBody>
          <a:bodyPr wrap="square" rtlCol="0">
            <a:spAutoFit/>
          </a:bodyPr>
          <a:lstStyle/>
          <a:p>
            <a:r>
              <a:rPr lang="en-US" sz="2800" dirty="0"/>
              <a:t>What is the opportunity cost of 1 M&amp;Ms?</a:t>
            </a:r>
          </a:p>
          <a:p>
            <a:r>
              <a:rPr lang="en-US" sz="2800" b="1" u="sng" dirty="0">
                <a:solidFill>
                  <a:srgbClr val="FF0000"/>
                </a:solidFill>
              </a:rPr>
              <a:t>g</a:t>
            </a:r>
            <a:r>
              <a:rPr lang="en-US" sz="2800" b="1" u="sng" dirty="0" smtClean="0">
                <a:solidFill>
                  <a:srgbClr val="FF0000"/>
                </a:solidFill>
              </a:rPr>
              <a:t>oldfish</a:t>
            </a:r>
            <a:r>
              <a:rPr lang="en-US" sz="2800" b="1" dirty="0" smtClean="0">
                <a:solidFill>
                  <a:srgbClr val="FF0000"/>
                </a:solidFill>
              </a:rPr>
              <a:t> = </a:t>
            </a:r>
            <a:r>
              <a:rPr lang="en-US" sz="2800" b="1" u="sng" dirty="0" smtClean="0">
                <a:solidFill>
                  <a:srgbClr val="FF0000"/>
                </a:solidFill>
              </a:rPr>
              <a:t>15</a:t>
            </a:r>
            <a:r>
              <a:rPr lang="en-US" sz="2800" b="1" dirty="0" smtClean="0">
                <a:solidFill>
                  <a:srgbClr val="FF0000"/>
                </a:solidFill>
              </a:rPr>
              <a:t> = 1 goldfish</a:t>
            </a:r>
            <a:endParaRPr lang="en-US" sz="2800" b="1" u="sng" dirty="0" smtClean="0">
              <a:solidFill>
                <a:srgbClr val="FF0000"/>
              </a:solidFill>
            </a:endParaRPr>
          </a:p>
          <a:p>
            <a:r>
              <a:rPr lang="en-US" sz="2800" b="1" dirty="0" smtClean="0">
                <a:solidFill>
                  <a:srgbClr val="FF0000"/>
                </a:solidFill>
              </a:rPr>
              <a:t>  M&amp;M      15</a:t>
            </a:r>
            <a:endParaRPr lang="en-US" sz="2800" dirty="0"/>
          </a:p>
          <a:p>
            <a:r>
              <a:rPr lang="en-US" sz="2800" dirty="0"/>
              <a:t>What is the opportunity cost of 1 goldfish?</a:t>
            </a:r>
          </a:p>
          <a:p>
            <a:r>
              <a:rPr lang="en-US" sz="2800" b="1" dirty="0" smtClean="0">
                <a:solidFill>
                  <a:srgbClr val="FF0000"/>
                </a:solidFill>
              </a:rPr>
              <a:t>_</a:t>
            </a:r>
            <a:r>
              <a:rPr lang="en-US" sz="2800" b="1" u="sng" dirty="0" smtClean="0">
                <a:solidFill>
                  <a:srgbClr val="FF0000"/>
                </a:solidFill>
              </a:rPr>
              <a:t>M&amp;M_</a:t>
            </a:r>
            <a:r>
              <a:rPr lang="en-US" sz="2800" b="1" dirty="0" smtClean="0">
                <a:solidFill>
                  <a:srgbClr val="FF0000"/>
                </a:solidFill>
              </a:rPr>
              <a:t> = </a:t>
            </a:r>
            <a:r>
              <a:rPr lang="en-US" sz="2800" b="1" u="sng" dirty="0" smtClean="0">
                <a:solidFill>
                  <a:srgbClr val="FF0000"/>
                </a:solidFill>
              </a:rPr>
              <a:t>15</a:t>
            </a:r>
            <a:r>
              <a:rPr lang="en-US" sz="2800" b="1" dirty="0" smtClean="0">
                <a:solidFill>
                  <a:srgbClr val="FF0000"/>
                </a:solidFill>
              </a:rPr>
              <a:t> = 1 M&amp;M</a:t>
            </a:r>
            <a:endParaRPr lang="en-US" sz="2800" b="1" u="sng" dirty="0" smtClean="0">
              <a:solidFill>
                <a:srgbClr val="FF0000"/>
              </a:solidFill>
            </a:endParaRPr>
          </a:p>
          <a:p>
            <a:r>
              <a:rPr lang="en-US" sz="2800" b="1" dirty="0">
                <a:solidFill>
                  <a:srgbClr val="FF0000"/>
                </a:solidFill>
              </a:rPr>
              <a:t>g</a:t>
            </a:r>
            <a:r>
              <a:rPr lang="en-US" sz="2800" b="1" dirty="0" smtClean="0">
                <a:solidFill>
                  <a:srgbClr val="FF0000"/>
                </a:solidFill>
              </a:rPr>
              <a:t>oldfish    15</a:t>
            </a:r>
            <a:endParaRPr lang="en-US" sz="2800" b="1" dirty="0">
              <a:solidFill>
                <a:srgbClr val="FF0000"/>
              </a:solidFill>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6259" y="3648585"/>
            <a:ext cx="1044222" cy="1747407"/>
          </a:xfrm>
          <a:prstGeom prst="rect">
            <a:avLst/>
          </a:prstGeom>
        </p:spPr>
      </p:pic>
      <p:pic>
        <p:nvPicPr>
          <p:cNvPr id="27" name="Picture 8" descr="https://upload.wikimedia.org/wikipedia/commons/thumb/7/7f/Speech_bubble.svg/1280px-Speech_bubble.svg.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784442" flipH="1">
            <a:off x="4920921" y="3217456"/>
            <a:ext cx="3287944" cy="33427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244904" y="3648586"/>
            <a:ext cx="2029876" cy="2585323"/>
          </a:xfrm>
          <a:prstGeom prst="rect">
            <a:avLst/>
          </a:prstGeom>
          <a:noFill/>
        </p:spPr>
        <p:txBody>
          <a:bodyPr wrap="square" rtlCol="0">
            <a:spAutoFit/>
          </a:bodyPr>
          <a:lstStyle/>
          <a:p>
            <a:pPr algn="ctr"/>
            <a:r>
              <a:rPr lang="en-US" dirty="0" smtClean="0"/>
              <a:t>To calculate opportunity cost put the </a:t>
            </a:r>
            <a:r>
              <a:rPr lang="en-US" b="1" dirty="0" smtClean="0">
                <a:solidFill>
                  <a:srgbClr val="FF0000"/>
                </a:solidFill>
              </a:rPr>
              <a:t>other product over </a:t>
            </a:r>
            <a:r>
              <a:rPr lang="en-US" dirty="0" smtClean="0"/>
              <a:t>the one you are calculating opportunity cost for then reduce the fraction.</a:t>
            </a:r>
            <a:endParaRPr lang="en-US" b="1"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96399601"/>
      </p:ext>
    </p:extLst>
  </p:cSld>
  <p:clrMapOvr>
    <a:masterClrMapping/>
  </p:clrMapOvr>
  <mc:AlternateContent xmlns:mc="http://schemas.openxmlformats.org/markup-compatibility/2006" xmlns:p14="http://schemas.microsoft.com/office/powerpoint/2010/main">
    <mc:Choice Requires="p14">
      <p:transition spd="slow" p14:dur="2000" advTm="36872"/>
    </mc:Choice>
    <mc:Fallback xmlns="">
      <p:transition spd="slow" advTm="3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 calcmode="lin" valueType="num">
                                      <p:cBhvr additive="base">
                                        <p:cTn id="21"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xEl>
                                              <p:pRg st="5" end="5"/>
                                            </p:txEl>
                                          </p:spTgt>
                                        </p:tgtEl>
                                        <p:attrNameLst>
                                          <p:attrName>style.visibility</p:attrName>
                                        </p:attrNameLst>
                                      </p:cBhvr>
                                      <p:to>
                                        <p:strVal val="visible"/>
                                      </p:to>
                                    </p:set>
                                    <p:anim calcmode="lin" valueType="num">
                                      <p:cBhvr additive="base">
                                        <p:cTn id="25"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graphicFrame>
        <p:nvGraphicFramePr>
          <p:cNvPr id="2" name="Table 1"/>
          <p:cNvGraphicFramePr>
            <a:graphicFrameLocks noGrp="1"/>
          </p:cNvGraphicFramePr>
          <p:nvPr>
            <p:extLst>
              <p:ext uri="{D42A27DB-BD31-4B8C-83A1-F6EECF244321}">
                <p14:modId xmlns:p14="http://schemas.microsoft.com/office/powerpoint/2010/main" val="1819364673"/>
              </p:ext>
            </p:extLst>
          </p:nvPr>
        </p:nvGraphicFramePr>
        <p:xfrm>
          <a:off x="218145" y="3962400"/>
          <a:ext cx="8544855" cy="2438400"/>
        </p:xfrm>
        <a:graphic>
          <a:graphicData uri="http://schemas.openxmlformats.org/drawingml/2006/table">
            <a:tbl>
              <a:tblPr firstRow="1" bandRow="1">
                <a:tableStyleId>{5C22544A-7EE6-4342-B048-85BDC9FD1C3A}</a:tableStyleId>
              </a:tblPr>
              <a:tblGrid>
                <a:gridCol w="2448855">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2800">
                <a:tc>
                  <a:txBody>
                    <a:bodyPr/>
                    <a:lstStyle/>
                    <a:p>
                      <a:endParaRPr lang="en-US" dirty="0"/>
                    </a:p>
                  </a:txBody>
                  <a:tcPr/>
                </a:tc>
                <a:tc>
                  <a:txBody>
                    <a:bodyPr/>
                    <a:lstStyle/>
                    <a:p>
                      <a:pPr algn="r"/>
                      <a:r>
                        <a:rPr lang="en-US" sz="2000" dirty="0"/>
                        <a:t>Suzie’s Opportunity </a:t>
                      </a:r>
                    </a:p>
                    <a:p>
                      <a:pPr algn="r"/>
                      <a:r>
                        <a:rPr lang="en-US" sz="2000" dirty="0"/>
                        <a:t>Cost</a:t>
                      </a:r>
                    </a:p>
                  </a:txBody>
                  <a:tcPr/>
                </a:tc>
                <a:tc>
                  <a:txBody>
                    <a:bodyPr/>
                    <a:lstStyle/>
                    <a:p>
                      <a:pPr algn="r"/>
                      <a:r>
                        <a:rPr lang="en-US" sz="2000" dirty="0"/>
                        <a:t>Tommy’s Opportunity </a:t>
                      </a:r>
                    </a:p>
                    <a:p>
                      <a:pPr algn="r"/>
                      <a:r>
                        <a:rPr lang="en-US" sz="2000" dirty="0"/>
                        <a:t>Cost</a:t>
                      </a:r>
                    </a:p>
                  </a:txBody>
                  <a:tcPr/>
                </a:tc>
                <a:extLst>
                  <a:ext uri="{0D108BD9-81ED-4DB2-BD59-A6C34878D82A}">
                    <a16:rowId xmlns:a16="http://schemas.microsoft.com/office/drawing/2014/main" val="10000"/>
                  </a:ext>
                </a:extLst>
              </a:tr>
              <a:tr h="812800">
                <a:tc>
                  <a:txBody>
                    <a:bodyPr/>
                    <a:lstStyle/>
                    <a:p>
                      <a:pPr algn="ctr"/>
                      <a:r>
                        <a:rPr lang="en-US" sz="2800" dirty="0"/>
                        <a:t>1 M&amp;M</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1"/>
                  </a:ext>
                </a:extLst>
              </a:tr>
              <a:tr h="812800">
                <a:tc>
                  <a:txBody>
                    <a:bodyPr/>
                    <a:lstStyle/>
                    <a:p>
                      <a:pPr algn="ctr"/>
                      <a:r>
                        <a:rPr lang="en-US" sz="2800" dirty="0"/>
                        <a:t>1 goldfish</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bl>
          </a:graphicData>
        </a:graphic>
      </p:graphicFrame>
      <p:sp>
        <p:nvSpPr>
          <p:cNvPr id="3" name="TextBox 2"/>
          <p:cNvSpPr txBox="1"/>
          <p:nvPr/>
        </p:nvSpPr>
        <p:spPr>
          <a:xfrm>
            <a:off x="3048154" y="4871640"/>
            <a:ext cx="2365720" cy="584775"/>
          </a:xfrm>
          <a:prstGeom prst="rect">
            <a:avLst/>
          </a:prstGeom>
          <a:noFill/>
        </p:spPr>
        <p:txBody>
          <a:bodyPr wrap="square" rtlCol="0">
            <a:spAutoFit/>
          </a:bodyPr>
          <a:lstStyle/>
          <a:p>
            <a:r>
              <a:rPr lang="en-US" sz="3200" dirty="0"/>
              <a:t>1/2 goldfish</a:t>
            </a:r>
          </a:p>
        </p:txBody>
      </p:sp>
      <p:sp>
        <p:nvSpPr>
          <p:cNvPr id="27" name="TextBox 26"/>
          <p:cNvSpPr txBox="1"/>
          <p:nvPr/>
        </p:nvSpPr>
        <p:spPr>
          <a:xfrm>
            <a:off x="3324090" y="5756787"/>
            <a:ext cx="1905000" cy="584775"/>
          </a:xfrm>
          <a:prstGeom prst="rect">
            <a:avLst/>
          </a:prstGeom>
          <a:noFill/>
        </p:spPr>
        <p:txBody>
          <a:bodyPr wrap="square" rtlCol="0">
            <a:spAutoFit/>
          </a:bodyPr>
          <a:lstStyle/>
          <a:p>
            <a:r>
              <a:rPr lang="en-US" sz="3200" dirty="0"/>
              <a:t>2 M&amp;Ms</a:t>
            </a:r>
          </a:p>
        </p:txBody>
      </p:sp>
      <p:sp>
        <p:nvSpPr>
          <p:cNvPr id="28" name="TextBox 27"/>
          <p:cNvSpPr txBox="1"/>
          <p:nvPr/>
        </p:nvSpPr>
        <p:spPr>
          <a:xfrm>
            <a:off x="6395884" y="4871640"/>
            <a:ext cx="1905000" cy="584775"/>
          </a:xfrm>
          <a:prstGeom prst="rect">
            <a:avLst/>
          </a:prstGeom>
          <a:noFill/>
        </p:spPr>
        <p:txBody>
          <a:bodyPr wrap="square" rtlCol="0">
            <a:spAutoFit/>
          </a:bodyPr>
          <a:lstStyle/>
          <a:p>
            <a:r>
              <a:rPr lang="en-US" sz="3200" dirty="0"/>
              <a:t>1 goldfish</a:t>
            </a:r>
          </a:p>
        </p:txBody>
      </p:sp>
      <p:sp>
        <p:nvSpPr>
          <p:cNvPr id="29" name="TextBox 28"/>
          <p:cNvSpPr txBox="1"/>
          <p:nvPr/>
        </p:nvSpPr>
        <p:spPr>
          <a:xfrm>
            <a:off x="6400800" y="5756785"/>
            <a:ext cx="1905000" cy="584775"/>
          </a:xfrm>
          <a:prstGeom prst="rect">
            <a:avLst/>
          </a:prstGeom>
          <a:noFill/>
        </p:spPr>
        <p:txBody>
          <a:bodyPr wrap="square" rtlCol="0">
            <a:spAutoFit/>
          </a:bodyPr>
          <a:lstStyle/>
          <a:p>
            <a:r>
              <a:rPr lang="en-US" sz="3200" dirty="0"/>
              <a:t>1 M&amp;M</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243" y="4031788"/>
            <a:ext cx="427114" cy="714735"/>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7953" y="4031788"/>
            <a:ext cx="420094" cy="698656"/>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80003672"/>
      </p:ext>
    </p:extLst>
  </p:cSld>
  <p:clrMapOvr>
    <a:masterClrMapping/>
  </p:clrMapOvr>
  <mc:AlternateContent xmlns:mc="http://schemas.openxmlformats.org/markup-compatibility/2006" xmlns:p14="http://schemas.microsoft.com/office/powerpoint/2010/main">
    <mc:Choice Requires="p14">
      <p:transition spd="slow" p14:dur="2000" advTm="41168"/>
    </mc:Choice>
    <mc:Fallback xmlns="">
      <p:transition spd="slow" advTm="4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3"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6975283"/>
              </p:ext>
            </p:extLst>
          </p:nvPr>
        </p:nvGraphicFramePr>
        <p:xfrm>
          <a:off x="218145" y="3962400"/>
          <a:ext cx="8544855" cy="2438400"/>
        </p:xfrm>
        <a:graphic>
          <a:graphicData uri="http://schemas.openxmlformats.org/drawingml/2006/table">
            <a:tbl>
              <a:tblPr firstRow="1" bandRow="1">
                <a:tableStyleId>{5C22544A-7EE6-4342-B048-85BDC9FD1C3A}</a:tableStyleId>
              </a:tblPr>
              <a:tblGrid>
                <a:gridCol w="2448855">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2800">
                <a:tc>
                  <a:txBody>
                    <a:bodyPr/>
                    <a:lstStyle/>
                    <a:p>
                      <a:endParaRPr lang="en-US" dirty="0"/>
                    </a:p>
                  </a:txBody>
                  <a:tcPr/>
                </a:tc>
                <a:tc>
                  <a:txBody>
                    <a:bodyPr/>
                    <a:lstStyle/>
                    <a:p>
                      <a:pPr algn="r"/>
                      <a:r>
                        <a:rPr lang="en-US" sz="2000" dirty="0"/>
                        <a:t>Suzie’s Opportunity </a:t>
                      </a:r>
                    </a:p>
                    <a:p>
                      <a:pPr algn="r"/>
                      <a:r>
                        <a:rPr lang="en-US" sz="2000" dirty="0"/>
                        <a:t>Cost</a:t>
                      </a:r>
                    </a:p>
                  </a:txBody>
                  <a:tcPr/>
                </a:tc>
                <a:tc>
                  <a:txBody>
                    <a:bodyPr/>
                    <a:lstStyle/>
                    <a:p>
                      <a:pPr algn="r"/>
                      <a:r>
                        <a:rPr lang="en-US" sz="2000" dirty="0"/>
                        <a:t>Tommy’s Opportunity </a:t>
                      </a:r>
                    </a:p>
                    <a:p>
                      <a:pPr algn="r"/>
                      <a:r>
                        <a:rPr lang="en-US" sz="2000" dirty="0"/>
                        <a:t>Cost</a:t>
                      </a:r>
                    </a:p>
                  </a:txBody>
                  <a:tcPr/>
                </a:tc>
                <a:extLst>
                  <a:ext uri="{0D108BD9-81ED-4DB2-BD59-A6C34878D82A}">
                    <a16:rowId xmlns:a16="http://schemas.microsoft.com/office/drawing/2014/main" val="10000"/>
                  </a:ext>
                </a:extLst>
              </a:tr>
              <a:tr h="812800">
                <a:tc>
                  <a:txBody>
                    <a:bodyPr/>
                    <a:lstStyle/>
                    <a:p>
                      <a:pPr algn="ctr"/>
                      <a:r>
                        <a:rPr lang="en-US" sz="2800" dirty="0"/>
                        <a:t>1 M&amp;M</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1"/>
                  </a:ext>
                </a:extLst>
              </a:tr>
              <a:tr h="812800">
                <a:tc>
                  <a:txBody>
                    <a:bodyPr/>
                    <a:lstStyle/>
                    <a:p>
                      <a:pPr algn="ctr"/>
                      <a:r>
                        <a:rPr lang="en-US" sz="2800" dirty="0"/>
                        <a:t>1 goldfish</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bl>
          </a:graphicData>
        </a:graphic>
      </p:graphicFrame>
      <p:sp>
        <p:nvSpPr>
          <p:cNvPr id="3" name="TextBox 2"/>
          <p:cNvSpPr txBox="1"/>
          <p:nvPr/>
        </p:nvSpPr>
        <p:spPr>
          <a:xfrm>
            <a:off x="3210564" y="4876800"/>
            <a:ext cx="2275835" cy="584775"/>
          </a:xfrm>
          <a:prstGeom prst="rect">
            <a:avLst/>
          </a:prstGeom>
          <a:noFill/>
        </p:spPr>
        <p:txBody>
          <a:bodyPr wrap="square" rtlCol="0">
            <a:spAutoFit/>
          </a:bodyPr>
          <a:lstStyle/>
          <a:p>
            <a:r>
              <a:rPr lang="en-US" sz="3200" dirty="0"/>
              <a:t>1/2 goldfish</a:t>
            </a:r>
          </a:p>
        </p:txBody>
      </p:sp>
      <p:sp>
        <p:nvSpPr>
          <p:cNvPr id="27" name="TextBox 26"/>
          <p:cNvSpPr txBox="1"/>
          <p:nvPr/>
        </p:nvSpPr>
        <p:spPr>
          <a:xfrm>
            <a:off x="3324090" y="5756787"/>
            <a:ext cx="1905000" cy="584775"/>
          </a:xfrm>
          <a:prstGeom prst="rect">
            <a:avLst/>
          </a:prstGeom>
          <a:noFill/>
        </p:spPr>
        <p:txBody>
          <a:bodyPr wrap="square" rtlCol="0">
            <a:spAutoFit/>
          </a:bodyPr>
          <a:lstStyle/>
          <a:p>
            <a:r>
              <a:rPr lang="en-US" sz="3200" dirty="0"/>
              <a:t>2 M&amp;Ms</a:t>
            </a:r>
          </a:p>
        </p:txBody>
      </p:sp>
      <p:sp>
        <p:nvSpPr>
          <p:cNvPr id="28" name="TextBox 27"/>
          <p:cNvSpPr txBox="1"/>
          <p:nvPr/>
        </p:nvSpPr>
        <p:spPr>
          <a:xfrm>
            <a:off x="6395884" y="4871640"/>
            <a:ext cx="1905000" cy="584775"/>
          </a:xfrm>
          <a:prstGeom prst="rect">
            <a:avLst/>
          </a:prstGeom>
          <a:noFill/>
        </p:spPr>
        <p:txBody>
          <a:bodyPr wrap="square" rtlCol="0">
            <a:spAutoFit/>
          </a:bodyPr>
          <a:lstStyle/>
          <a:p>
            <a:r>
              <a:rPr lang="en-US" sz="3200" dirty="0"/>
              <a:t>1 goldfish</a:t>
            </a:r>
          </a:p>
        </p:txBody>
      </p:sp>
      <p:sp>
        <p:nvSpPr>
          <p:cNvPr id="29" name="TextBox 28"/>
          <p:cNvSpPr txBox="1"/>
          <p:nvPr/>
        </p:nvSpPr>
        <p:spPr>
          <a:xfrm>
            <a:off x="6400800" y="5756785"/>
            <a:ext cx="1905000" cy="584775"/>
          </a:xfrm>
          <a:prstGeom prst="rect">
            <a:avLst/>
          </a:prstGeom>
          <a:noFill/>
        </p:spPr>
        <p:txBody>
          <a:bodyPr wrap="square" rtlCol="0">
            <a:spAutoFit/>
          </a:bodyPr>
          <a:lstStyle/>
          <a:p>
            <a:r>
              <a:rPr lang="en-US" sz="3200" dirty="0"/>
              <a:t>1 M&amp;M</a:t>
            </a:r>
          </a:p>
        </p:txBody>
      </p:sp>
      <p:sp>
        <p:nvSpPr>
          <p:cNvPr id="7" name="TextBox 6"/>
          <p:cNvSpPr txBox="1"/>
          <p:nvPr/>
        </p:nvSpPr>
        <p:spPr>
          <a:xfrm>
            <a:off x="206600" y="1247261"/>
            <a:ext cx="8534400" cy="3724096"/>
          </a:xfrm>
          <a:prstGeom prst="rect">
            <a:avLst/>
          </a:prstGeom>
          <a:noFill/>
        </p:spPr>
        <p:txBody>
          <a:bodyPr wrap="square" rtlCol="0">
            <a:spAutoFit/>
          </a:bodyPr>
          <a:lstStyle/>
          <a:p>
            <a:r>
              <a:rPr lang="en-US" sz="2800" dirty="0" smtClean="0"/>
              <a:t>Who </a:t>
            </a:r>
            <a:r>
              <a:rPr lang="en-US" sz="2800" dirty="0"/>
              <a:t>has the comparative advantage in M&amp;Ms</a:t>
            </a:r>
            <a:r>
              <a:rPr lang="en-US" sz="2800" dirty="0" smtClean="0"/>
              <a:t>?  </a:t>
            </a:r>
          </a:p>
          <a:p>
            <a:r>
              <a:rPr lang="en-US" sz="2800" dirty="0" smtClean="0"/>
              <a:t>Who gives up the LEAST goldfish to make M&amp;Ms?</a:t>
            </a:r>
            <a:endParaRPr lang="en-US" sz="2800" dirty="0"/>
          </a:p>
          <a:p>
            <a:r>
              <a:rPr lang="en-US" sz="2800" dirty="0"/>
              <a:t>	</a:t>
            </a:r>
            <a:r>
              <a:rPr lang="en-US" sz="2800" b="1" dirty="0" smtClean="0">
                <a:solidFill>
                  <a:srgbClr val="FF0000"/>
                </a:solidFill>
              </a:rPr>
              <a:t>Susie</a:t>
            </a:r>
          </a:p>
          <a:p>
            <a:r>
              <a:rPr lang="en-US" sz="2800" dirty="0"/>
              <a:t>Who has the comparative advantage in goldfish</a:t>
            </a:r>
            <a:r>
              <a:rPr lang="en-US" sz="2800" dirty="0" smtClean="0"/>
              <a:t>?</a:t>
            </a:r>
          </a:p>
          <a:p>
            <a:r>
              <a:rPr lang="en-US" sz="2800" dirty="0" smtClean="0"/>
              <a:t>Who gives up the LEAST M&amp;Ms to make goldfish?</a:t>
            </a:r>
          </a:p>
          <a:p>
            <a:r>
              <a:rPr lang="en-US" sz="2800" b="1" dirty="0">
                <a:solidFill>
                  <a:srgbClr val="FF0000"/>
                </a:solidFill>
              </a:rPr>
              <a:t>	</a:t>
            </a:r>
            <a:r>
              <a:rPr lang="en-US" sz="2800" b="1" dirty="0" smtClean="0">
                <a:solidFill>
                  <a:srgbClr val="FF0000"/>
                </a:solidFill>
              </a:rPr>
              <a:t>Tommy</a:t>
            </a:r>
            <a:endParaRPr lang="en-US" sz="2800" b="1" dirty="0">
              <a:solidFill>
                <a:srgbClr val="FF0000"/>
              </a:solidFill>
            </a:endParaRPr>
          </a:p>
          <a:p>
            <a:endParaRPr lang="en-US" sz="2800" dirty="0"/>
          </a:p>
          <a:p>
            <a:endParaRPr lang="en-US" sz="4000" b="1" dirty="0">
              <a:solidFill>
                <a:srgbClr val="FF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3506" y="4000500"/>
            <a:ext cx="436276" cy="72556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6243" y="4031788"/>
            <a:ext cx="427114" cy="714735"/>
          </a:xfrm>
          <a:prstGeom prst="rect">
            <a:avLst/>
          </a:prstGeom>
        </p:spPr>
      </p:pic>
      <p:sp>
        <p:nvSpPr>
          <p:cNvPr id="4" name="TextBox 3"/>
          <p:cNvSpPr txBox="1"/>
          <p:nvPr/>
        </p:nvSpPr>
        <p:spPr>
          <a:xfrm>
            <a:off x="220454" y="42314"/>
            <a:ext cx="8697255" cy="1200329"/>
          </a:xfrm>
          <a:prstGeom prst="rect">
            <a:avLst/>
          </a:prstGeom>
          <a:noFill/>
        </p:spPr>
        <p:txBody>
          <a:bodyPr wrap="square" rtlCol="0">
            <a:spAutoFit/>
          </a:bodyPr>
          <a:lstStyle/>
          <a:p>
            <a:r>
              <a:rPr lang="en-US" sz="2400" dirty="0" smtClean="0"/>
              <a:t>To determine comparative advantage look at opportunity cost.</a:t>
            </a:r>
          </a:p>
          <a:p>
            <a:r>
              <a:rPr lang="en-US" sz="2400" dirty="0" smtClean="0"/>
              <a:t>The person with the lowest opportunity cost has the comparative advantage.</a:t>
            </a:r>
            <a:endParaRPr lang="en-US" sz="240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81582796"/>
      </p:ext>
    </p:extLst>
  </p:cSld>
  <p:clrMapOvr>
    <a:masterClrMapping/>
  </p:clrMapOvr>
  <mc:AlternateContent xmlns:mc="http://schemas.openxmlformats.org/markup-compatibility/2006" xmlns:p14="http://schemas.microsoft.com/office/powerpoint/2010/main">
    <mc:Choice Requires="p14">
      <p:transition spd="slow" p14:dur="2000" advTm="74583"/>
    </mc:Choice>
    <mc:Fallback xmlns="">
      <p:transition spd="slow" advTm="7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 calcmode="lin" valueType="num">
                                      <p:cBhvr additive="base">
                                        <p:cTn id="4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0999"/>
            <a:ext cx="8763000" cy="3108543"/>
          </a:xfrm>
          <a:prstGeom prst="rect">
            <a:avLst/>
          </a:prstGeom>
          <a:noFill/>
        </p:spPr>
        <p:txBody>
          <a:bodyPr wrap="square" rtlCol="0">
            <a:spAutoFit/>
          </a:bodyPr>
          <a:lstStyle/>
          <a:p>
            <a:pPr marL="571500" indent="-571500">
              <a:buAutoNum type="romanUcPeriod" startAt="2"/>
            </a:pPr>
            <a:r>
              <a:rPr lang="en-US" sz="2800" dirty="0"/>
              <a:t>Comparative Advantage and Trade</a:t>
            </a:r>
          </a:p>
          <a:p>
            <a:pPr lvl="1"/>
            <a:r>
              <a:rPr lang="en-US" sz="2800" dirty="0"/>
              <a:t>  C.  Trade</a:t>
            </a:r>
          </a:p>
          <a:p>
            <a:pPr lvl="1"/>
            <a:r>
              <a:rPr lang="en-US" sz="2800" dirty="0"/>
              <a:t>	   1.  Specialization – each person engages in a </a:t>
            </a:r>
          </a:p>
          <a:p>
            <a:pPr lvl="1"/>
            <a:r>
              <a:rPr lang="en-US" sz="2800" dirty="0"/>
              <a:t>              different tasks</a:t>
            </a:r>
          </a:p>
          <a:p>
            <a:pPr lvl="1"/>
            <a:r>
              <a:rPr lang="en-US" sz="2800" dirty="0"/>
              <a:t>	   2.  Gains from trade – dividing tasks 	 </a:t>
            </a:r>
          </a:p>
          <a:p>
            <a:pPr lvl="1"/>
            <a:r>
              <a:rPr lang="en-US" sz="2800" dirty="0"/>
              <a:t>              (specializing) and trading benefits both parties</a:t>
            </a:r>
          </a:p>
          <a:p>
            <a:pPr lvl="1"/>
            <a:endParaRPr lang="en-US" sz="2800" dirty="0"/>
          </a:p>
        </p:txBody>
      </p:sp>
      <p:pic>
        <p:nvPicPr>
          <p:cNvPr id="1026" name="Picture 2" descr="http://www.fasttrackteaching.com/burns/Unit_3_Industry/Ford_assembly_line_1923_dbloc.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124199"/>
            <a:ext cx="4139943" cy="2810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3.amazonaws.com/media.wbur.org/wordpress/11/files/2013/10/1016_modelT_assembl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943" y="4016383"/>
            <a:ext cx="5004057" cy="28416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69970165"/>
      </p:ext>
    </p:extLst>
  </p:cSld>
  <p:clrMapOvr>
    <a:masterClrMapping/>
  </p:clrMapOvr>
  <mc:AlternateContent xmlns:mc="http://schemas.openxmlformats.org/markup-compatibility/2006" xmlns:p14="http://schemas.microsoft.com/office/powerpoint/2010/main">
    <mc:Choice Requires="p14">
      <p:transition spd="slow" p14:dur="2000" advTm="42736"/>
    </mc:Choice>
    <mc:Fallback xmlns="">
      <p:transition spd="slow" advTm="4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52400"/>
            <a:ext cx="6934200" cy="2308324"/>
          </a:xfrm>
          <a:prstGeom prst="rect">
            <a:avLst/>
          </a:prstGeom>
          <a:noFill/>
        </p:spPr>
        <p:txBody>
          <a:bodyPr wrap="square" rtlCol="0">
            <a:spAutoFit/>
          </a:bodyPr>
          <a:lstStyle/>
          <a:p>
            <a:pPr algn="ctr"/>
            <a:r>
              <a:rPr lang="en-US" sz="7200" dirty="0">
                <a:latin typeface="Bauhaus 93" panose="04030905020B02020C02" pitchFamily="82" charset="0"/>
              </a:rPr>
              <a:t>Back to our snack example!</a:t>
            </a:r>
          </a:p>
        </p:txBody>
      </p:sp>
      <p:pic>
        <p:nvPicPr>
          <p:cNvPr id="3074" name="Picture 2" descr="https://upload.wikimedia.org/wikipedia/en/0/0e/M%26M_mascots.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48434"/>
            <a:ext cx="4902573" cy="30956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nwarrantedoptimism.files.wordpress.com/2012/10/finn3.jpg?w=300&amp;h=2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3657599"/>
            <a:ext cx="40005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88982666"/>
      </p:ext>
    </p:extLst>
  </p:cSld>
  <p:clrMapOvr>
    <a:masterClrMapping/>
  </p:clrMapOvr>
  <mc:AlternateContent xmlns:mc="http://schemas.openxmlformats.org/markup-compatibility/2006" xmlns:p14="http://schemas.microsoft.com/office/powerpoint/2010/main">
    <mc:Choice Requires="p14">
      <p:transition spd="slow" p14:dur="2000" advTm="4823"/>
    </mc:Choice>
    <mc:Fallback xmlns="">
      <p:transition spd="slow" advTm="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cxnSp>
        <p:nvCxnSpPr>
          <p:cNvPr id="10" name="Straight Connector 9"/>
          <p:cNvCxnSpPr/>
          <p:nvPr/>
        </p:nvCxnSpPr>
        <p:spPr>
          <a:xfrm>
            <a:off x="1028700" y="1501948"/>
            <a:ext cx="533400" cy="368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562099" y="1577144"/>
            <a:ext cx="37179" cy="116605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433665" y="2737383"/>
            <a:ext cx="540161" cy="369332"/>
          </a:xfrm>
          <a:prstGeom prst="rect">
            <a:avLst/>
          </a:prstGeom>
          <a:noFill/>
        </p:spPr>
        <p:txBody>
          <a:bodyPr wrap="square" rtlCol="0">
            <a:spAutoFit/>
          </a:bodyPr>
          <a:lstStyle/>
          <a:p>
            <a:r>
              <a:rPr lang="en-US" dirty="0"/>
              <a:t>5</a:t>
            </a:r>
          </a:p>
        </p:txBody>
      </p:sp>
      <p:sp>
        <p:nvSpPr>
          <p:cNvPr id="32" name="TextBox 31"/>
          <p:cNvSpPr txBox="1"/>
          <p:nvPr/>
        </p:nvSpPr>
        <p:spPr>
          <a:xfrm>
            <a:off x="662137" y="1359449"/>
            <a:ext cx="625577" cy="369332"/>
          </a:xfrm>
          <a:prstGeom prst="rect">
            <a:avLst/>
          </a:prstGeom>
          <a:noFill/>
        </p:spPr>
        <p:txBody>
          <a:bodyPr wrap="square" rtlCol="0">
            <a:spAutoFit/>
          </a:bodyPr>
          <a:lstStyle/>
          <a:p>
            <a:r>
              <a:rPr lang="en-US" dirty="0"/>
              <a:t>40</a:t>
            </a:r>
          </a:p>
        </p:txBody>
      </p:sp>
      <p:sp>
        <p:nvSpPr>
          <p:cNvPr id="33" name="Oval 32"/>
          <p:cNvSpPr/>
          <p:nvPr/>
        </p:nvSpPr>
        <p:spPr>
          <a:xfrm>
            <a:off x="1504066" y="1427345"/>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73826" y="3339502"/>
            <a:ext cx="2286000" cy="1200329"/>
          </a:xfrm>
          <a:prstGeom prst="rect">
            <a:avLst/>
          </a:prstGeom>
          <a:noFill/>
        </p:spPr>
        <p:txBody>
          <a:bodyPr wrap="square" rtlCol="0">
            <a:spAutoFit/>
          </a:bodyPr>
          <a:lstStyle/>
          <a:p>
            <a:r>
              <a:rPr lang="en-US" sz="2400" dirty="0"/>
              <a:t>I’m </a:t>
            </a:r>
            <a:r>
              <a:rPr lang="en-US" sz="2400" dirty="0" smtClean="0"/>
              <a:t>going to make 40 </a:t>
            </a:r>
            <a:r>
              <a:rPr lang="en-US" sz="2400" dirty="0"/>
              <a:t>M&amp;Ms and 5 goldfish</a:t>
            </a:r>
          </a:p>
        </p:txBody>
      </p:sp>
      <p:sp>
        <p:nvSpPr>
          <p:cNvPr id="37" name="TextBox 36"/>
          <p:cNvSpPr txBox="1"/>
          <p:nvPr/>
        </p:nvSpPr>
        <p:spPr>
          <a:xfrm>
            <a:off x="1955390" y="5099948"/>
            <a:ext cx="7188610" cy="1077218"/>
          </a:xfrm>
          <a:prstGeom prst="rect">
            <a:avLst/>
          </a:prstGeom>
          <a:noFill/>
        </p:spPr>
        <p:txBody>
          <a:bodyPr wrap="square" rtlCol="0">
            <a:spAutoFit/>
          </a:bodyPr>
          <a:lstStyle/>
          <a:p>
            <a:r>
              <a:rPr lang="en-US" sz="3200" dirty="0"/>
              <a:t>How many total snacks does Suzie have?</a:t>
            </a:r>
          </a:p>
          <a:p>
            <a:pPr lvl="1"/>
            <a:r>
              <a:rPr lang="en-US" sz="3200" b="1" dirty="0">
                <a:solidFill>
                  <a:srgbClr val="FF0000"/>
                </a:solidFill>
              </a:rPr>
              <a:t>45</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103515"/>
            <a:ext cx="1634335" cy="2718053"/>
          </a:xfrm>
          <a:prstGeom prst="rect">
            <a:avLst/>
          </a:prstGeom>
        </p:spPr>
      </p:pic>
      <p:pic>
        <p:nvPicPr>
          <p:cNvPr id="25" name="Picture 6" descr="https://upload.wikimedia.org/wikipedia/commons/thumb/7/7f/Speech_bubble.svg/1280px-Speech_bubble.svg.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80837">
            <a:off x="1080262" y="3097533"/>
            <a:ext cx="3470251" cy="19468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93878306"/>
      </p:ext>
    </p:extLst>
  </p:cSld>
  <p:clrMapOvr>
    <a:masterClrMapping/>
  </p:clrMapOvr>
  <mc:AlternateContent xmlns:mc="http://schemas.openxmlformats.org/markup-compatibility/2006" xmlns:p14="http://schemas.microsoft.com/office/powerpoint/2010/main">
    <mc:Choice Requires="p14">
      <p:transition spd="slow" p14:dur="2000" advTm="27991"/>
    </mc:Choice>
    <mc:Fallback xmlns="">
      <p:transition spd="slow" advTm="2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anim calcmode="lin" valueType="num">
                                      <p:cBhvr additive="base">
                                        <p:cTn id="11"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cxnSp>
        <p:nvCxnSpPr>
          <p:cNvPr id="10" name="Straight Connector 9"/>
          <p:cNvCxnSpPr/>
          <p:nvPr/>
        </p:nvCxnSpPr>
        <p:spPr>
          <a:xfrm>
            <a:off x="1028700" y="1501948"/>
            <a:ext cx="533400" cy="368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562099" y="1577144"/>
            <a:ext cx="37179" cy="116605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433665" y="2737383"/>
            <a:ext cx="623735" cy="369332"/>
          </a:xfrm>
          <a:prstGeom prst="rect">
            <a:avLst/>
          </a:prstGeom>
          <a:noFill/>
        </p:spPr>
        <p:txBody>
          <a:bodyPr wrap="square" rtlCol="0">
            <a:spAutoFit/>
          </a:bodyPr>
          <a:lstStyle/>
          <a:p>
            <a:r>
              <a:rPr lang="en-US" dirty="0"/>
              <a:t>5</a:t>
            </a:r>
          </a:p>
        </p:txBody>
      </p:sp>
      <p:sp>
        <p:nvSpPr>
          <p:cNvPr id="32" name="TextBox 31"/>
          <p:cNvSpPr txBox="1"/>
          <p:nvPr/>
        </p:nvSpPr>
        <p:spPr>
          <a:xfrm>
            <a:off x="662137" y="1359449"/>
            <a:ext cx="625577" cy="369332"/>
          </a:xfrm>
          <a:prstGeom prst="rect">
            <a:avLst/>
          </a:prstGeom>
          <a:noFill/>
        </p:spPr>
        <p:txBody>
          <a:bodyPr wrap="square" rtlCol="0">
            <a:spAutoFit/>
          </a:bodyPr>
          <a:lstStyle/>
          <a:p>
            <a:r>
              <a:rPr lang="en-US" dirty="0"/>
              <a:t>40</a:t>
            </a:r>
          </a:p>
        </p:txBody>
      </p:sp>
      <p:sp>
        <p:nvSpPr>
          <p:cNvPr id="37" name="TextBox 36"/>
          <p:cNvSpPr txBox="1"/>
          <p:nvPr/>
        </p:nvSpPr>
        <p:spPr>
          <a:xfrm>
            <a:off x="4774" y="4648200"/>
            <a:ext cx="7188610" cy="1569660"/>
          </a:xfrm>
          <a:prstGeom prst="rect">
            <a:avLst/>
          </a:prstGeom>
          <a:noFill/>
        </p:spPr>
        <p:txBody>
          <a:bodyPr wrap="square" rtlCol="0">
            <a:spAutoFit/>
          </a:bodyPr>
          <a:lstStyle/>
          <a:p>
            <a:r>
              <a:rPr lang="en-US" sz="3200" dirty="0"/>
              <a:t>How many total snacks does Tommy have?</a:t>
            </a:r>
          </a:p>
          <a:p>
            <a:pPr lvl="1"/>
            <a:r>
              <a:rPr lang="en-US" sz="3200" b="1" dirty="0">
                <a:solidFill>
                  <a:srgbClr val="FF0000"/>
                </a:solidFill>
              </a:rPr>
              <a:t>15</a:t>
            </a:r>
          </a:p>
        </p:txBody>
      </p:sp>
      <p:cxnSp>
        <p:nvCxnSpPr>
          <p:cNvPr id="24" name="Straight Connector 23"/>
          <p:cNvCxnSpPr/>
          <p:nvPr/>
        </p:nvCxnSpPr>
        <p:spPr>
          <a:xfrm flipV="1">
            <a:off x="5992761" y="1954161"/>
            <a:ext cx="598539" cy="2529"/>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06048" y="2100744"/>
            <a:ext cx="0" cy="636639"/>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548014" y="187840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46888" y="2641281"/>
            <a:ext cx="633566" cy="369332"/>
          </a:xfrm>
          <a:prstGeom prst="rect">
            <a:avLst/>
          </a:prstGeom>
          <a:noFill/>
        </p:spPr>
        <p:txBody>
          <a:bodyPr wrap="square" rtlCol="0">
            <a:spAutoFit/>
          </a:bodyPr>
          <a:lstStyle/>
          <a:p>
            <a:r>
              <a:rPr lang="en-US" dirty="0"/>
              <a:t>8</a:t>
            </a:r>
          </a:p>
        </p:txBody>
      </p:sp>
      <p:sp>
        <p:nvSpPr>
          <p:cNvPr id="38" name="TextBox 37"/>
          <p:cNvSpPr txBox="1"/>
          <p:nvPr/>
        </p:nvSpPr>
        <p:spPr>
          <a:xfrm>
            <a:off x="5568911" y="1731412"/>
            <a:ext cx="633566" cy="369332"/>
          </a:xfrm>
          <a:prstGeom prst="rect">
            <a:avLst/>
          </a:prstGeom>
          <a:noFill/>
        </p:spPr>
        <p:txBody>
          <a:bodyPr wrap="square" rtlCol="0">
            <a:spAutoFit/>
          </a:bodyPr>
          <a:lstStyle/>
          <a:p>
            <a:r>
              <a:rPr lang="en-US" dirty="0"/>
              <a:t>7</a:t>
            </a:r>
          </a:p>
        </p:txBody>
      </p:sp>
      <p:pic>
        <p:nvPicPr>
          <p:cNvPr id="40" name="Picture 6" descr="https://upload.wikimedia.org/wikipedia/commons/thumb/7/7f/Speech_bubble.svg/1280px-Speech_bubble.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68771" flipH="1">
            <a:off x="2922917" y="2777622"/>
            <a:ext cx="3733622" cy="2048990"/>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p:cNvSpPr/>
          <p:nvPr/>
        </p:nvSpPr>
        <p:spPr>
          <a:xfrm>
            <a:off x="1488998" y="1443623"/>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6829" y="3125102"/>
            <a:ext cx="2161232" cy="3616618"/>
          </a:xfrm>
          <a:prstGeom prst="rect">
            <a:avLst/>
          </a:prstGeom>
        </p:spPr>
      </p:pic>
      <p:sp>
        <p:nvSpPr>
          <p:cNvPr id="35" name="TextBox 34"/>
          <p:cNvSpPr txBox="1"/>
          <p:nvPr/>
        </p:nvSpPr>
        <p:spPr>
          <a:xfrm rot="20116185">
            <a:off x="3617047" y="3013927"/>
            <a:ext cx="2286000" cy="1200329"/>
          </a:xfrm>
          <a:prstGeom prst="rect">
            <a:avLst/>
          </a:prstGeom>
          <a:noFill/>
        </p:spPr>
        <p:txBody>
          <a:bodyPr wrap="square" rtlCol="0">
            <a:spAutoFit/>
          </a:bodyPr>
          <a:lstStyle/>
          <a:p>
            <a:r>
              <a:rPr lang="en-US" sz="2400" dirty="0"/>
              <a:t>I’m going to </a:t>
            </a:r>
            <a:r>
              <a:rPr lang="en-US" sz="2400" dirty="0" smtClean="0"/>
              <a:t>make </a:t>
            </a:r>
            <a:r>
              <a:rPr lang="en-US" sz="2400" dirty="0"/>
              <a:t>7 M&amp;Ms and 8 goldfish</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24959013"/>
      </p:ext>
    </p:extLst>
  </p:cSld>
  <p:clrMapOvr>
    <a:masterClrMapping/>
  </p:clrMapOvr>
  <mc:AlternateContent xmlns:mc="http://schemas.openxmlformats.org/markup-compatibility/2006" xmlns:p14="http://schemas.microsoft.com/office/powerpoint/2010/main">
    <mc:Choice Requires="p14">
      <p:transition spd="slow" p14:dur="2000" advTm="23029"/>
    </mc:Choice>
    <mc:Fallback xmlns="">
      <p:transition spd="slow" advTm="2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anim calcmode="lin" valueType="num">
                                      <p:cBhvr additive="base">
                                        <p:cTn id="11"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33" name="Oval 32"/>
          <p:cNvSpPr/>
          <p:nvPr/>
        </p:nvSpPr>
        <p:spPr>
          <a:xfrm>
            <a:off x="1048095" y="89926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79225" y="251251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rot="1981071">
            <a:off x="5264436" y="3694329"/>
            <a:ext cx="3322318" cy="2246769"/>
          </a:xfrm>
          <a:prstGeom prst="rect">
            <a:avLst/>
          </a:prstGeom>
          <a:noFill/>
        </p:spPr>
        <p:txBody>
          <a:bodyPr wrap="square" rtlCol="0">
            <a:spAutoFit/>
          </a:bodyPr>
          <a:lstStyle/>
          <a:p>
            <a:pPr algn="ctr"/>
            <a:r>
              <a:rPr lang="en-US" sz="2800" dirty="0"/>
              <a:t>You should specialize in the area where you have a comparative advantage and trade</a:t>
            </a:r>
          </a:p>
        </p:txBody>
      </p:sp>
      <p:pic>
        <p:nvPicPr>
          <p:cNvPr id="34" name="Picture 4" descr="https://unwarrantedoptimism.files.wordpress.com/2012/10/finn3.jpg?w=300&amp;h=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657598"/>
            <a:ext cx="40005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ttps://upload.wikimedia.org/wikipedia/commons/thumb/7/7f/Speech_bubble.svg/1280px-Speech_bubble.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0569">
            <a:off x="4069292" y="2932020"/>
            <a:ext cx="5115795" cy="399577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66429318"/>
      </p:ext>
    </p:extLst>
  </p:cSld>
  <p:clrMapOvr>
    <a:masterClrMapping/>
  </p:clrMapOvr>
  <mc:AlternateContent xmlns:mc="http://schemas.openxmlformats.org/markup-compatibility/2006" xmlns:p14="http://schemas.microsoft.com/office/powerpoint/2010/main">
    <mc:Choice Requires="p14">
      <p:transition spd="slow" p14:dur="2000" advTm="28846"/>
    </mc:Choice>
    <mc:Fallback xmlns="">
      <p:transition spd="slow" advTm="2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33" name="Oval 32"/>
          <p:cNvSpPr/>
          <p:nvPr/>
        </p:nvSpPr>
        <p:spPr>
          <a:xfrm>
            <a:off x="1048095" y="89926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79225" y="251251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186057417"/>
              </p:ext>
            </p:extLst>
          </p:nvPr>
        </p:nvGraphicFramePr>
        <p:xfrm>
          <a:off x="1748913" y="36576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Production</a:t>
                      </a:r>
                    </a:p>
                  </a:txBody>
                  <a:tcPr/>
                </a:tc>
                <a:tc>
                  <a:txBody>
                    <a:bodyPr/>
                    <a:lstStyle/>
                    <a:p>
                      <a:r>
                        <a:rPr lang="en-US" dirty="0"/>
                        <a:t>Consumption</a:t>
                      </a:r>
                    </a:p>
                  </a:txBody>
                  <a:tcPr/>
                </a:tc>
                <a:tc>
                  <a:txBody>
                    <a:bodyPr/>
                    <a:lstStyle/>
                    <a:p>
                      <a:r>
                        <a:rPr lang="en-US" dirty="0"/>
                        <a:t>Traded</a:t>
                      </a:r>
                    </a:p>
                  </a:txBody>
                  <a:tcPr/>
                </a:tc>
                <a:extLst>
                  <a:ext uri="{0D108BD9-81ED-4DB2-BD59-A6C34878D82A}">
                    <a16:rowId xmlns:a16="http://schemas.microsoft.com/office/drawing/2014/main" val="10000"/>
                  </a:ext>
                </a:extLst>
              </a:tr>
              <a:tr h="370840">
                <a:tc>
                  <a:txBody>
                    <a:bodyPr/>
                    <a:lstStyle/>
                    <a:p>
                      <a:r>
                        <a:rPr lang="en-US" dirty="0"/>
                        <a:t>Goldfish</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M&amp;M</a:t>
                      </a:r>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dirty="0"/>
                        <a:t>Goldfish</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a:t>M&amp;M</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cxnSp>
        <p:nvCxnSpPr>
          <p:cNvPr id="7" name="Straight Connector 6"/>
          <p:cNvCxnSpPr/>
          <p:nvPr/>
        </p:nvCxnSpPr>
        <p:spPr>
          <a:xfrm>
            <a:off x="1164162" y="4767892"/>
            <a:ext cx="66438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29642" y="4397035"/>
            <a:ext cx="1005968" cy="369332"/>
          </a:xfrm>
          <a:prstGeom prst="rect">
            <a:avLst/>
          </a:prstGeom>
          <a:noFill/>
        </p:spPr>
        <p:txBody>
          <a:bodyPr wrap="square" rtlCol="0">
            <a:spAutoFit/>
          </a:bodyPr>
          <a:lstStyle/>
          <a:p>
            <a:r>
              <a:rPr lang="en-US" b="1" dirty="0"/>
              <a:t>50</a:t>
            </a:r>
          </a:p>
        </p:txBody>
      </p:sp>
      <p:sp>
        <p:nvSpPr>
          <p:cNvPr id="24" name="TextBox 23"/>
          <p:cNvSpPr txBox="1"/>
          <p:nvPr/>
        </p:nvSpPr>
        <p:spPr>
          <a:xfrm>
            <a:off x="5132771" y="4367390"/>
            <a:ext cx="1005968" cy="369332"/>
          </a:xfrm>
          <a:prstGeom prst="rect">
            <a:avLst/>
          </a:prstGeom>
          <a:noFill/>
        </p:spPr>
        <p:txBody>
          <a:bodyPr wrap="square" rtlCol="0">
            <a:spAutoFit/>
          </a:bodyPr>
          <a:lstStyle/>
          <a:p>
            <a:r>
              <a:rPr lang="en-US" b="1" dirty="0"/>
              <a:t>40</a:t>
            </a:r>
          </a:p>
        </p:txBody>
      </p:sp>
      <p:sp>
        <p:nvSpPr>
          <p:cNvPr id="26" name="TextBox 25"/>
          <p:cNvSpPr txBox="1"/>
          <p:nvPr/>
        </p:nvSpPr>
        <p:spPr>
          <a:xfrm>
            <a:off x="6659816" y="4399656"/>
            <a:ext cx="1005968" cy="369332"/>
          </a:xfrm>
          <a:prstGeom prst="rect">
            <a:avLst/>
          </a:prstGeom>
          <a:noFill/>
        </p:spPr>
        <p:txBody>
          <a:bodyPr wrap="square" rtlCol="0">
            <a:spAutoFit/>
          </a:bodyPr>
          <a:lstStyle/>
          <a:p>
            <a:r>
              <a:rPr lang="en-US" b="1" dirty="0"/>
              <a:t>10</a:t>
            </a:r>
          </a:p>
        </p:txBody>
      </p:sp>
      <p:sp>
        <p:nvSpPr>
          <p:cNvPr id="27" name="TextBox 26"/>
          <p:cNvSpPr txBox="1"/>
          <p:nvPr/>
        </p:nvSpPr>
        <p:spPr>
          <a:xfrm>
            <a:off x="5012326" y="5153478"/>
            <a:ext cx="1005968" cy="369332"/>
          </a:xfrm>
          <a:prstGeom prst="rect">
            <a:avLst/>
          </a:prstGeom>
          <a:noFill/>
        </p:spPr>
        <p:txBody>
          <a:bodyPr wrap="square" rtlCol="0">
            <a:spAutoFit/>
          </a:bodyPr>
          <a:lstStyle/>
          <a:p>
            <a:r>
              <a:rPr lang="en-US" b="1" dirty="0"/>
              <a:t>10</a:t>
            </a:r>
          </a:p>
        </p:txBody>
      </p:sp>
      <p:sp>
        <p:nvSpPr>
          <p:cNvPr id="30" name="TextBox 29"/>
          <p:cNvSpPr txBox="1"/>
          <p:nvPr/>
        </p:nvSpPr>
        <p:spPr>
          <a:xfrm>
            <a:off x="3629642" y="4827360"/>
            <a:ext cx="1005968" cy="369332"/>
          </a:xfrm>
          <a:prstGeom prst="rect">
            <a:avLst/>
          </a:prstGeom>
          <a:noFill/>
        </p:spPr>
        <p:txBody>
          <a:bodyPr wrap="square" rtlCol="0">
            <a:spAutoFit/>
          </a:bodyPr>
          <a:lstStyle/>
          <a:p>
            <a:r>
              <a:rPr lang="en-US" b="1" dirty="0"/>
              <a:t>15</a:t>
            </a:r>
          </a:p>
        </p:txBody>
      </p:sp>
      <p:sp>
        <p:nvSpPr>
          <p:cNvPr id="31" name="TextBox 30"/>
          <p:cNvSpPr txBox="1"/>
          <p:nvPr/>
        </p:nvSpPr>
        <p:spPr>
          <a:xfrm>
            <a:off x="5100816" y="4784146"/>
            <a:ext cx="1005968" cy="369332"/>
          </a:xfrm>
          <a:prstGeom prst="rect">
            <a:avLst/>
          </a:prstGeom>
          <a:noFill/>
        </p:spPr>
        <p:txBody>
          <a:bodyPr wrap="square" rtlCol="0">
            <a:spAutoFit/>
          </a:bodyPr>
          <a:lstStyle/>
          <a:p>
            <a:r>
              <a:rPr lang="en-US" b="1" dirty="0"/>
              <a:t>8</a:t>
            </a:r>
          </a:p>
        </p:txBody>
      </p:sp>
      <p:sp>
        <p:nvSpPr>
          <p:cNvPr id="32" name="TextBox 31"/>
          <p:cNvSpPr txBox="1"/>
          <p:nvPr/>
        </p:nvSpPr>
        <p:spPr>
          <a:xfrm>
            <a:off x="6576241" y="4832620"/>
            <a:ext cx="1005968" cy="369332"/>
          </a:xfrm>
          <a:prstGeom prst="rect">
            <a:avLst/>
          </a:prstGeom>
          <a:noFill/>
        </p:spPr>
        <p:txBody>
          <a:bodyPr wrap="square" rtlCol="0">
            <a:spAutoFit/>
          </a:bodyPr>
          <a:lstStyle/>
          <a:p>
            <a:r>
              <a:rPr lang="en-US" b="1" dirty="0"/>
              <a:t>7</a:t>
            </a:r>
          </a:p>
        </p:txBody>
      </p:sp>
      <p:sp>
        <p:nvSpPr>
          <p:cNvPr id="36" name="TextBox 35"/>
          <p:cNvSpPr txBox="1"/>
          <p:nvPr/>
        </p:nvSpPr>
        <p:spPr>
          <a:xfrm>
            <a:off x="5157352" y="3979508"/>
            <a:ext cx="1005968" cy="369332"/>
          </a:xfrm>
          <a:prstGeom prst="rect">
            <a:avLst/>
          </a:prstGeom>
          <a:noFill/>
        </p:spPr>
        <p:txBody>
          <a:bodyPr wrap="square" rtlCol="0">
            <a:spAutoFit/>
          </a:bodyPr>
          <a:lstStyle/>
          <a:p>
            <a:r>
              <a:rPr lang="en-US" b="1" dirty="0"/>
              <a:t>7</a:t>
            </a:r>
          </a:p>
        </p:txBody>
      </p:sp>
      <p:cxnSp>
        <p:nvCxnSpPr>
          <p:cNvPr id="29" name="Straight Connector 28"/>
          <p:cNvCxnSpPr/>
          <p:nvPr/>
        </p:nvCxnSpPr>
        <p:spPr>
          <a:xfrm>
            <a:off x="1028700" y="1501948"/>
            <a:ext cx="533400" cy="368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2137" y="1359449"/>
            <a:ext cx="625577" cy="369332"/>
          </a:xfrm>
          <a:prstGeom prst="rect">
            <a:avLst/>
          </a:prstGeom>
          <a:noFill/>
        </p:spPr>
        <p:txBody>
          <a:bodyPr wrap="square" rtlCol="0">
            <a:spAutoFit/>
          </a:bodyPr>
          <a:lstStyle/>
          <a:p>
            <a:r>
              <a:rPr lang="en-US" dirty="0"/>
              <a:t>40</a:t>
            </a:r>
          </a:p>
        </p:txBody>
      </p:sp>
      <p:cxnSp>
        <p:nvCxnSpPr>
          <p:cNvPr id="35" name="Straight Connector 34"/>
          <p:cNvCxnSpPr/>
          <p:nvPr/>
        </p:nvCxnSpPr>
        <p:spPr>
          <a:xfrm flipH="1" flipV="1">
            <a:off x="1562099" y="1577144"/>
            <a:ext cx="37179" cy="116605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433665" y="2737383"/>
            <a:ext cx="623735" cy="369332"/>
          </a:xfrm>
          <a:prstGeom prst="rect">
            <a:avLst/>
          </a:prstGeom>
          <a:noFill/>
        </p:spPr>
        <p:txBody>
          <a:bodyPr wrap="square" rtlCol="0">
            <a:spAutoFit/>
          </a:bodyPr>
          <a:lstStyle/>
          <a:p>
            <a:r>
              <a:rPr lang="en-US" dirty="0"/>
              <a:t>5</a:t>
            </a:r>
          </a:p>
        </p:txBody>
      </p:sp>
      <p:sp>
        <p:nvSpPr>
          <p:cNvPr id="40" name="Oval 39"/>
          <p:cNvSpPr/>
          <p:nvPr/>
        </p:nvSpPr>
        <p:spPr>
          <a:xfrm>
            <a:off x="1507098" y="1465826"/>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568911" y="1731412"/>
            <a:ext cx="633566" cy="369332"/>
          </a:xfrm>
          <a:prstGeom prst="rect">
            <a:avLst/>
          </a:prstGeom>
          <a:noFill/>
        </p:spPr>
        <p:txBody>
          <a:bodyPr wrap="square" rtlCol="0">
            <a:spAutoFit/>
          </a:bodyPr>
          <a:lstStyle/>
          <a:p>
            <a:r>
              <a:rPr lang="en-US" dirty="0"/>
              <a:t>7</a:t>
            </a:r>
          </a:p>
        </p:txBody>
      </p:sp>
      <p:cxnSp>
        <p:nvCxnSpPr>
          <p:cNvPr id="42" name="Straight Connector 41"/>
          <p:cNvCxnSpPr/>
          <p:nvPr/>
        </p:nvCxnSpPr>
        <p:spPr>
          <a:xfrm flipV="1">
            <a:off x="5992761" y="1954161"/>
            <a:ext cx="598539" cy="2529"/>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548014" y="187840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6606048" y="2100744"/>
            <a:ext cx="0" cy="636639"/>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446888" y="2641281"/>
            <a:ext cx="633566" cy="369332"/>
          </a:xfrm>
          <a:prstGeom prst="rect">
            <a:avLst/>
          </a:prstGeom>
          <a:noFill/>
        </p:spPr>
        <p:txBody>
          <a:bodyPr wrap="square" rtlCol="0">
            <a:spAutoFit/>
          </a:bodyPr>
          <a:lstStyle/>
          <a:p>
            <a:r>
              <a:rPr lang="en-US" dirty="0"/>
              <a:t>8</a:t>
            </a: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25" y="3178292"/>
            <a:ext cx="912770" cy="1518022"/>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029" y="4813983"/>
            <a:ext cx="763103" cy="127698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39043382"/>
      </p:ext>
    </p:extLst>
  </p:cSld>
  <p:clrMapOvr>
    <a:masterClrMapping/>
  </p:clrMapOvr>
  <mc:AlternateContent xmlns:mc="http://schemas.openxmlformats.org/markup-compatibility/2006" xmlns:p14="http://schemas.microsoft.com/office/powerpoint/2010/main">
    <mc:Choice Requires="p14">
      <p:transition spd="slow" p14:dur="2000" advTm="46116"/>
    </mc:Choice>
    <mc:Fallback xmlns="">
      <p:transition spd="slow" advTm="4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12" grpId="0"/>
      <p:bldP spid="24" grpId="0"/>
      <p:bldP spid="26" grpId="0"/>
      <p:bldP spid="27" grpId="0"/>
      <p:bldP spid="30" grpId="0"/>
      <p:bldP spid="31" grpId="0"/>
      <p:bldP spid="32"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12yZXBmQmY"/>
          <p:cNvPicPr>
            <a:picLocks noRot="1" noChangeAspect="1"/>
          </p:cNvPicPr>
          <p:nvPr>
            <a:videoFile r:link="rId1"/>
          </p:nvPr>
        </p:nvPicPr>
        <p:blipFill>
          <a:blip r:embed="rId5"/>
          <a:stretch>
            <a:fillRect/>
          </a:stretch>
        </p:blipFill>
        <p:spPr>
          <a:xfrm>
            <a:off x="838200" y="1524000"/>
            <a:ext cx="7057813" cy="4580793"/>
          </a:xfrm>
          <a:prstGeom prst="rect">
            <a:avLst/>
          </a:prstGeom>
        </p:spPr>
      </p:pic>
      <p:sp>
        <p:nvSpPr>
          <p:cNvPr id="4" name="Rectangle 3"/>
          <p:cNvSpPr/>
          <p:nvPr/>
        </p:nvSpPr>
        <p:spPr>
          <a:xfrm>
            <a:off x="1470891" y="6172200"/>
            <a:ext cx="6553200" cy="369332"/>
          </a:xfrm>
          <a:prstGeom prst="rect">
            <a:avLst/>
          </a:prstGeom>
        </p:spPr>
        <p:txBody>
          <a:bodyPr wrap="square">
            <a:spAutoFit/>
          </a:bodyPr>
          <a:lstStyle/>
          <a:p>
            <a:r>
              <a:rPr lang="en-US" dirty="0">
                <a:hlinkClick r:id="rId6"/>
              </a:rPr>
              <a:t>https://www.youtube.com/watch?v=U12yZXBmQmY</a:t>
            </a:r>
            <a:endParaRPr lang="en-US" dirty="0"/>
          </a:p>
        </p:txBody>
      </p:sp>
      <p:pic>
        <p:nvPicPr>
          <p:cNvPr id="1026" name="Picture 2" descr="Time And Clock, 60 Seconds - Vector Illustration - Isolated On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 y="76200"/>
            <a:ext cx="1181100" cy="1181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80391" y="106218"/>
            <a:ext cx="6934200" cy="1323439"/>
          </a:xfrm>
          <a:prstGeom prst="rect">
            <a:avLst/>
          </a:prstGeom>
          <a:noFill/>
        </p:spPr>
        <p:txBody>
          <a:bodyPr wrap="square" rtlCol="0">
            <a:spAutoFit/>
          </a:bodyPr>
          <a:lstStyle/>
          <a:p>
            <a:pPr algn="ctr"/>
            <a:r>
              <a:rPr lang="en-US" sz="4000" dirty="0" smtClean="0">
                <a:latin typeface="Bahnschrift SemiLight SemiConde" panose="020B0502040204020203" pitchFamily="34" charset="0"/>
                <a:cs typeface="MV Boli" panose="02000500030200090000" pitchFamily="2" charset="0"/>
              </a:rPr>
              <a:t>60 second preview of absolute and comparative advantage</a:t>
            </a:r>
            <a:endParaRPr lang="en-US" sz="4000" dirty="0">
              <a:latin typeface="Bahnschrift SemiLight SemiConde" panose="020B0502040204020203" pitchFamily="34" charset="0"/>
              <a:cs typeface="MV Boli" panose="02000500030200090000" pitchFamily="2"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34708967"/>
      </p:ext>
    </p:extLst>
  </p:cSld>
  <p:clrMapOvr>
    <a:masterClrMapping/>
  </p:clrMapOvr>
  <mc:AlternateContent xmlns:mc="http://schemas.openxmlformats.org/markup-compatibility/2006" xmlns:p14="http://schemas.microsoft.com/office/powerpoint/2010/main">
    <mc:Choice Requires="p14">
      <p:transition spd="slow" p14:dur="2000" advTm="26348"/>
    </mc:Choice>
    <mc:Fallback xmlns="">
      <p:transition spd="slow" advTm="2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cxnSp>
        <p:nvCxnSpPr>
          <p:cNvPr id="10" name="Straight Connector 9"/>
          <p:cNvCxnSpPr/>
          <p:nvPr/>
        </p:nvCxnSpPr>
        <p:spPr>
          <a:xfrm>
            <a:off x="1028700" y="1501948"/>
            <a:ext cx="533400" cy="368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562099" y="1577144"/>
            <a:ext cx="37179" cy="1166056"/>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433665" y="2737383"/>
            <a:ext cx="750325" cy="369332"/>
          </a:xfrm>
          <a:prstGeom prst="rect">
            <a:avLst/>
          </a:prstGeom>
          <a:noFill/>
        </p:spPr>
        <p:txBody>
          <a:bodyPr wrap="square" rtlCol="0">
            <a:spAutoFit/>
          </a:bodyPr>
          <a:lstStyle/>
          <a:p>
            <a:r>
              <a:rPr lang="en-US" dirty="0"/>
              <a:t>5</a:t>
            </a:r>
          </a:p>
        </p:txBody>
      </p:sp>
      <p:sp>
        <p:nvSpPr>
          <p:cNvPr id="32" name="TextBox 31"/>
          <p:cNvSpPr txBox="1"/>
          <p:nvPr/>
        </p:nvSpPr>
        <p:spPr>
          <a:xfrm>
            <a:off x="662137" y="1359449"/>
            <a:ext cx="625577" cy="369332"/>
          </a:xfrm>
          <a:prstGeom prst="rect">
            <a:avLst/>
          </a:prstGeom>
          <a:noFill/>
        </p:spPr>
        <p:txBody>
          <a:bodyPr wrap="square" rtlCol="0">
            <a:spAutoFit/>
          </a:bodyPr>
          <a:lstStyle/>
          <a:p>
            <a:r>
              <a:rPr lang="en-US" dirty="0"/>
              <a:t>40</a:t>
            </a:r>
          </a:p>
        </p:txBody>
      </p:sp>
      <p:sp>
        <p:nvSpPr>
          <p:cNvPr id="33" name="Oval 32"/>
          <p:cNvSpPr/>
          <p:nvPr/>
        </p:nvSpPr>
        <p:spPr>
          <a:xfrm>
            <a:off x="1507098" y="1465826"/>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5992761" y="1954161"/>
            <a:ext cx="598539" cy="2529"/>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06048" y="2100744"/>
            <a:ext cx="0" cy="636639"/>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548014" y="1878401"/>
            <a:ext cx="116067" cy="1565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46888" y="2641281"/>
            <a:ext cx="633566" cy="369332"/>
          </a:xfrm>
          <a:prstGeom prst="rect">
            <a:avLst/>
          </a:prstGeom>
          <a:noFill/>
        </p:spPr>
        <p:txBody>
          <a:bodyPr wrap="square" rtlCol="0">
            <a:spAutoFit/>
          </a:bodyPr>
          <a:lstStyle/>
          <a:p>
            <a:r>
              <a:rPr lang="en-US" dirty="0"/>
              <a:t>8</a:t>
            </a:r>
          </a:p>
        </p:txBody>
      </p:sp>
      <p:sp>
        <p:nvSpPr>
          <p:cNvPr id="38" name="TextBox 37"/>
          <p:cNvSpPr txBox="1"/>
          <p:nvPr/>
        </p:nvSpPr>
        <p:spPr>
          <a:xfrm>
            <a:off x="5568911" y="1731412"/>
            <a:ext cx="633566" cy="369332"/>
          </a:xfrm>
          <a:prstGeom prst="rect">
            <a:avLst/>
          </a:prstGeom>
          <a:noFill/>
        </p:spPr>
        <p:txBody>
          <a:bodyPr wrap="square" rtlCol="0">
            <a:spAutoFit/>
          </a:bodyPr>
          <a:lstStyle/>
          <a:p>
            <a:r>
              <a:rPr lang="en-US" dirty="0"/>
              <a:t>7</a:t>
            </a:r>
          </a:p>
        </p:txBody>
      </p:sp>
      <p:graphicFrame>
        <p:nvGraphicFramePr>
          <p:cNvPr id="44" name="Table 43"/>
          <p:cNvGraphicFramePr>
            <a:graphicFrameLocks noGrp="1"/>
          </p:cNvGraphicFramePr>
          <p:nvPr>
            <p:extLst>
              <p:ext uri="{D42A27DB-BD31-4B8C-83A1-F6EECF244321}">
                <p14:modId xmlns:p14="http://schemas.microsoft.com/office/powerpoint/2010/main" val="2668140801"/>
              </p:ext>
            </p:extLst>
          </p:nvPr>
        </p:nvGraphicFramePr>
        <p:xfrm>
          <a:off x="974623" y="4330701"/>
          <a:ext cx="6096000" cy="1854200"/>
        </p:xfrm>
        <a:graphic>
          <a:graphicData uri="http://schemas.openxmlformats.org/drawingml/2006/table">
            <a:tbl>
              <a:tblPr firstRow="1" bandRow="1">
                <a:tableStyleId>{5C22544A-7EE6-4342-B048-85BDC9FD1C3A}</a:tableStyleId>
              </a:tblPr>
              <a:tblGrid>
                <a:gridCol w="1456404">
                  <a:extLst>
                    <a:ext uri="{9D8B030D-6E8A-4147-A177-3AD203B41FA5}">
                      <a16:colId xmlns:a16="http://schemas.microsoft.com/office/drawing/2014/main" val="20000"/>
                    </a:ext>
                  </a:extLst>
                </a:gridCol>
                <a:gridCol w="1591596">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Production</a:t>
                      </a:r>
                    </a:p>
                  </a:txBody>
                  <a:tcPr/>
                </a:tc>
                <a:tc>
                  <a:txBody>
                    <a:bodyPr/>
                    <a:lstStyle/>
                    <a:p>
                      <a:r>
                        <a:rPr lang="en-US" dirty="0"/>
                        <a:t>Consumption</a:t>
                      </a:r>
                    </a:p>
                  </a:txBody>
                  <a:tcPr/>
                </a:tc>
                <a:tc>
                  <a:txBody>
                    <a:bodyPr/>
                    <a:lstStyle/>
                    <a:p>
                      <a:r>
                        <a:rPr lang="en-US" dirty="0"/>
                        <a:t>Traded</a:t>
                      </a:r>
                    </a:p>
                  </a:txBody>
                  <a:tcPr/>
                </a:tc>
                <a:extLst>
                  <a:ext uri="{0D108BD9-81ED-4DB2-BD59-A6C34878D82A}">
                    <a16:rowId xmlns:a16="http://schemas.microsoft.com/office/drawing/2014/main" val="10000"/>
                  </a:ext>
                </a:extLst>
              </a:tr>
              <a:tr h="370840">
                <a:tc>
                  <a:txBody>
                    <a:bodyPr/>
                    <a:lstStyle/>
                    <a:p>
                      <a:r>
                        <a:rPr lang="en-US" dirty="0"/>
                        <a:t>Goldfish</a:t>
                      </a:r>
                    </a:p>
                  </a:txBody>
                  <a:tcPr/>
                </a:tc>
                <a:tc>
                  <a:txBody>
                    <a:bodyPr/>
                    <a:lstStyle/>
                    <a:p>
                      <a:pPr algn="ctr"/>
                      <a:endParaRPr lang="en-US" dirty="0"/>
                    </a:p>
                  </a:txBody>
                  <a:tcPr/>
                </a:tc>
                <a:tc>
                  <a:txBody>
                    <a:bodyPr/>
                    <a:lstStyle/>
                    <a:p>
                      <a:pPr algn="ctr"/>
                      <a:r>
                        <a:rPr lang="en-US" dirty="0"/>
                        <a:t>7</a:t>
                      </a:r>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r>
                        <a:rPr lang="en-US" dirty="0"/>
                        <a:t>M&amp;M</a:t>
                      </a:r>
                    </a:p>
                  </a:txBody>
                  <a:tcPr/>
                </a:tc>
                <a:tc>
                  <a:txBody>
                    <a:bodyPr/>
                    <a:lstStyle/>
                    <a:p>
                      <a:pPr algn="ctr"/>
                      <a:r>
                        <a:rPr lang="en-US" dirty="0"/>
                        <a:t>50</a:t>
                      </a:r>
                    </a:p>
                  </a:txBody>
                  <a:tcPr/>
                </a:tc>
                <a:tc>
                  <a:txBody>
                    <a:bodyPr/>
                    <a:lstStyle/>
                    <a:p>
                      <a:pPr algn="ctr"/>
                      <a:r>
                        <a:rPr lang="en-US" dirty="0"/>
                        <a:t>40</a:t>
                      </a:r>
                    </a:p>
                  </a:txBody>
                  <a:tcPr/>
                </a:tc>
                <a:tc>
                  <a:txBody>
                    <a:bodyPr/>
                    <a:lstStyle/>
                    <a:p>
                      <a:pPr algn="ctr"/>
                      <a:r>
                        <a:rPr lang="en-US" dirty="0"/>
                        <a:t>10</a:t>
                      </a:r>
                    </a:p>
                  </a:txBody>
                  <a:tcPr/>
                </a:tc>
                <a:extLst>
                  <a:ext uri="{0D108BD9-81ED-4DB2-BD59-A6C34878D82A}">
                    <a16:rowId xmlns:a16="http://schemas.microsoft.com/office/drawing/2014/main" val="10002"/>
                  </a:ext>
                </a:extLst>
              </a:tr>
              <a:tr h="370840">
                <a:tc>
                  <a:txBody>
                    <a:bodyPr/>
                    <a:lstStyle/>
                    <a:p>
                      <a:r>
                        <a:rPr lang="en-US" dirty="0"/>
                        <a:t>Goldfish</a:t>
                      </a:r>
                    </a:p>
                  </a:txBody>
                  <a:tcPr/>
                </a:tc>
                <a:tc>
                  <a:txBody>
                    <a:bodyPr/>
                    <a:lstStyle/>
                    <a:p>
                      <a:pPr algn="ctr"/>
                      <a:r>
                        <a:rPr lang="en-US" dirty="0"/>
                        <a:t>15</a:t>
                      </a:r>
                    </a:p>
                  </a:txBody>
                  <a:tcPr/>
                </a:tc>
                <a:tc>
                  <a:txBody>
                    <a:bodyPr/>
                    <a:lstStyle/>
                    <a:p>
                      <a:pPr algn="ctr"/>
                      <a:r>
                        <a:rPr lang="en-US" dirty="0"/>
                        <a:t>8</a:t>
                      </a:r>
                    </a:p>
                  </a:txBody>
                  <a:tcPr/>
                </a:tc>
                <a:tc>
                  <a:txBody>
                    <a:bodyPr/>
                    <a:lstStyle/>
                    <a:p>
                      <a:pPr algn="ctr"/>
                      <a:r>
                        <a:rPr lang="en-US" dirty="0"/>
                        <a:t>7</a:t>
                      </a:r>
                    </a:p>
                  </a:txBody>
                  <a:tcPr/>
                </a:tc>
                <a:extLst>
                  <a:ext uri="{0D108BD9-81ED-4DB2-BD59-A6C34878D82A}">
                    <a16:rowId xmlns:a16="http://schemas.microsoft.com/office/drawing/2014/main" val="10003"/>
                  </a:ext>
                </a:extLst>
              </a:tr>
              <a:tr h="370840">
                <a:tc>
                  <a:txBody>
                    <a:bodyPr/>
                    <a:lstStyle/>
                    <a:p>
                      <a:r>
                        <a:rPr lang="en-US" dirty="0"/>
                        <a:t>M&amp;M</a:t>
                      </a:r>
                    </a:p>
                  </a:txBody>
                  <a:tcPr/>
                </a:tc>
                <a:tc>
                  <a:txBody>
                    <a:bodyPr/>
                    <a:lstStyle/>
                    <a:p>
                      <a:pPr algn="ctr"/>
                      <a:endParaRPr lang="en-US" dirty="0"/>
                    </a:p>
                  </a:txBody>
                  <a:tcPr/>
                </a:tc>
                <a:tc>
                  <a:txBody>
                    <a:bodyPr/>
                    <a:lstStyle/>
                    <a:p>
                      <a:pPr algn="ctr"/>
                      <a:r>
                        <a:rPr lang="en-US" dirty="0"/>
                        <a:t>10</a:t>
                      </a:r>
                    </a:p>
                  </a:txBody>
                  <a:tcPr/>
                </a:tc>
                <a:tc>
                  <a:txBody>
                    <a:bodyPr/>
                    <a:lstStyle/>
                    <a:p>
                      <a:pPr algn="ctr"/>
                      <a:endParaRPr lang="en-US" dirty="0"/>
                    </a:p>
                  </a:txBody>
                  <a:tcPr/>
                </a:tc>
                <a:extLst>
                  <a:ext uri="{0D108BD9-81ED-4DB2-BD59-A6C34878D82A}">
                    <a16:rowId xmlns:a16="http://schemas.microsoft.com/office/drawing/2014/main" val="10004"/>
                  </a:ext>
                </a:extLst>
              </a:tr>
            </a:tbl>
          </a:graphicData>
        </a:graphic>
      </p:graphicFrame>
      <p:cxnSp>
        <p:nvCxnSpPr>
          <p:cNvPr id="45" name="Straight Connector 44"/>
          <p:cNvCxnSpPr/>
          <p:nvPr/>
        </p:nvCxnSpPr>
        <p:spPr>
          <a:xfrm>
            <a:off x="384751" y="5486400"/>
            <a:ext cx="66438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8146" y="3505200"/>
            <a:ext cx="8773454" cy="523220"/>
          </a:xfrm>
          <a:prstGeom prst="rect">
            <a:avLst/>
          </a:prstGeom>
          <a:noFill/>
        </p:spPr>
        <p:txBody>
          <a:bodyPr wrap="square" rtlCol="0">
            <a:spAutoFit/>
          </a:bodyPr>
          <a:lstStyle/>
          <a:p>
            <a:r>
              <a:rPr lang="en-US" sz="2800" dirty="0">
                <a:latin typeface="Arial Black" panose="020B0A04020102020204" pitchFamily="34" charset="0"/>
              </a:rPr>
              <a:t>How many snacks did each person gain?</a:t>
            </a:r>
          </a:p>
        </p:txBody>
      </p:sp>
      <p:sp>
        <p:nvSpPr>
          <p:cNvPr id="7" name="TextBox 6"/>
          <p:cNvSpPr txBox="1"/>
          <p:nvPr/>
        </p:nvSpPr>
        <p:spPr>
          <a:xfrm>
            <a:off x="7162800" y="4558646"/>
            <a:ext cx="1600200" cy="707886"/>
          </a:xfrm>
          <a:prstGeom prst="rect">
            <a:avLst/>
          </a:prstGeom>
          <a:noFill/>
        </p:spPr>
        <p:txBody>
          <a:bodyPr wrap="square" rtlCol="0">
            <a:spAutoFit/>
          </a:bodyPr>
          <a:lstStyle/>
          <a:p>
            <a:r>
              <a:rPr lang="en-US" sz="4000" b="1" dirty="0">
                <a:solidFill>
                  <a:srgbClr val="FF0000"/>
                </a:solidFill>
              </a:rPr>
              <a:t>+2</a:t>
            </a:r>
          </a:p>
        </p:txBody>
      </p:sp>
      <p:sp>
        <p:nvSpPr>
          <p:cNvPr id="46" name="TextBox 45"/>
          <p:cNvSpPr txBox="1"/>
          <p:nvPr/>
        </p:nvSpPr>
        <p:spPr>
          <a:xfrm>
            <a:off x="7162800" y="5562599"/>
            <a:ext cx="1600200" cy="707886"/>
          </a:xfrm>
          <a:prstGeom prst="rect">
            <a:avLst/>
          </a:prstGeom>
          <a:noFill/>
        </p:spPr>
        <p:txBody>
          <a:bodyPr wrap="square" rtlCol="0">
            <a:spAutoFit/>
          </a:bodyPr>
          <a:lstStyle/>
          <a:p>
            <a:r>
              <a:rPr lang="en-US" sz="4000" b="1" dirty="0">
                <a:solidFill>
                  <a:srgbClr val="FF0000"/>
                </a:solidFill>
              </a:rPr>
              <a:t>+3</a:t>
            </a:r>
          </a:p>
        </p:txBody>
      </p:sp>
      <p:sp>
        <p:nvSpPr>
          <p:cNvPr id="12" name="Oval 11"/>
          <p:cNvSpPr/>
          <p:nvPr/>
        </p:nvSpPr>
        <p:spPr>
          <a:xfrm>
            <a:off x="4546025" y="4713703"/>
            <a:ext cx="457200" cy="772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59673" y="5502092"/>
            <a:ext cx="457200" cy="783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630" y="4156187"/>
            <a:ext cx="759684" cy="1263425"/>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630" y="5526597"/>
            <a:ext cx="736166" cy="1231904"/>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1267439"/>
      </p:ext>
    </p:extLst>
  </p:cSld>
  <p:clrMapOvr>
    <a:masterClrMapping/>
  </p:clrMapOvr>
  <mc:AlternateContent xmlns:mc="http://schemas.openxmlformats.org/markup-compatibility/2006" xmlns:p14="http://schemas.microsoft.com/office/powerpoint/2010/main">
    <mc:Choice Requires="p14">
      <p:transition spd="slow" p14:dur="2000" advTm="58784"/>
    </mc:Choice>
    <mc:Fallback xmlns="">
      <p:transition spd="slow" advTm="5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30671"/>
            <a:ext cx="6798735" cy="1303867"/>
          </a:xfrm>
        </p:spPr>
        <p:txBody>
          <a:bodyPr>
            <a:normAutofit fontScale="90000"/>
          </a:bodyPr>
          <a:lstStyle/>
          <a:p>
            <a:r>
              <a:rPr lang="en-US" dirty="0" smtClean="0"/>
              <a:t>Watch an example of comparative advantage.</a:t>
            </a:r>
            <a:endParaRPr lang="en-US" dirty="0"/>
          </a:p>
        </p:txBody>
      </p:sp>
      <p:sp>
        <p:nvSpPr>
          <p:cNvPr id="3" name="Rectangle 2"/>
          <p:cNvSpPr/>
          <p:nvPr/>
        </p:nvSpPr>
        <p:spPr>
          <a:xfrm>
            <a:off x="1943100" y="1943337"/>
            <a:ext cx="5410200" cy="369332"/>
          </a:xfrm>
          <a:prstGeom prst="rect">
            <a:avLst/>
          </a:prstGeom>
        </p:spPr>
        <p:txBody>
          <a:bodyPr wrap="square">
            <a:spAutoFit/>
          </a:bodyPr>
          <a:lstStyle/>
          <a:p>
            <a:r>
              <a:rPr lang="en-US" dirty="0">
                <a:hlinkClick r:id="rId5"/>
              </a:rPr>
              <a:t>https://www.youtube.com/watch?v=jNESLIbM8Ns</a:t>
            </a:r>
            <a:endParaRPr lang="en-US" dirty="0"/>
          </a:p>
        </p:txBody>
      </p:sp>
      <p:pic>
        <p:nvPicPr>
          <p:cNvPr id="6" name="jNESLIbM8Ns"/>
          <p:cNvPicPr>
            <a:picLocks noRot="1" noChangeAspect="1"/>
          </p:cNvPicPr>
          <p:nvPr>
            <a:videoFile r:link="rId1"/>
          </p:nvPr>
        </p:nvPicPr>
        <p:blipFill>
          <a:blip r:embed="rId6"/>
          <a:stretch>
            <a:fillRect/>
          </a:stretch>
        </p:blipFill>
        <p:spPr>
          <a:xfrm>
            <a:off x="1371600" y="2514600"/>
            <a:ext cx="6502400" cy="365760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850491"/>
      </p:ext>
    </p:extLst>
  </p:cSld>
  <p:clrMapOvr>
    <a:masterClrMapping/>
  </p:clrMapOvr>
  <mc:AlternateContent xmlns:mc="http://schemas.openxmlformats.org/markup-compatibility/2006" xmlns:p14="http://schemas.microsoft.com/office/powerpoint/2010/main">
    <mc:Choice Requires="p14">
      <p:transition spd="slow" p14:dur="2000" advTm="18634"/>
    </mc:Choice>
    <mc:Fallback xmlns="">
      <p:transition spd="slow" advTm="1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9144000" cy="1470025"/>
          </a:xfrm>
        </p:spPr>
        <p:txBody>
          <a:bodyPr>
            <a:noAutofit/>
          </a:bodyPr>
          <a:lstStyle/>
          <a:p>
            <a:r>
              <a:rPr lang="en-US" sz="4800" b="1" dirty="0">
                <a:solidFill>
                  <a:schemeClr val="accent6"/>
                </a:solidFill>
                <a:latin typeface="Arial Unicode MS" panose="020B0604020202020204" pitchFamily="34" charset="-128"/>
                <a:ea typeface="Arial Unicode MS" panose="020B0604020202020204" pitchFamily="34" charset="-128"/>
                <a:cs typeface="Arial Unicode MS" panose="020B0604020202020204" pitchFamily="34" charset="-128"/>
              </a:rPr>
              <a:t>Comparative Advantage and Trade</a:t>
            </a:r>
            <a:br>
              <a:rPr lang="en-US" sz="4800" b="1" dirty="0">
                <a:solidFill>
                  <a:schemeClr val="accent6"/>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4800" b="1" dirty="0">
                <a:solidFill>
                  <a:schemeClr val="accent6"/>
                </a:solidFill>
                <a:latin typeface="Arial Unicode MS" panose="020B0604020202020204" pitchFamily="34" charset="-128"/>
                <a:ea typeface="Arial Unicode MS" panose="020B0604020202020204" pitchFamily="34" charset="-128"/>
                <a:cs typeface="Arial Unicode MS" panose="020B0604020202020204" pitchFamily="34" charset="-128"/>
              </a:rPr>
              <a:t>with Bert and Ernie</a:t>
            </a:r>
          </a:p>
        </p:txBody>
      </p:sp>
      <p:pic>
        <p:nvPicPr>
          <p:cNvPr id="1026" name="Picture 2" descr="http://img3.rnkr-static.com/list_img_v2/13708/1133708/full/the-best-duos-of-all-time-u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829520"/>
            <a:ext cx="7696200" cy="402848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4626539"/>
      </p:ext>
    </p:extLst>
  </p:cSld>
  <p:clrMapOvr>
    <a:masterClrMapping/>
  </p:clrMapOvr>
  <mc:AlternateContent xmlns:mc="http://schemas.openxmlformats.org/markup-compatibility/2006" xmlns:p14="http://schemas.microsoft.com/office/powerpoint/2010/main">
    <mc:Choice Requires="p14">
      <p:transition spd="slow" p14:dur="2000" advTm="11285"/>
    </mc:Choice>
    <mc:Fallback xmlns="">
      <p:transition spd="slow" advTm="1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514600" y="0"/>
            <a:ext cx="3600450" cy="342900"/>
          </a:xfrm>
        </p:spPr>
        <p:txBody>
          <a:bodyPr>
            <a:noAutofit/>
          </a:bodyPr>
          <a:lstStyle/>
          <a:p>
            <a:r>
              <a:rPr lang="en-US" sz="1050" b="1" dirty="0">
                <a:latin typeface="Arial Unicode MS" panose="020B0604020202020204" pitchFamily="34" charset="-128"/>
                <a:ea typeface="Arial Unicode MS" panose="020B0604020202020204" pitchFamily="34" charset="-128"/>
                <a:cs typeface="Arial Unicode MS" panose="020B0604020202020204" pitchFamily="34" charset="-128"/>
              </a:rPr>
              <a:t>Comparative Advantage and Trade with Bert and Ernie</a:t>
            </a:r>
          </a:p>
        </p:txBody>
      </p:sp>
      <p:sp>
        <p:nvSpPr>
          <p:cNvPr id="5" name="Rectangle 4"/>
          <p:cNvSpPr/>
          <p:nvPr/>
        </p:nvSpPr>
        <p:spPr>
          <a:xfrm>
            <a:off x="2072020" y="299472"/>
            <a:ext cx="4000500" cy="473206"/>
          </a:xfrm>
          <a:prstGeom prst="rect">
            <a:avLst/>
          </a:prstGeom>
        </p:spPr>
        <p:txBody>
          <a:bodyPr wrap="square">
            <a:spAutoFit/>
          </a:bodyPr>
          <a:lstStyle/>
          <a:p>
            <a:r>
              <a:rPr lang="en-US" sz="825" dirty="0"/>
              <a:t>Suppose that Bert and Ernie both produce apples and bananas from their available resources but they do not currently trade with one another.  The table below gives the number of hours of labor needed to produce one apple or one banana.</a:t>
            </a:r>
          </a:p>
        </p:txBody>
      </p:sp>
      <p:graphicFrame>
        <p:nvGraphicFramePr>
          <p:cNvPr id="7" name="Table 6"/>
          <p:cNvGraphicFramePr>
            <a:graphicFrameLocks noGrp="1"/>
          </p:cNvGraphicFramePr>
          <p:nvPr>
            <p:extLst/>
          </p:nvPr>
        </p:nvGraphicFramePr>
        <p:xfrm>
          <a:off x="2057400" y="769531"/>
          <a:ext cx="4914900" cy="571500"/>
        </p:xfrm>
        <a:graphic>
          <a:graphicData uri="http://schemas.openxmlformats.org/drawingml/2006/table">
            <a:tbl>
              <a:tblPr firstRow="1" bandRow="1">
                <a:tableStyleId>{5C22544A-7EE6-4342-B048-85BDC9FD1C3A}</a:tableStyleId>
              </a:tblPr>
              <a:tblGrid>
                <a:gridCol w="628650">
                  <a:extLst>
                    <a:ext uri="{9D8B030D-6E8A-4147-A177-3AD203B41FA5}">
                      <a16:colId xmlns:a16="http://schemas.microsoft.com/office/drawing/2014/main" val="20000"/>
                    </a:ext>
                  </a:extLst>
                </a:gridCol>
                <a:gridCol w="2135981">
                  <a:extLst>
                    <a:ext uri="{9D8B030D-6E8A-4147-A177-3AD203B41FA5}">
                      <a16:colId xmlns:a16="http://schemas.microsoft.com/office/drawing/2014/main" val="20001"/>
                    </a:ext>
                  </a:extLst>
                </a:gridCol>
                <a:gridCol w="2150269">
                  <a:extLst>
                    <a:ext uri="{9D8B030D-6E8A-4147-A177-3AD203B41FA5}">
                      <a16:colId xmlns:a16="http://schemas.microsoft.com/office/drawing/2014/main" val="20002"/>
                    </a:ext>
                  </a:extLst>
                </a:gridCol>
              </a:tblGrid>
              <a:tr h="18288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Hours of labor needed to produce one apple</a:t>
                      </a:r>
                      <a:endParaRPr lang="en-US" sz="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Hours of labor needed to produce one banana</a:t>
                      </a:r>
                      <a:endParaRPr lang="en-US" sz="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2880">
                <a:tc>
                  <a:txBody>
                    <a:bodyPr/>
                    <a:lstStyle/>
                    <a:p>
                      <a:r>
                        <a:rPr lang="en-US" sz="800" dirty="0" smtClean="0"/>
                        <a:t>Bert</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t>2</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t>4</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2880">
                <a:tc>
                  <a:txBody>
                    <a:bodyPr/>
                    <a:lstStyle/>
                    <a:p>
                      <a:r>
                        <a:rPr lang="en-US" sz="800" dirty="0" smtClean="0"/>
                        <a:t>Ernie</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t>3</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t>1.5</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 name="Rectangle 5"/>
          <p:cNvSpPr/>
          <p:nvPr/>
        </p:nvSpPr>
        <p:spPr>
          <a:xfrm>
            <a:off x="2014538" y="1371600"/>
            <a:ext cx="5143500" cy="473206"/>
          </a:xfrm>
          <a:prstGeom prst="rect">
            <a:avLst/>
          </a:prstGeom>
        </p:spPr>
        <p:txBody>
          <a:bodyPr wrap="square">
            <a:spAutoFit/>
          </a:bodyPr>
          <a:lstStyle/>
          <a:p>
            <a:r>
              <a:rPr lang="en-US" sz="825" dirty="0"/>
              <a:t>Suppose Bert and Ernie have 120 hours of labor time.  What is the maximum number of  apples and bananas they can produce?</a:t>
            </a:r>
          </a:p>
          <a:p>
            <a:endParaRPr lang="en-US" sz="825" dirty="0"/>
          </a:p>
        </p:txBody>
      </p:sp>
      <p:graphicFrame>
        <p:nvGraphicFramePr>
          <p:cNvPr id="9" name="Table 8"/>
          <p:cNvGraphicFramePr>
            <a:graphicFrameLocks noGrp="1"/>
          </p:cNvGraphicFramePr>
          <p:nvPr>
            <p:extLst/>
          </p:nvPr>
        </p:nvGraphicFramePr>
        <p:xfrm>
          <a:off x="2314575" y="1714500"/>
          <a:ext cx="4229100" cy="609600"/>
        </p:xfrm>
        <a:graphic>
          <a:graphicData uri="http://schemas.openxmlformats.org/drawingml/2006/table">
            <a:tbl>
              <a:tblPr firstRow="1" bandRow="1">
                <a:tableStyleId>{5C22544A-7EE6-4342-B048-85BDC9FD1C3A}</a:tableStyleId>
              </a:tblPr>
              <a:tblGrid>
                <a:gridCol w="845820">
                  <a:extLst>
                    <a:ext uri="{9D8B030D-6E8A-4147-A177-3AD203B41FA5}">
                      <a16:colId xmlns:a16="http://schemas.microsoft.com/office/drawing/2014/main" val="20000"/>
                    </a:ext>
                  </a:extLst>
                </a:gridCol>
                <a:gridCol w="1533049">
                  <a:extLst>
                    <a:ext uri="{9D8B030D-6E8A-4147-A177-3AD203B41FA5}">
                      <a16:colId xmlns:a16="http://schemas.microsoft.com/office/drawing/2014/main" val="20001"/>
                    </a:ext>
                  </a:extLst>
                </a:gridCol>
                <a:gridCol w="1850231">
                  <a:extLst>
                    <a:ext uri="{9D8B030D-6E8A-4147-A177-3AD203B41FA5}">
                      <a16:colId xmlns:a16="http://schemas.microsoft.com/office/drawing/2014/main" val="20002"/>
                    </a:ext>
                  </a:extLst>
                </a:gridCol>
              </a:tblGrid>
              <a:tr h="22860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smtClean="0">
                          <a:solidFill>
                            <a:schemeClr val="tx1"/>
                          </a:solidFill>
                        </a:rPr>
                        <a:t>Apples produced in 120 hours</a:t>
                      </a:r>
                      <a:endParaRPr lang="en-US" sz="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smtClean="0">
                          <a:solidFill>
                            <a:schemeClr val="tx1"/>
                          </a:solidFill>
                        </a:rPr>
                        <a:t>Bananas</a:t>
                      </a:r>
                      <a:r>
                        <a:rPr lang="en-US" sz="800" baseline="0" dirty="0" smtClean="0">
                          <a:solidFill>
                            <a:schemeClr val="tx1"/>
                          </a:solidFill>
                        </a:rPr>
                        <a:t> produced in 120 hours</a:t>
                      </a:r>
                      <a:endParaRPr lang="en-US" sz="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800" dirty="0" smtClean="0"/>
                        <a:t>Bert</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800" dirty="0" smtClean="0"/>
                        <a:t>Ernie</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Rectangle 7"/>
          <p:cNvSpPr/>
          <p:nvPr/>
        </p:nvSpPr>
        <p:spPr>
          <a:xfrm>
            <a:off x="2057400" y="2410167"/>
            <a:ext cx="5057775" cy="346249"/>
          </a:xfrm>
          <a:prstGeom prst="rect">
            <a:avLst/>
          </a:prstGeom>
        </p:spPr>
        <p:txBody>
          <a:bodyPr wrap="square">
            <a:spAutoFit/>
          </a:bodyPr>
          <a:lstStyle/>
          <a:p>
            <a:r>
              <a:rPr lang="en-US" sz="825" dirty="0"/>
              <a:t>Sketch a production possibility curve for Bert and Ernie showing how much fruit they can produce?</a:t>
            </a:r>
          </a:p>
          <a:p>
            <a:endParaRPr lang="en-US" sz="825" dirty="0"/>
          </a:p>
        </p:txBody>
      </p:sp>
      <p:sp>
        <p:nvSpPr>
          <p:cNvPr id="13" name="TextBox 12"/>
          <p:cNvSpPr txBox="1"/>
          <p:nvPr/>
        </p:nvSpPr>
        <p:spPr>
          <a:xfrm>
            <a:off x="2100265" y="2611108"/>
            <a:ext cx="2486023" cy="184666"/>
          </a:xfrm>
          <a:prstGeom prst="rect">
            <a:avLst/>
          </a:prstGeom>
          <a:noFill/>
        </p:spPr>
        <p:txBody>
          <a:bodyPr wrap="square" rtlCol="0">
            <a:spAutoFit/>
          </a:bodyPr>
          <a:lstStyle/>
          <a:p>
            <a:pPr algn="ctr"/>
            <a:r>
              <a:rPr lang="en-US" sz="600" dirty="0"/>
              <a:t>Bert’s Production Possibility Curve</a:t>
            </a:r>
          </a:p>
        </p:txBody>
      </p:sp>
      <p:sp>
        <p:nvSpPr>
          <p:cNvPr id="14" name="TextBox 13"/>
          <p:cNvSpPr txBox="1"/>
          <p:nvPr/>
        </p:nvSpPr>
        <p:spPr>
          <a:xfrm>
            <a:off x="4195542" y="2611108"/>
            <a:ext cx="2486023" cy="184666"/>
          </a:xfrm>
          <a:prstGeom prst="rect">
            <a:avLst/>
          </a:prstGeom>
          <a:noFill/>
        </p:spPr>
        <p:txBody>
          <a:bodyPr wrap="square" rtlCol="0">
            <a:spAutoFit/>
          </a:bodyPr>
          <a:lstStyle/>
          <a:p>
            <a:pPr algn="ctr"/>
            <a:r>
              <a:rPr lang="en-US" sz="600" dirty="0"/>
              <a:t>Ernie’s Production Possibility Curve</a:t>
            </a:r>
          </a:p>
        </p:txBody>
      </p:sp>
      <p:sp>
        <p:nvSpPr>
          <p:cNvPr id="15" name="TextBox 14"/>
          <p:cNvSpPr txBox="1"/>
          <p:nvPr/>
        </p:nvSpPr>
        <p:spPr>
          <a:xfrm>
            <a:off x="2027828" y="3543300"/>
            <a:ext cx="6572250" cy="784830"/>
          </a:xfrm>
          <a:prstGeom prst="rect">
            <a:avLst/>
          </a:prstGeom>
          <a:noFill/>
        </p:spPr>
        <p:txBody>
          <a:bodyPr wrap="square" rtlCol="0">
            <a:spAutoFit/>
          </a:bodyPr>
          <a:lstStyle/>
          <a:p>
            <a:r>
              <a:rPr lang="en-US" sz="900" dirty="0"/>
              <a:t>Who has the absolute advantage in apples?</a:t>
            </a:r>
          </a:p>
          <a:p>
            <a:endParaRPr lang="en-US" sz="900" dirty="0"/>
          </a:p>
          <a:p>
            <a:endParaRPr lang="en-US" sz="900" dirty="0"/>
          </a:p>
          <a:p>
            <a:r>
              <a:rPr lang="en-US" sz="900" dirty="0"/>
              <a:t>Who has the absolute advantage in bananas?</a:t>
            </a:r>
          </a:p>
          <a:p>
            <a:endParaRPr lang="en-US" sz="900" dirty="0"/>
          </a:p>
        </p:txBody>
      </p:sp>
      <p:sp>
        <p:nvSpPr>
          <p:cNvPr id="10" name="Rectangle 9"/>
          <p:cNvSpPr/>
          <p:nvPr/>
        </p:nvSpPr>
        <p:spPr>
          <a:xfrm>
            <a:off x="2046435" y="4295657"/>
            <a:ext cx="2571750" cy="230832"/>
          </a:xfrm>
          <a:prstGeom prst="rect">
            <a:avLst/>
          </a:prstGeom>
        </p:spPr>
        <p:txBody>
          <a:bodyPr>
            <a:spAutoFit/>
          </a:bodyPr>
          <a:lstStyle/>
          <a:p>
            <a:r>
              <a:rPr lang="en-US" sz="900" dirty="0"/>
              <a:t>Determine the per unit opportunity cost.</a:t>
            </a:r>
          </a:p>
        </p:txBody>
      </p:sp>
      <p:graphicFrame>
        <p:nvGraphicFramePr>
          <p:cNvPr id="17" name="Table 16"/>
          <p:cNvGraphicFramePr>
            <a:graphicFrameLocks noGrp="1"/>
          </p:cNvGraphicFramePr>
          <p:nvPr>
            <p:extLst/>
          </p:nvPr>
        </p:nvGraphicFramePr>
        <p:xfrm>
          <a:off x="2315904" y="4503407"/>
          <a:ext cx="4229100" cy="609600"/>
        </p:xfrm>
        <a:graphic>
          <a:graphicData uri="http://schemas.openxmlformats.org/drawingml/2006/table">
            <a:tbl>
              <a:tblPr firstRow="1" bandRow="1">
                <a:tableStyleId>{5C22544A-7EE6-4342-B048-85BDC9FD1C3A}</a:tableStyleId>
              </a:tblPr>
              <a:tblGrid>
                <a:gridCol w="845820">
                  <a:extLst>
                    <a:ext uri="{9D8B030D-6E8A-4147-A177-3AD203B41FA5}">
                      <a16:colId xmlns:a16="http://schemas.microsoft.com/office/drawing/2014/main" val="20000"/>
                    </a:ext>
                  </a:extLst>
                </a:gridCol>
                <a:gridCol w="1533049">
                  <a:extLst>
                    <a:ext uri="{9D8B030D-6E8A-4147-A177-3AD203B41FA5}">
                      <a16:colId xmlns:a16="http://schemas.microsoft.com/office/drawing/2014/main" val="20001"/>
                    </a:ext>
                  </a:extLst>
                </a:gridCol>
                <a:gridCol w="1850231">
                  <a:extLst>
                    <a:ext uri="{9D8B030D-6E8A-4147-A177-3AD203B41FA5}">
                      <a16:colId xmlns:a16="http://schemas.microsoft.com/office/drawing/2014/main" val="20002"/>
                    </a:ext>
                  </a:extLst>
                </a:gridCol>
              </a:tblGrid>
              <a:tr h="22860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smtClean="0">
                          <a:solidFill>
                            <a:schemeClr val="tx1"/>
                          </a:solidFill>
                        </a:rPr>
                        <a:t>Apples</a:t>
                      </a:r>
                      <a:endParaRPr lang="en-US" sz="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smtClean="0">
                          <a:solidFill>
                            <a:schemeClr val="tx1"/>
                          </a:solidFill>
                        </a:rPr>
                        <a:t>Bananas</a:t>
                      </a:r>
                      <a:endParaRPr lang="en-US" sz="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800" dirty="0" smtClean="0"/>
                        <a:t>Bert</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dirty="0" smtClean="0"/>
                        <a:t>1 apple =</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dirty="0" smtClean="0"/>
                        <a:t>1 banana =</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800" dirty="0" smtClean="0"/>
                        <a:t>Ernie</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dirty="0" smtClean="0"/>
                        <a:t>1 apple =</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dirty="0" smtClean="0"/>
                        <a:t>1 banana =</a:t>
                      </a:r>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8" name="TextBox 17"/>
          <p:cNvSpPr txBox="1"/>
          <p:nvPr/>
        </p:nvSpPr>
        <p:spPr>
          <a:xfrm>
            <a:off x="2077670" y="5200650"/>
            <a:ext cx="6572250" cy="600164"/>
          </a:xfrm>
          <a:prstGeom prst="rect">
            <a:avLst/>
          </a:prstGeom>
          <a:noFill/>
        </p:spPr>
        <p:txBody>
          <a:bodyPr wrap="square" rtlCol="0">
            <a:spAutoFit/>
          </a:bodyPr>
          <a:lstStyle/>
          <a:p>
            <a:r>
              <a:rPr lang="en-US" sz="825" dirty="0"/>
              <a:t>Who has the comparative advantage in apples?</a:t>
            </a:r>
          </a:p>
          <a:p>
            <a:endParaRPr lang="en-US" sz="825" dirty="0"/>
          </a:p>
          <a:p>
            <a:r>
              <a:rPr lang="en-US" sz="825" dirty="0"/>
              <a:t>Who has the comparative advantage in bananas?</a:t>
            </a:r>
          </a:p>
          <a:p>
            <a:endParaRPr lang="en-US" sz="825" dirty="0"/>
          </a:p>
        </p:txBody>
      </p:sp>
      <p:sp>
        <p:nvSpPr>
          <p:cNvPr id="19" name="TextBox 18"/>
          <p:cNvSpPr txBox="1"/>
          <p:nvPr/>
        </p:nvSpPr>
        <p:spPr>
          <a:xfrm>
            <a:off x="2100265" y="5715000"/>
            <a:ext cx="6572250" cy="1234953"/>
          </a:xfrm>
          <a:prstGeom prst="rect">
            <a:avLst/>
          </a:prstGeom>
          <a:noFill/>
        </p:spPr>
        <p:txBody>
          <a:bodyPr wrap="square" rtlCol="0">
            <a:spAutoFit/>
          </a:bodyPr>
          <a:lstStyle/>
          <a:p>
            <a:r>
              <a:rPr lang="en-US" sz="825" dirty="0" smtClean="0"/>
              <a:t>Bert will specialize in apples and Ernie will specialize in bananas and they will trade.</a:t>
            </a:r>
            <a:endParaRPr lang="en-US" sz="825" dirty="0"/>
          </a:p>
          <a:p>
            <a:endParaRPr lang="en-US" sz="825" dirty="0"/>
          </a:p>
          <a:p>
            <a:r>
              <a:rPr lang="en-US" sz="825" dirty="0"/>
              <a:t>How many bananas must Bert get per apple to make the trade worthwhile?</a:t>
            </a:r>
          </a:p>
          <a:p>
            <a:endParaRPr lang="en-US" sz="825" dirty="0"/>
          </a:p>
          <a:p>
            <a:r>
              <a:rPr lang="en-US" sz="825" dirty="0"/>
              <a:t>How many apples must Ernie get per banana to make the trade worthwhile?</a:t>
            </a:r>
          </a:p>
          <a:p>
            <a:r>
              <a:rPr lang="en-US" sz="825" dirty="0"/>
              <a:t>	</a:t>
            </a:r>
          </a:p>
          <a:p>
            <a:r>
              <a:rPr lang="en-US" sz="825" dirty="0"/>
              <a:t>Is a 1 for 1 trade profitable for both Burt and Ernie?</a:t>
            </a:r>
          </a:p>
          <a:p>
            <a:r>
              <a:rPr lang="en-US" sz="825" dirty="0"/>
              <a:t>	</a:t>
            </a:r>
            <a:endParaRPr lang="en-US" sz="825" b="1" dirty="0">
              <a:solidFill>
                <a:srgbClr val="FF0000"/>
              </a:solidFill>
            </a:endParaRPr>
          </a:p>
          <a:p>
            <a:endParaRPr lang="en-US" sz="825" dirty="0"/>
          </a:p>
        </p:txBody>
      </p:sp>
      <p:pic>
        <p:nvPicPr>
          <p:cNvPr id="1032" name="Picture 8" descr="http://emathlab.com/GraphPaper/images/L30x4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958" y="2751939"/>
            <a:ext cx="1091615" cy="68447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5985631" y="2760862"/>
            <a:ext cx="0" cy="675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36" name="Picture 12" descr="http://emathlab.com/GraphPaper/images/L30x4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772692"/>
            <a:ext cx="1074718" cy="67387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flipH="1">
            <a:off x="4914900" y="2772692"/>
            <a:ext cx="1070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16200000">
            <a:off x="-1952682" y="2947418"/>
            <a:ext cx="5562901" cy="707886"/>
          </a:xfrm>
          <a:prstGeom prst="rect">
            <a:avLst/>
          </a:prstGeom>
          <a:noFill/>
        </p:spPr>
        <p:txBody>
          <a:bodyPr wrap="square" rtlCol="0">
            <a:spAutoFit/>
          </a:bodyPr>
          <a:lstStyle/>
          <a:p>
            <a:r>
              <a:rPr lang="en-US" sz="2000" b="1" dirty="0" smtClean="0">
                <a:solidFill>
                  <a:srgbClr val="FF0000"/>
                </a:solidFill>
              </a:rPr>
              <a:t>If you would like a hard copy of the Bert and Ernie example to work with you can print this slide.</a:t>
            </a:r>
            <a:endParaRPr lang="en-US" sz="2000" b="1" dirty="0">
              <a:solidFill>
                <a:srgbClr val="FF0000"/>
              </a:solidFill>
            </a:endParaRPr>
          </a:p>
        </p:txBody>
      </p:sp>
      <p:pic>
        <p:nvPicPr>
          <p:cNvPr id="3" name="Picture 2" descr="Sesame Clipart Alphabet Pencil And In Color by Sesame Clip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662" y="5269811"/>
            <a:ext cx="901172" cy="1462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80 Best Sesame Street clipart images in 2020 | Sesame stree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329" y="206106"/>
            <a:ext cx="1184092" cy="2963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Ernie | Sesame street birthday, Sesame street, Sesame street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8196" y="3567090"/>
            <a:ext cx="1392042" cy="2601881"/>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65268479"/>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262" y="228600"/>
            <a:ext cx="8763000" cy="1292662"/>
          </a:xfrm>
          <a:prstGeom prst="rect">
            <a:avLst/>
          </a:prstGeom>
          <a:noFill/>
        </p:spPr>
        <p:txBody>
          <a:bodyPr wrap="square" rtlCol="0">
            <a:spAutoFit/>
          </a:bodyPr>
          <a:lstStyle/>
          <a:p>
            <a:r>
              <a:rPr lang="en-US" sz="2000" dirty="0" smtClean="0"/>
              <a:t>Suppose that Bert and Ernie both produce apples and bananas from their available resources but they do not currently trade with one another.  The table below gives the number of hours of labor needed to produce one apple or one banana.</a:t>
            </a:r>
          </a:p>
          <a:p>
            <a:endParaRPr lang="en-US" dirty="0"/>
          </a:p>
        </p:txBody>
      </p:sp>
      <p:graphicFrame>
        <p:nvGraphicFramePr>
          <p:cNvPr id="3" name="Table 2"/>
          <p:cNvGraphicFramePr>
            <a:graphicFrameLocks noGrp="1"/>
          </p:cNvGraphicFramePr>
          <p:nvPr>
            <p:extLst/>
          </p:nvPr>
        </p:nvGraphicFramePr>
        <p:xfrm>
          <a:off x="457200" y="2743200"/>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Hours of labor needed to produce one apple</a:t>
                      </a:r>
                      <a:endParaRPr lang="en-US" dirty="0"/>
                    </a:p>
                  </a:txBody>
                  <a:tcPr/>
                </a:tc>
                <a:tc>
                  <a:txBody>
                    <a:bodyPr/>
                    <a:lstStyle/>
                    <a:p>
                      <a:pPr algn="ctr"/>
                      <a:r>
                        <a:rPr lang="en-US" dirty="0" smtClean="0"/>
                        <a:t>Hours of labor needed to produce one banana</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r>
                        <a:rPr lang="en-US" dirty="0" smtClean="0"/>
                        <a:t>3</a:t>
                      </a:r>
                      <a:endParaRPr lang="en-US" dirty="0"/>
                    </a:p>
                  </a:txBody>
                  <a:tcPr/>
                </a:tc>
                <a:tc>
                  <a:txBody>
                    <a:bodyPr/>
                    <a:lstStyle/>
                    <a:p>
                      <a:pPr algn="ctr"/>
                      <a:r>
                        <a:rPr lang="en-US" dirty="0" smtClean="0"/>
                        <a:t>1.5</a:t>
                      </a:r>
                      <a:endParaRPr lang="en-US" dirty="0"/>
                    </a:p>
                  </a:txBody>
                  <a:tcPr/>
                </a:tc>
                <a:extLst>
                  <a:ext uri="{0D108BD9-81ED-4DB2-BD59-A6C34878D82A}">
                    <a16:rowId xmlns:a16="http://schemas.microsoft.com/office/drawing/2014/main" val="10002"/>
                  </a:ext>
                </a:extLst>
              </a:tr>
            </a:tbl>
          </a:graphicData>
        </a:graphic>
      </p:graphicFrame>
      <p:pic>
        <p:nvPicPr>
          <p:cNvPr id="2050" name="Picture 2" descr="https://whatsinabrain.files.wordpress.com/2013/07/apple-ban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665407"/>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18l82el6cdm1i.cloudfront.net/solvable/0f529337aa.a5a239505e.dI2La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4572000"/>
            <a:ext cx="2010402" cy="1374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3.amazonaws.com/live_object_images/17383/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776" y="4211671"/>
            <a:ext cx="3143250" cy="2095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262" y="1710310"/>
            <a:ext cx="8763000" cy="984885"/>
          </a:xfrm>
          <a:prstGeom prst="rect">
            <a:avLst/>
          </a:prstGeom>
          <a:noFill/>
        </p:spPr>
        <p:txBody>
          <a:bodyPr wrap="square" rtlCol="0">
            <a:spAutoFit/>
          </a:bodyPr>
          <a:lstStyle/>
          <a:p>
            <a:r>
              <a:rPr lang="en-US" sz="2000" b="1" dirty="0" smtClean="0">
                <a:solidFill>
                  <a:srgbClr val="FF0000"/>
                </a:solidFill>
              </a:rPr>
              <a:t>NOTICE the information you have is about productivity --- you need to convert this into OUTPUT</a:t>
            </a:r>
          </a:p>
          <a:p>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12551905"/>
      </p:ext>
    </p:extLst>
  </p:cSld>
  <p:clrMapOvr>
    <a:masterClrMapping/>
  </p:clrMapOvr>
  <mc:AlternateContent xmlns:mc="http://schemas.openxmlformats.org/markup-compatibility/2006" xmlns:p14="http://schemas.microsoft.com/office/powerpoint/2010/main">
    <mc:Choice Requires="p14">
      <p:transition spd="slow" p14:dur="2000" advTm="43082"/>
    </mc:Choice>
    <mc:Fallback xmlns="">
      <p:transition spd="slow" advTm="4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1661993"/>
          </a:xfrm>
          <a:prstGeom prst="rect">
            <a:avLst/>
          </a:prstGeom>
          <a:noFill/>
        </p:spPr>
        <p:txBody>
          <a:bodyPr wrap="square" rtlCol="0">
            <a:spAutoFit/>
          </a:bodyPr>
          <a:lstStyle/>
          <a:p>
            <a:r>
              <a:rPr lang="en-US" sz="2800" dirty="0" smtClean="0"/>
              <a:t>Suppose Bert and Ernie have 120 hours of labor time.  What is the maximum number of  apples and bananas they can produce?</a:t>
            </a:r>
          </a:p>
          <a:p>
            <a:endParaRPr lang="en-US" dirty="0"/>
          </a:p>
        </p:txBody>
      </p:sp>
      <p:graphicFrame>
        <p:nvGraphicFramePr>
          <p:cNvPr id="3" name="Table 2"/>
          <p:cNvGraphicFramePr>
            <a:graphicFrameLocks noGrp="1"/>
          </p:cNvGraphicFramePr>
          <p:nvPr>
            <p:extLst/>
          </p:nvPr>
        </p:nvGraphicFramePr>
        <p:xfrm>
          <a:off x="381000" y="1905000"/>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Hours of labor needed to produce one apple</a:t>
                      </a:r>
                      <a:endParaRPr lang="en-US" dirty="0"/>
                    </a:p>
                  </a:txBody>
                  <a:tcPr/>
                </a:tc>
                <a:tc>
                  <a:txBody>
                    <a:bodyPr/>
                    <a:lstStyle/>
                    <a:p>
                      <a:pPr algn="ctr"/>
                      <a:r>
                        <a:rPr lang="en-US" dirty="0" smtClean="0"/>
                        <a:t>Hours of labor needed to produce one banana</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r>
                        <a:rPr lang="en-US" dirty="0" smtClean="0"/>
                        <a:t>3</a:t>
                      </a:r>
                      <a:endParaRPr lang="en-US" dirty="0"/>
                    </a:p>
                  </a:txBody>
                  <a:tcPr/>
                </a:tc>
                <a:tc>
                  <a:txBody>
                    <a:bodyPr/>
                    <a:lstStyle/>
                    <a:p>
                      <a:pPr algn="ctr"/>
                      <a:r>
                        <a:rPr lang="en-US" dirty="0" smtClean="0"/>
                        <a:t>1.5</a:t>
                      </a:r>
                      <a:endParaRPr lang="en-US" dirty="0"/>
                    </a:p>
                  </a:txBody>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nvPr>
        </p:nvGraphicFramePr>
        <p:xfrm>
          <a:off x="304800" y="3962400"/>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 produced in 120 hours</a:t>
                      </a:r>
                      <a:endParaRPr lang="en-US" dirty="0"/>
                    </a:p>
                  </a:txBody>
                  <a:tcPr/>
                </a:tc>
                <a:tc>
                  <a:txBody>
                    <a:bodyPr/>
                    <a:lstStyle/>
                    <a:p>
                      <a:pPr algn="ctr"/>
                      <a:r>
                        <a:rPr lang="en-US" dirty="0" smtClean="0"/>
                        <a:t>Bananas</a:t>
                      </a:r>
                      <a:r>
                        <a:rPr lang="en-US" baseline="0" dirty="0" smtClean="0"/>
                        <a:t> produced in 120 hours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77160529"/>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1661993"/>
          </a:xfrm>
          <a:prstGeom prst="rect">
            <a:avLst/>
          </a:prstGeom>
          <a:noFill/>
        </p:spPr>
        <p:txBody>
          <a:bodyPr wrap="square" rtlCol="0">
            <a:spAutoFit/>
          </a:bodyPr>
          <a:lstStyle/>
          <a:p>
            <a:r>
              <a:rPr lang="en-US" sz="2800" dirty="0" smtClean="0"/>
              <a:t>Suppose Bert and Ernie have 120 hours of labor time.  What is the maximum number of  apples and bananas they can produce?</a:t>
            </a:r>
          </a:p>
          <a:p>
            <a:endParaRPr lang="en-US" dirty="0"/>
          </a:p>
        </p:txBody>
      </p:sp>
      <p:graphicFrame>
        <p:nvGraphicFramePr>
          <p:cNvPr id="3" name="Table 2"/>
          <p:cNvGraphicFramePr>
            <a:graphicFrameLocks noGrp="1"/>
          </p:cNvGraphicFramePr>
          <p:nvPr>
            <p:extLst/>
          </p:nvPr>
        </p:nvGraphicFramePr>
        <p:xfrm>
          <a:off x="381000" y="1905000"/>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Hours of labor needed to produce one apple</a:t>
                      </a:r>
                      <a:endParaRPr lang="en-US" dirty="0"/>
                    </a:p>
                  </a:txBody>
                  <a:tcPr/>
                </a:tc>
                <a:tc>
                  <a:txBody>
                    <a:bodyPr/>
                    <a:lstStyle/>
                    <a:p>
                      <a:pPr algn="ctr"/>
                      <a:r>
                        <a:rPr lang="en-US" dirty="0" smtClean="0"/>
                        <a:t>Hours of labor needed to produce one banana</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r>
                        <a:rPr lang="en-US" dirty="0" smtClean="0"/>
                        <a:t>3</a:t>
                      </a:r>
                      <a:endParaRPr lang="en-US" dirty="0"/>
                    </a:p>
                  </a:txBody>
                  <a:tcPr/>
                </a:tc>
                <a:tc>
                  <a:txBody>
                    <a:bodyPr/>
                    <a:lstStyle/>
                    <a:p>
                      <a:pPr algn="ctr"/>
                      <a:r>
                        <a:rPr lang="en-US" dirty="0" smtClean="0"/>
                        <a:t>1.5</a:t>
                      </a:r>
                      <a:endParaRPr lang="en-US" dirty="0"/>
                    </a:p>
                  </a:txBody>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nvPr>
        </p:nvGraphicFramePr>
        <p:xfrm>
          <a:off x="304800" y="3962400"/>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 produced in 120 hours</a:t>
                      </a:r>
                      <a:endParaRPr lang="en-US" dirty="0"/>
                    </a:p>
                  </a:txBody>
                  <a:tcPr/>
                </a:tc>
                <a:tc>
                  <a:txBody>
                    <a:bodyPr/>
                    <a:lstStyle/>
                    <a:p>
                      <a:pPr algn="ctr"/>
                      <a:r>
                        <a:rPr lang="en-US" dirty="0" smtClean="0"/>
                        <a:t>Bananas</a:t>
                      </a:r>
                      <a:r>
                        <a:rPr lang="en-US" baseline="0" dirty="0" smtClean="0"/>
                        <a:t> produced in 120 hours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2209800" y="4587371"/>
            <a:ext cx="2514600" cy="369332"/>
          </a:xfrm>
          <a:prstGeom prst="rect">
            <a:avLst/>
          </a:prstGeom>
          <a:noFill/>
        </p:spPr>
        <p:txBody>
          <a:bodyPr wrap="square" rtlCol="0">
            <a:spAutoFit/>
          </a:bodyPr>
          <a:lstStyle/>
          <a:p>
            <a:r>
              <a:rPr lang="en-US" dirty="0" smtClean="0"/>
              <a:t>120/2 = 60 apples</a:t>
            </a:r>
            <a:endParaRPr lang="en-US" dirty="0"/>
          </a:p>
        </p:txBody>
      </p:sp>
      <p:sp>
        <p:nvSpPr>
          <p:cNvPr id="6" name="TextBox 5"/>
          <p:cNvSpPr txBox="1"/>
          <p:nvPr/>
        </p:nvSpPr>
        <p:spPr>
          <a:xfrm>
            <a:off x="5334000" y="4587371"/>
            <a:ext cx="2743200" cy="369332"/>
          </a:xfrm>
          <a:prstGeom prst="rect">
            <a:avLst/>
          </a:prstGeom>
          <a:noFill/>
        </p:spPr>
        <p:txBody>
          <a:bodyPr wrap="square" rtlCol="0">
            <a:spAutoFit/>
          </a:bodyPr>
          <a:lstStyle/>
          <a:p>
            <a:r>
              <a:rPr lang="en-US" dirty="0" smtClean="0"/>
              <a:t>120/4 = 30 bananas</a:t>
            </a:r>
            <a:endParaRPr lang="en-US" dirty="0"/>
          </a:p>
        </p:txBody>
      </p:sp>
      <p:sp>
        <p:nvSpPr>
          <p:cNvPr id="7" name="TextBox 6"/>
          <p:cNvSpPr txBox="1"/>
          <p:nvPr/>
        </p:nvSpPr>
        <p:spPr>
          <a:xfrm>
            <a:off x="5308600" y="4944242"/>
            <a:ext cx="2286000" cy="369332"/>
          </a:xfrm>
          <a:prstGeom prst="rect">
            <a:avLst/>
          </a:prstGeom>
          <a:noFill/>
        </p:spPr>
        <p:txBody>
          <a:bodyPr wrap="square" rtlCol="0">
            <a:spAutoFit/>
          </a:bodyPr>
          <a:lstStyle/>
          <a:p>
            <a:r>
              <a:rPr lang="en-US" dirty="0" smtClean="0"/>
              <a:t>120/1.5 = 80 bananas</a:t>
            </a:r>
            <a:endParaRPr lang="en-US" dirty="0"/>
          </a:p>
        </p:txBody>
      </p:sp>
      <p:sp>
        <p:nvSpPr>
          <p:cNvPr id="8" name="TextBox 7"/>
          <p:cNvSpPr txBox="1"/>
          <p:nvPr/>
        </p:nvSpPr>
        <p:spPr>
          <a:xfrm>
            <a:off x="2209800" y="4944242"/>
            <a:ext cx="1905000" cy="369332"/>
          </a:xfrm>
          <a:prstGeom prst="rect">
            <a:avLst/>
          </a:prstGeom>
          <a:noFill/>
        </p:spPr>
        <p:txBody>
          <a:bodyPr wrap="square" rtlCol="0">
            <a:spAutoFit/>
          </a:bodyPr>
          <a:lstStyle/>
          <a:p>
            <a:r>
              <a:rPr lang="en-US" dirty="0" smtClean="0"/>
              <a:t>120/3 = 40 apples</a:t>
            </a: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37055648"/>
      </p:ext>
    </p:extLst>
  </p:cSld>
  <p:clrMapOvr>
    <a:masterClrMapping/>
  </p:clrMapOvr>
  <mc:AlternateContent xmlns:mc="http://schemas.openxmlformats.org/markup-compatibility/2006" xmlns:p14="http://schemas.microsoft.com/office/powerpoint/2010/main">
    <mc:Choice Requires="p14">
      <p:transition spd="slow" p14:dur="2000" advTm="57204"/>
    </mc:Choice>
    <mc:Fallback xmlns="">
      <p:transition spd="slow" advTm="57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4"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746" y="85744"/>
            <a:ext cx="8763000" cy="1661993"/>
          </a:xfrm>
          <a:prstGeom prst="rect">
            <a:avLst/>
          </a:prstGeom>
          <a:noFill/>
        </p:spPr>
        <p:txBody>
          <a:bodyPr wrap="square" rtlCol="0">
            <a:spAutoFit/>
          </a:bodyPr>
          <a:lstStyle/>
          <a:p>
            <a:r>
              <a:rPr lang="en-US" sz="2800" dirty="0" smtClean="0"/>
              <a:t>Sketch a production possibility curve for Bert and Ernie showing how much fruit they can produce?  Assume a constant opportunity cost.</a:t>
            </a:r>
          </a:p>
          <a:p>
            <a:endParaRPr lang="en-US" dirty="0"/>
          </a:p>
        </p:txBody>
      </p:sp>
      <p:graphicFrame>
        <p:nvGraphicFramePr>
          <p:cNvPr id="5" name="Table 4"/>
          <p:cNvGraphicFramePr>
            <a:graphicFrameLocks noGrp="1"/>
          </p:cNvGraphicFramePr>
          <p:nvPr>
            <p:extLst/>
          </p:nvPr>
        </p:nvGraphicFramePr>
        <p:xfrm>
          <a:off x="529709" y="1524000"/>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 produced in 120 hours</a:t>
                      </a:r>
                      <a:endParaRPr lang="en-US" dirty="0"/>
                    </a:p>
                  </a:txBody>
                  <a:tcPr/>
                </a:tc>
                <a:tc>
                  <a:txBody>
                    <a:bodyPr/>
                    <a:lstStyle/>
                    <a:p>
                      <a:pPr algn="ctr"/>
                      <a:r>
                        <a:rPr lang="en-US" dirty="0" smtClean="0"/>
                        <a:t>Bananas</a:t>
                      </a:r>
                      <a:r>
                        <a:rPr lang="en-US" baseline="0" dirty="0" smtClean="0"/>
                        <a:t> produced in 120 hours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60</a:t>
                      </a:r>
                      <a:endParaRPr lang="en-US" dirty="0"/>
                    </a:p>
                  </a:txBody>
                  <a:tcPr/>
                </a:tc>
                <a:tc>
                  <a:txBody>
                    <a:bodyPr/>
                    <a:lstStyle/>
                    <a:p>
                      <a:pPr algn="ctr"/>
                      <a:r>
                        <a:rPr lang="en-US" dirty="0" smtClean="0"/>
                        <a:t>30</a:t>
                      </a: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r>
                        <a:rPr lang="en-US" dirty="0" smtClean="0"/>
                        <a:t>40</a:t>
                      </a:r>
                      <a:endParaRPr lang="en-US" dirty="0"/>
                    </a:p>
                  </a:txBody>
                  <a:tcPr/>
                </a:tc>
                <a:tc>
                  <a:txBody>
                    <a:bodyPr/>
                    <a:lstStyle/>
                    <a:p>
                      <a:pPr algn="ctr"/>
                      <a:r>
                        <a:rPr lang="en-US" dirty="0" smtClean="0"/>
                        <a:t>80</a:t>
                      </a:r>
                      <a:endParaRPr lang="en-US" dirty="0"/>
                    </a:p>
                  </a:txBody>
                  <a:tcPr/>
                </a:tc>
                <a:extLst>
                  <a:ext uri="{0D108BD9-81ED-4DB2-BD59-A6C34878D82A}">
                    <a16:rowId xmlns:a16="http://schemas.microsoft.com/office/drawing/2014/main" val="10002"/>
                  </a:ext>
                </a:extLst>
              </a:tr>
            </a:tbl>
          </a:graphicData>
        </a:graphic>
      </p:graphicFrame>
      <p:pic>
        <p:nvPicPr>
          <p:cNvPr id="3074" name="Picture 2" descr="http://emathlab.com/GraphPaper/images/M36x4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3657600"/>
            <a:ext cx="331469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mathlab.com/GraphPaper/images/M36x4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367" y="3657600"/>
            <a:ext cx="3314697"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799" y="3276600"/>
            <a:ext cx="3314697" cy="307777"/>
          </a:xfrm>
          <a:prstGeom prst="rect">
            <a:avLst/>
          </a:prstGeom>
          <a:noFill/>
        </p:spPr>
        <p:txBody>
          <a:bodyPr wrap="square" rtlCol="0">
            <a:spAutoFit/>
          </a:bodyPr>
          <a:lstStyle/>
          <a:p>
            <a:pPr algn="ctr"/>
            <a:r>
              <a:rPr lang="en-US" sz="1400" dirty="0" smtClean="0"/>
              <a:t>Bert’s Production Possibility Curve</a:t>
            </a:r>
            <a:endParaRPr lang="en-US" sz="1400" dirty="0"/>
          </a:p>
        </p:txBody>
      </p:sp>
      <p:sp>
        <p:nvSpPr>
          <p:cNvPr id="8" name="TextBox 7"/>
          <p:cNvSpPr txBox="1"/>
          <p:nvPr/>
        </p:nvSpPr>
        <p:spPr>
          <a:xfrm>
            <a:off x="4984954" y="3291866"/>
            <a:ext cx="3314697" cy="307777"/>
          </a:xfrm>
          <a:prstGeom prst="rect">
            <a:avLst/>
          </a:prstGeom>
          <a:noFill/>
        </p:spPr>
        <p:txBody>
          <a:bodyPr wrap="square" rtlCol="0">
            <a:spAutoFit/>
          </a:bodyPr>
          <a:lstStyle/>
          <a:p>
            <a:pPr algn="ctr"/>
            <a:r>
              <a:rPr lang="en-US" sz="1400" dirty="0" smtClean="0"/>
              <a:t>Ernie’s  Production Possibility Curve</a:t>
            </a:r>
            <a:endParaRPr lang="en-US" sz="1400" dirty="0"/>
          </a:p>
        </p:txBody>
      </p:sp>
      <p:sp>
        <p:nvSpPr>
          <p:cNvPr id="7" name="TextBox 6"/>
          <p:cNvSpPr txBox="1"/>
          <p:nvPr/>
        </p:nvSpPr>
        <p:spPr>
          <a:xfrm>
            <a:off x="133346" y="3584377"/>
            <a:ext cx="552453" cy="246221"/>
          </a:xfrm>
          <a:prstGeom prst="rect">
            <a:avLst/>
          </a:prstGeom>
          <a:noFill/>
        </p:spPr>
        <p:txBody>
          <a:bodyPr wrap="square" rtlCol="0">
            <a:spAutoFit/>
          </a:bodyPr>
          <a:lstStyle/>
          <a:p>
            <a:r>
              <a:rPr lang="en-US" sz="1000" dirty="0" smtClean="0"/>
              <a:t>apples</a:t>
            </a:r>
            <a:endParaRPr lang="en-US" sz="1000" dirty="0"/>
          </a:p>
        </p:txBody>
      </p:sp>
      <p:sp>
        <p:nvSpPr>
          <p:cNvPr id="10" name="TextBox 9"/>
          <p:cNvSpPr txBox="1"/>
          <p:nvPr/>
        </p:nvSpPr>
        <p:spPr>
          <a:xfrm>
            <a:off x="4456775" y="3609891"/>
            <a:ext cx="552453" cy="246221"/>
          </a:xfrm>
          <a:prstGeom prst="rect">
            <a:avLst/>
          </a:prstGeom>
          <a:noFill/>
        </p:spPr>
        <p:txBody>
          <a:bodyPr wrap="square" rtlCol="0">
            <a:spAutoFit/>
          </a:bodyPr>
          <a:lstStyle/>
          <a:p>
            <a:r>
              <a:rPr lang="en-US" sz="1000" dirty="0" smtClean="0"/>
              <a:t>apples</a:t>
            </a:r>
            <a:endParaRPr lang="en-US" sz="1000" dirty="0"/>
          </a:p>
        </p:txBody>
      </p:sp>
      <p:sp>
        <p:nvSpPr>
          <p:cNvPr id="11" name="TextBox 10"/>
          <p:cNvSpPr txBox="1"/>
          <p:nvPr/>
        </p:nvSpPr>
        <p:spPr>
          <a:xfrm>
            <a:off x="3724269" y="5867400"/>
            <a:ext cx="732506" cy="246221"/>
          </a:xfrm>
          <a:prstGeom prst="rect">
            <a:avLst/>
          </a:prstGeom>
          <a:noFill/>
        </p:spPr>
        <p:txBody>
          <a:bodyPr wrap="square" rtlCol="0">
            <a:spAutoFit/>
          </a:bodyPr>
          <a:lstStyle/>
          <a:p>
            <a:r>
              <a:rPr lang="en-US" sz="1000" dirty="0" smtClean="0"/>
              <a:t>bananas</a:t>
            </a:r>
            <a:endParaRPr lang="en-US" sz="1000" dirty="0"/>
          </a:p>
        </p:txBody>
      </p:sp>
      <p:sp>
        <p:nvSpPr>
          <p:cNvPr id="12" name="TextBox 11"/>
          <p:cNvSpPr txBox="1"/>
          <p:nvPr/>
        </p:nvSpPr>
        <p:spPr>
          <a:xfrm>
            <a:off x="8146023" y="5867400"/>
            <a:ext cx="732506" cy="246221"/>
          </a:xfrm>
          <a:prstGeom prst="rect">
            <a:avLst/>
          </a:prstGeom>
          <a:noFill/>
        </p:spPr>
        <p:txBody>
          <a:bodyPr wrap="square" rtlCol="0">
            <a:spAutoFit/>
          </a:bodyPr>
          <a:lstStyle/>
          <a:p>
            <a:r>
              <a:rPr lang="en-US" sz="1000" dirty="0" smtClean="0"/>
              <a:t>bananas</a:t>
            </a:r>
            <a:endParaRPr lang="en-US" sz="1000" dirty="0"/>
          </a:p>
        </p:txBody>
      </p:sp>
      <p:sp>
        <p:nvSpPr>
          <p:cNvPr id="9" name="TextBox 8"/>
          <p:cNvSpPr txBox="1"/>
          <p:nvPr/>
        </p:nvSpPr>
        <p:spPr>
          <a:xfrm>
            <a:off x="860324" y="5867400"/>
            <a:ext cx="3025876" cy="276999"/>
          </a:xfrm>
          <a:prstGeom prst="rect">
            <a:avLst/>
          </a:prstGeom>
          <a:noFill/>
        </p:spPr>
        <p:txBody>
          <a:bodyPr wrap="square" rtlCol="0">
            <a:spAutoFit/>
          </a:bodyPr>
          <a:lstStyle/>
          <a:p>
            <a:r>
              <a:rPr lang="en-US" sz="1200" dirty="0" smtClean="0"/>
              <a:t>10      20       30      40      50      60      70      80 </a:t>
            </a:r>
            <a:endParaRPr lang="en-US" sz="1200" dirty="0"/>
          </a:p>
        </p:txBody>
      </p:sp>
      <p:sp>
        <p:nvSpPr>
          <p:cNvPr id="14" name="TextBox 13"/>
          <p:cNvSpPr txBox="1"/>
          <p:nvPr/>
        </p:nvSpPr>
        <p:spPr>
          <a:xfrm>
            <a:off x="5261485" y="5836622"/>
            <a:ext cx="3025876" cy="276999"/>
          </a:xfrm>
          <a:prstGeom prst="rect">
            <a:avLst/>
          </a:prstGeom>
          <a:noFill/>
        </p:spPr>
        <p:txBody>
          <a:bodyPr wrap="square" rtlCol="0">
            <a:spAutoFit/>
          </a:bodyPr>
          <a:lstStyle/>
          <a:p>
            <a:r>
              <a:rPr lang="en-US" sz="1200" dirty="0" smtClean="0"/>
              <a:t>10      20       30      40      50      60      70      80 </a:t>
            </a:r>
            <a:endParaRPr lang="en-US" sz="1200" dirty="0"/>
          </a:p>
        </p:txBody>
      </p:sp>
      <p:sp>
        <p:nvSpPr>
          <p:cNvPr id="15" name="TextBox 14"/>
          <p:cNvSpPr txBox="1"/>
          <p:nvPr/>
        </p:nvSpPr>
        <p:spPr>
          <a:xfrm>
            <a:off x="348125" y="3888067"/>
            <a:ext cx="511276" cy="1754326"/>
          </a:xfrm>
          <a:prstGeom prst="rect">
            <a:avLst/>
          </a:prstGeom>
          <a:noFill/>
        </p:spPr>
        <p:txBody>
          <a:bodyPr wrap="square" rtlCol="0">
            <a:spAutoFit/>
          </a:bodyPr>
          <a:lstStyle/>
          <a:p>
            <a:r>
              <a:rPr lang="en-US" sz="1200" dirty="0" smtClean="0"/>
              <a:t>50</a:t>
            </a:r>
          </a:p>
          <a:p>
            <a:endParaRPr lang="en-US" sz="1200" dirty="0"/>
          </a:p>
          <a:p>
            <a:r>
              <a:rPr lang="en-US" sz="1200" dirty="0" smtClean="0"/>
              <a:t>40</a:t>
            </a:r>
          </a:p>
          <a:p>
            <a:endParaRPr lang="en-US" sz="1200" dirty="0"/>
          </a:p>
          <a:p>
            <a:r>
              <a:rPr lang="en-US" sz="1200" dirty="0" smtClean="0"/>
              <a:t>30</a:t>
            </a:r>
          </a:p>
          <a:p>
            <a:endParaRPr lang="en-US" sz="1200" dirty="0" smtClean="0"/>
          </a:p>
          <a:p>
            <a:r>
              <a:rPr lang="en-US" sz="1000" dirty="0" smtClean="0"/>
              <a:t>20</a:t>
            </a:r>
            <a:endParaRPr lang="en-US" sz="1000" dirty="0"/>
          </a:p>
          <a:p>
            <a:endParaRPr lang="en-US" sz="1400" dirty="0" smtClean="0"/>
          </a:p>
          <a:p>
            <a:r>
              <a:rPr lang="en-US" sz="1200" dirty="0" smtClean="0"/>
              <a:t>10</a:t>
            </a:r>
            <a:endParaRPr lang="en-US" sz="1200" dirty="0"/>
          </a:p>
        </p:txBody>
      </p:sp>
      <p:sp>
        <p:nvSpPr>
          <p:cNvPr id="16" name="TextBox 15"/>
          <p:cNvSpPr txBox="1"/>
          <p:nvPr/>
        </p:nvSpPr>
        <p:spPr>
          <a:xfrm>
            <a:off x="4723168" y="3922480"/>
            <a:ext cx="511276" cy="1754326"/>
          </a:xfrm>
          <a:prstGeom prst="rect">
            <a:avLst/>
          </a:prstGeom>
          <a:noFill/>
        </p:spPr>
        <p:txBody>
          <a:bodyPr wrap="square" rtlCol="0">
            <a:spAutoFit/>
          </a:bodyPr>
          <a:lstStyle/>
          <a:p>
            <a:r>
              <a:rPr lang="en-US" sz="1200" dirty="0" smtClean="0"/>
              <a:t>50</a:t>
            </a:r>
          </a:p>
          <a:p>
            <a:endParaRPr lang="en-US" sz="1200" dirty="0"/>
          </a:p>
          <a:p>
            <a:r>
              <a:rPr lang="en-US" sz="1200" dirty="0" smtClean="0"/>
              <a:t>40</a:t>
            </a:r>
          </a:p>
          <a:p>
            <a:endParaRPr lang="en-US" sz="1200" dirty="0"/>
          </a:p>
          <a:p>
            <a:r>
              <a:rPr lang="en-US" sz="1200" dirty="0" smtClean="0"/>
              <a:t>30</a:t>
            </a:r>
          </a:p>
          <a:p>
            <a:endParaRPr lang="en-US" sz="1200" dirty="0" smtClean="0"/>
          </a:p>
          <a:p>
            <a:r>
              <a:rPr lang="en-US" sz="1000" dirty="0" smtClean="0"/>
              <a:t>20</a:t>
            </a:r>
            <a:endParaRPr lang="en-US" sz="1000" dirty="0"/>
          </a:p>
          <a:p>
            <a:endParaRPr lang="en-US" sz="1400" dirty="0" smtClean="0"/>
          </a:p>
          <a:p>
            <a:r>
              <a:rPr lang="en-US" sz="1200" dirty="0" smtClean="0"/>
              <a:t>10</a:t>
            </a:r>
            <a:endParaRPr lang="en-US" sz="1200" dirty="0"/>
          </a:p>
        </p:txBody>
      </p:sp>
      <p:pic>
        <p:nvPicPr>
          <p:cNvPr id="2050" name="Picture 2" descr="Ernie (@SesameErnie) | Twit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9679" y="3172961"/>
            <a:ext cx="431806" cy="4318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ing BERT with Pytorch - Noa Lubin - Medi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00" y="3026701"/>
            <a:ext cx="419601" cy="55946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77389751"/>
      </p:ext>
    </p:extLst>
  </p:cSld>
  <p:clrMapOvr>
    <a:masterClrMapping/>
  </p:clrMapOvr>
  <mc:AlternateContent xmlns:mc="http://schemas.openxmlformats.org/markup-compatibility/2006" xmlns:p14="http://schemas.microsoft.com/office/powerpoint/2010/main">
    <mc:Choice Requires="p14">
      <p:transition spd="slow" p14:dur="2000" advTm="20951"/>
    </mc:Choice>
    <mc:Fallback xmlns="">
      <p:transition spd="slow" advTm="2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2092881"/>
          </a:xfrm>
          <a:prstGeom prst="rect">
            <a:avLst/>
          </a:prstGeom>
          <a:noFill/>
        </p:spPr>
        <p:txBody>
          <a:bodyPr wrap="square" rtlCol="0">
            <a:spAutoFit/>
          </a:bodyPr>
          <a:lstStyle/>
          <a:p>
            <a:r>
              <a:rPr lang="en-US" sz="2800" dirty="0" smtClean="0"/>
              <a:t>Who has the absolute advantage in apples?</a:t>
            </a:r>
          </a:p>
          <a:p>
            <a:endParaRPr lang="en-US" sz="2800" dirty="0" smtClean="0"/>
          </a:p>
          <a:p>
            <a:endParaRPr lang="en-US" sz="2800" dirty="0"/>
          </a:p>
          <a:p>
            <a:r>
              <a:rPr lang="en-US" sz="2800" dirty="0" smtClean="0"/>
              <a:t>Who has the absolute advantage in bananas?</a:t>
            </a:r>
          </a:p>
          <a:p>
            <a:endParaRPr lang="en-US" dirty="0"/>
          </a:p>
        </p:txBody>
      </p:sp>
      <p:pic>
        <p:nvPicPr>
          <p:cNvPr id="3074" name="Picture 2" descr="http://emathlab.com/GraphPaper/images/M36x4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3657600"/>
            <a:ext cx="331469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mathlab.com/GraphPaper/images/M36x4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367" y="3657600"/>
            <a:ext cx="3314697"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799" y="3276600"/>
            <a:ext cx="3314697" cy="307777"/>
          </a:xfrm>
          <a:prstGeom prst="rect">
            <a:avLst/>
          </a:prstGeom>
          <a:noFill/>
        </p:spPr>
        <p:txBody>
          <a:bodyPr wrap="square" rtlCol="0">
            <a:spAutoFit/>
          </a:bodyPr>
          <a:lstStyle/>
          <a:p>
            <a:pPr algn="ctr"/>
            <a:r>
              <a:rPr lang="en-US" sz="1400" dirty="0" smtClean="0"/>
              <a:t>Bert’s Production Possibility Curve</a:t>
            </a:r>
            <a:endParaRPr lang="en-US" sz="1400" dirty="0"/>
          </a:p>
        </p:txBody>
      </p:sp>
      <p:sp>
        <p:nvSpPr>
          <p:cNvPr id="8" name="TextBox 7"/>
          <p:cNvSpPr txBox="1"/>
          <p:nvPr/>
        </p:nvSpPr>
        <p:spPr>
          <a:xfrm>
            <a:off x="4984954" y="3291866"/>
            <a:ext cx="3314697" cy="307777"/>
          </a:xfrm>
          <a:prstGeom prst="rect">
            <a:avLst/>
          </a:prstGeom>
          <a:noFill/>
        </p:spPr>
        <p:txBody>
          <a:bodyPr wrap="square" rtlCol="0">
            <a:spAutoFit/>
          </a:bodyPr>
          <a:lstStyle/>
          <a:p>
            <a:pPr algn="ctr"/>
            <a:r>
              <a:rPr lang="en-US" sz="1400" dirty="0" smtClean="0"/>
              <a:t>Ernie’s  Production Possibility Curve</a:t>
            </a:r>
            <a:endParaRPr lang="en-US" sz="1400" dirty="0"/>
          </a:p>
        </p:txBody>
      </p:sp>
      <p:sp>
        <p:nvSpPr>
          <p:cNvPr id="7" name="TextBox 6"/>
          <p:cNvSpPr txBox="1"/>
          <p:nvPr/>
        </p:nvSpPr>
        <p:spPr>
          <a:xfrm>
            <a:off x="120695" y="3624883"/>
            <a:ext cx="552453" cy="246221"/>
          </a:xfrm>
          <a:prstGeom prst="rect">
            <a:avLst/>
          </a:prstGeom>
          <a:noFill/>
        </p:spPr>
        <p:txBody>
          <a:bodyPr wrap="square" rtlCol="0">
            <a:spAutoFit/>
          </a:bodyPr>
          <a:lstStyle/>
          <a:p>
            <a:r>
              <a:rPr lang="en-US" sz="1000" dirty="0" smtClean="0"/>
              <a:t>apples</a:t>
            </a:r>
            <a:endParaRPr lang="en-US" sz="1000" dirty="0"/>
          </a:p>
        </p:txBody>
      </p:sp>
      <p:sp>
        <p:nvSpPr>
          <p:cNvPr id="10" name="TextBox 9"/>
          <p:cNvSpPr txBox="1"/>
          <p:nvPr/>
        </p:nvSpPr>
        <p:spPr>
          <a:xfrm>
            <a:off x="4456775" y="3609891"/>
            <a:ext cx="552453" cy="246221"/>
          </a:xfrm>
          <a:prstGeom prst="rect">
            <a:avLst/>
          </a:prstGeom>
          <a:noFill/>
        </p:spPr>
        <p:txBody>
          <a:bodyPr wrap="square" rtlCol="0">
            <a:spAutoFit/>
          </a:bodyPr>
          <a:lstStyle/>
          <a:p>
            <a:r>
              <a:rPr lang="en-US" sz="1000" dirty="0" smtClean="0"/>
              <a:t>apples</a:t>
            </a:r>
            <a:endParaRPr lang="en-US" sz="1000" dirty="0"/>
          </a:p>
        </p:txBody>
      </p:sp>
      <p:sp>
        <p:nvSpPr>
          <p:cNvPr id="11" name="TextBox 10"/>
          <p:cNvSpPr txBox="1"/>
          <p:nvPr/>
        </p:nvSpPr>
        <p:spPr>
          <a:xfrm>
            <a:off x="3724269" y="5867400"/>
            <a:ext cx="732506" cy="246221"/>
          </a:xfrm>
          <a:prstGeom prst="rect">
            <a:avLst/>
          </a:prstGeom>
          <a:noFill/>
        </p:spPr>
        <p:txBody>
          <a:bodyPr wrap="square" rtlCol="0">
            <a:spAutoFit/>
          </a:bodyPr>
          <a:lstStyle/>
          <a:p>
            <a:r>
              <a:rPr lang="en-US" sz="1000" dirty="0" smtClean="0"/>
              <a:t>bananas</a:t>
            </a:r>
            <a:endParaRPr lang="en-US" sz="1000" dirty="0"/>
          </a:p>
        </p:txBody>
      </p:sp>
      <p:sp>
        <p:nvSpPr>
          <p:cNvPr id="12" name="TextBox 11"/>
          <p:cNvSpPr txBox="1"/>
          <p:nvPr/>
        </p:nvSpPr>
        <p:spPr>
          <a:xfrm>
            <a:off x="8146023" y="5867400"/>
            <a:ext cx="732506" cy="246221"/>
          </a:xfrm>
          <a:prstGeom prst="rect">
            <a:avLst/>
          </a:prstGeom>
          <a:noFill/>
        </p:spPr>
        <p:txBody>
          <a:bodyPr wrap="square" rtlCol="0">
            <a:spAutoFit/>
          </a:bodyPr>
          <a:lstStyle/>
          <a:p>
            <a:r>
              <a:rPr lang="en-US" sz="1000" dirty="0" smtClean="0"/>
              <a:t>bananas</a:t>
            </a:r>
            <a:endParaRPr lang="en-US" sz="1000" dirty="0"/>
          </a:p>
        </p:txBody>
      </p:sp>
      <p:sp>
        <p:nvSpPr>
          <p:cNvPr id="9" name="TextBox 8"/>
          <p:cNvSpPr txBox="1"/>
          <p:nvPr/>
        </p:nvSpPr>
        <p:spPr>
          <a:xfrm>
            <a:off x="860324" y="5867400"/>
            <a:ext cx="3025876" cy="276999"/>
          </a:xfrm>
          <a:prstGeom prst="rect">
            <a:avLst/>
          </a:prstGeom>
          <a:noFill/>
        </p:spPr>
        <p:txBody>
          <a:bodyPr wrap="square" rtlCol="0">
            <a:spAutoFit/>
          </a:bodyPr>
          <a:lstStyle/>
          <a:p>
            <a:r>
              <a:rPr lang="en-US" sz="1200" dirty="0" smtClean="0"/>
              <a:t>10      20       30      40      50      60      70      80 </a:t>
            </a:r>
            <a:endParaRPr lang="en-US" sz="1200" dirty="0"/>
          </a:p>
        </p:txBody>
      </p:sp>
      <p:sp>
        <p:nvSpPr>
          <p:cNvPr id="14" name="TextBox 13"/>
          <p:cNvSpPr txBox="1"/>
          <p:nvPr/>
        </p:nvSpPr>
        <p:spPr>
          <a:xfrm>
            <a:off x="5261485" y="5836622"/>
            <a:ext cx="3025876" cy="276999"/>
          </a:xfrm>
          <a:prstGeom prst="rect">
            <a:avLst/>
          </a:prstGeom>
          <a:noFill/>
        </p:spPr>
        <p:txBody>
          <a:bodyPr wrap="square" rtlCol="0">
            <a:spAutoFit/>
          </a:bodyPr>
          <a:lstStyle/>
          <a:p>
            <a:r>
              <a:rPr lang="en-US" sz="1200" dirty="0" smtClean="0"/>
              <a:t>10      20       30      40      50      60      70      80 </a:t>
            </a:r>
            <a:endParaRPr lang="en-US" sz="1200" dirty="0"/>
          </a:p>
        </p:txBody>
      </p:sp>
      <p:sp>
        <p:nvSpPr>
          <p:cNvPr id="15" name="TextBox 14"/>
          <p:cNvSpPr txBox="1"/>
          <p:nvPr/>
        </p:nvSpPr>
        <p:spPr>
          <a:xfrm>
            <a:off x="348125" y="3888067"/>
            <a:ext cx="511276" cy="1754326"/>
          </a:xfrm>
          <a:prstGeom prst="rect">
            <a:avLst/>
          </a:prstGeom>
          <a:noFill/>
        </p:spPr>
        <p:txBody>
          <a:bodyPr wrap="square" rtlCol="0">
            <a:spAutoFit/>
          </a:bodyPr>
          <a:lstStyle/>
          <a:p>
            <a:r>
              <a:rPr lang="en-US" sz="1200" dirty="0" smtClean="0"/>
              <a:t>50</a:t>
            </a:r>
          </a:p>
          <a:p>
            <a:endParaRPr lang="en-US" sz="1200" dirty="0"/>
          </a:p>
          <a:p>
            <a:r>
              <a:rPr lang="en-US" sz="1200" dirty="0" smtClean="0"/>
              <a:t>40</a:t>
            </a:r>
          </a:p>
          <a:p>
            <a:endParaRPr lang="en-US" sz="1200" dirty="0"/>
          </a:p>
          <a:p>
            <a:r>
              <a:rPr lang="en-US" sz="1200" dirty="0" smtClean="0"/>
              <a:t>30</a:t>
            </a:r>
          </a:p>
          <a:p>
            <a:endParaRPr lang="en-US" sz="1200" dirty="0" smtClean="0"/>
          </a:p>
          <a:p>
            <a:r>
              <a:rPr lang="en-US" sz="1000" dirty="0" smtClean="0"/>
              <a:t>20</a:t>
            </a:r>
            <a:endParaRPr lang="en-US" sz="1000" dirty="0"/>
          </a:p>
          <a:p>
            <a:endParaRPr lang="en-US" sz="1400" dirty="0" smtClean="0"/>
          </a:p>
          <a:p>
            <a:r>
              <a:rPr lang="en-US" sz="1200" dirty="0" smtClean="0"/>
              <a:t>10</a:t>
            </a:r>
            <a:endParaRPr lang="en-US" sz="1200" dirty="0"/>
          </a:p>
        </p:txBody>
      </p:sp>
      <p:sp>
        <p:nvSpPr>
          <p:cNvPr id="16" name="TextBox 15"/>
          <p:cNvSpPr txBox="1"/>
          <p:nvPr/>
        </p:nvSpPr>
        <p:spPr>
          <a:xfrm>
            <a:off x="4723168" y="3922480"/>
            <a:ext cx="511276" cy="1754326"/>
          </a:xfrm>
          <a:prstGeom prst="rect">
            <a:avLst/>
          </a:prstGeom>
          <a:noFill/>
        </p:spPr>
        <p:txBody>
          <a:bodyPr wrap="square" rtlCol="0">
            <a:spAutoFit/>
          </a:bodyPr>
          <a:lstStyle/>
          <a:p>
            <a:r>
              <a:rPr lang="en-US" sz="1200" dirty="0" smtClean="0"/>
              <a:t>50</a:t>
            </a:r>
          </a:p>
          <a:p>
            <a:endParaRPr lang="en-US" sz="1200" dirty="0"/>
          </a:p>
          <a:p>
            <a:r>
              <a:rPr lang="en-US" sz="1200" dirty="0" smtClean="0"/>
              <a:t>40</a:t>
            </a:r>
          </a:p>
          <a:p>
            <a:endParaRPr lang="en-US" sz="1200" dirty="0"/>
          </a:p>
          <a:p>
            <a:r>
              <a:rPr lang="en-US" sz="1200" dirty="0" smtClean="0"/>
              <a:t>30</a:t>
            </a:r>
          </a:p>
          <a:p>
            <a:endParaRPr lang="en-US" sz="1200" dirty="0" smtClean="0"/>
          </a:p>
          <a:p>
            <a:r>
              <a:rPr lang="en-US" sz="1000" dirty="0" smtClean="0"/>
              <a:t>20</a:t>
            </a:r>
            <a:endParaRPr lang="en-US" sz="1000" dirty="0"/>
          </a:p>
          <a:p>
            <a:endParaRPr lang="en-US" sz="1400" dirty="0" smtClean="0"/>
          </a:p>
          <a:p>
            <a:r>
              <a:rPr lang="en-US" sz="1200" dirty="0" smtClean="0"/>
              <a:t>10</a:t>
            </a:r>
            <a:endParaRPr lang="en-US" sz="1200" dirty="0"/>
          </a:p>
        </p:txBody>
      </p:sp>
      <p:cxnSp>
        <p:nvCxnSpPr>
          <p:cNvPr id="17" name="Straight Connector 16"/>
          <p:cNvCxnSpPr/>
          <p:nvPr/>
        </p:nvCxnSpPr>
        <p:spPr>
          <a:xfrm>
            <a:off x="685799" y="3638002"/>
            <a:ext cx="1143001" cy="219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0546" y="4378036"/>
            <a:ext cx="2924254" cy="14585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33832" y="914400"/>
            <a:ext cx="3710444" cy="707886"/>
          </a:xfrm>
          <a:prstGeom prst="rect">
            <a:avLst/>
          </a:prstGeom>
          <a:noFill/>
        </p:spPr>
        <p:txBody>
          <a:bodyPr wrap="square" rtlCol="0">
            <a:spAutoFit/>
          </a:bodyPr>
          <a:lstStyle/>
          <a:p>
            <a:r>
              <a:rPr lang="en-US" sz="4000" b="1" dirty="0" smtClean="0">
                <a:solidFill>
                  <a:srgbClr val="FF0000"/>
                </a:solidFill>
              </a:rPr>
              <a:t>Bert</a:t>
            </a:r>
            <a:endParaRPr lang="en-US" sz="4000" b="1" dirty="0">
              <a:solidFill>
                <a:srgbClr val="FF0000"/>
              </a:solidFill>
            </a:endParaRPr>
          </a:p>
        </p:txBody>
      </p:sp>
      <p:sp>
        <p:nvSpPr>
          <p:cNvPr id="18" name="TextBox 17"/>
          <p:cNvSpPr txBox="1"/>
          <p:nvPr/>
        </p:nvSpPr>
        <p:spPr>
          <a:xfrm>
            <a:off x="1499419" y="2209800"/>
            <a:ext cx="3710444" cy="707886"/>
          </a:xfrm>
          <a:prstGeom prst="rect">
            <a:avLst/>
          </a:prstGeom>
          <a:noFill/>
        </p:spPr>
        <p:txBody>
          <a:bodyPr wrap="square" rtlCol="0">
            <a:spAutoFit/>
          </a:bodyPr>
          <a:lstStyle/>
          <a:p>
            <a:r>
              <a:rPr lang="en-US" sz="4000" b="1" dirty="0" smtClean="0">
                <a:solidFill>
                  <a:srgbClr val="FF0000"/>
                </a:solidFill>
              </a:rPr>
              <a:t>Ernie</a:t>
            </a:r>
            <a:endParaRPr lang="en-US" sz="4000" b="1" dirty="0">
              <a:solidFill>
                <a:srgbClr val="FF0000"/>
              </a:solidFill>
            </a:endParaRPr>
          </a:p>
        </p:txBody>
      </p:sp>
      <p:pic>
        <p:nvPicPr>
          <p:cNvPr id="1026" name="Picture 2" descr="Fresh Pink Lady Apples ‑ Shop Apples at H‑E‑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1735" y="242158"/>
            <a:ext cx="1660175" cy="166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rn how Carrier keeps bananas fresh on the long journey from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2661" y="2097154"/>
            <a:ext cx="1480024" cy="11840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Using BERT with Pytorch - Noa Lubin - Medi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962" y="2847182"/>
            <a:ext cx="554240" cy="7389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rnie (@SesameErnie) | Twit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3999" y="3007281"/>
            <a:ext cx="597486" cy="59748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25726873"/>
      </p:ext>
    </p:extLst>
  </p:cSld>
  <p:clrMapOvr>
    <a:masterClrMapping/>
  </p:clrMapOvr>
  <mc:AlternateContent xmlns:mc="http://schemas.openxmlformats.org/markup-compatibility/2006" xmlns:p14="http://schemas.microsoft.com/office/powerpoint/2010/main">
    <mc:Choice Requires="p14">
      <p:transition spd="slow" p14:dur="2000" advTm="33572"/>
    </mc:Choice>
    <mc:Fallback xmlns="">
      <p:transition spd="slow" advTm="3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800219"/>
          </a:xfrm>
          <a:prstGeom prst="rect">
            <a:avLst/>
          </a:prstGeom>
          <a:noFill/>
        </p:spPr>
        <p:txBody>
          <a:bodyPr wrap="square" rtlCol="0">
            <a:spAutoFit/>
          </a:bodyPr>
          <a:lstStyle/>
          <a:p>
            <a:r>
              <a:rPr lang="en-US" sz="2800" dirty="0" smtClean="0"/>
              <a:t>Determine the per unit opportunity cost.</a:t>
            </a:r>
          </a:p>
          <a:p>
            <a:endParaRPr lang="en-US" dirty="0"/>
          </a:p>
        </p:txBody>
      </p:sp>
      <p:graphicFrame>
        <p:nvGraphicFramePr>
          <p:cNvPr id="5" name="Table 4"/>
          <p:cNvGraphicFramePr>
            <a:graphicFrameLocks noGrp="1"/>
          </p:cNvGraphicFramePr>
          <p:nvPr>
            <p:extLst/>
          </p:nvPr>
        </p:nvGraphicFramePr>
        <p:xfrm>
          <a:off x="381000" y="1159096"/>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 produced in 120 hours</a:t>
                      </a:r>
                      <a:endParaRPr lang="en-US" dirty="0"/>
                    </a:p>
                  </a:txBody>
                  <a:tcPr/>
                </a:tc>
                <a:tc>
                  <a:txBody>
                    <a:bodyPr/>
                    <a:lstStyle/>
                    <a:p>
                      <a:pPr algn="ctr"/>
                      <a:r>
                        <a:rPr lang="en-US" dirty="0" smtClean="0"/>
                        <a:t>Bananas</a:t>
                      </a:r>
                      <a:r>
                        <a:rPr lang="en-US" baseline="0" dirty="0" smtClean="0"/>
                        <a:t> produced in 120 hours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60</a:t>
                      </a:r>
                      <a:endParaRPr lang="en-US" dirty="0"/>
                    </a:p>
                  </a:txBody>
                  <a:tcPr/>
                </a:tc>
                <a:tc>
                  <a:txBody>
                    <a:bodyPr/>
                    <a:lstStyle/>
                    <a:p>
                      <a:pPr algn="ctr"/>
                      <a:r>
                        <a:rPr lang="en-US" dirty="0" smtClean="0"/>
                        <a:t>30</a:t>
                      </a: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r>
                        <a:rPr lang="en-US" dirty="0" smtClean="0"/>
                        <a:t>40</a:t>
                      </a:r>
                      <a:endParaRPr lang="en-US" dirty="0"/>
                    </a:p>
                  </a:txBody>
                  <a:tcPr/>
                </a:tc>
                <a:tc>
                  <a:txBody>
                    <a:bodyPr/>
                    <a:lstStyle/>
                    <a:p>
                      <a:pPr algn="ctr"/>
                      <a:r>
                        <a:rPr lang="en-US" dirty="0" smtClean="0"/>
                        <a:t>80</a:t>
                      </a:r>
                      <a:endParaRPr lang="en-US" dirty="0"/>
                    </a:p>
                  </a:txBody>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457200" y="3007360"/>
          <a:ext cx="7772400" cy="110744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a:t>
                      </a:r>
                      <a:endParaRPr lang="en-US" dirty="0"/>
                    </a:p>
                  </a:txBody>
                  <a:tcPr/>
                </a:tc>
                <a:tc>
                  <a:txBody>
                    <a:bodyPr/>
                    <a:lstStyle/>
                    <a:p>
                      <a:pPr algn="ctr"/>
                      <a:r>
                        <a:rPr lang="en-US" dirty="0" smtClean="0"/>
                        <a:t>Bananas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1 apple = ?</a:t>
                      </a:r>
                      <a:endParaRPr lang="en-US" dirty="0"/>
                    </a:p>
                  </a:txBody>
                  <a:tcPr/>
                </a:tc>
                <a:tc>
                  <a:txBody>
                    <a:bodyPr/>
                    <a:lstStyle/>
                    <a:p>
                      <a:pPr algn="ctr"/>
                      <a:r>
                        <a:rPr lang="en-US" dirty="0" smtClean="0"/>
                        <a:t>1 banana =</a:t>
                      </a:r>
                      <a:r>
                        <a:rPr lang="en-US" baseline="0" dirty="0" smtClean="0"/>
                        <a:t> ?</a:t>
                      </a:r>
                      <a:endParaRPr lang="en-US" dirty="0"/>
                    </a:p>
                  </a:txBody>
                  <a:tcPr/>
                </a:tc>
                <a:extLst>
                  <a:ext uri="{0D108BD9-81ED-4DB2-BD59-A6C34878D82A}">
                    <a16:rowId xmlns:a16="http://schemas.microsoft.com/office/drawing/2014/main" val="10001"/>
                  </a:ext>
                </a:extLst>
              </a:tr>
              <a:tr h="172720">
                <a:tc>
                  <a:txBody>
                    <a:bodyPr/>
                    <a:lstStyle/>
                    <a:p>
                      <a:r>
                        <a:rPr lang="en-US" dirty="0" smtClean="0"/>
                        <a:t>Ernie</a:t>
                      </a:r>
                      <a:endParaRPr lang="en-US" dirty="0"/>
                    </a:p>
                  </a:txBody>
                  <a:tcPr/>
                </a:tc>
                <a:tc>
                  <a:txBody>
                    <a:bodyPr/>
                    <a:lstStyle/>
                    <a:p>
                      <a:pPr algn="ctr"/>
                      <a:r>
                        <a:rPr lang="en-US" dirty="0" smtClean="0"/>
                        <a:t>1 apple = ?</a:t>
                      </a:r>
                      <a:endParaRPr lang="en-US" dirty="0"/>
                    </a:p>
                  </a:txBody>
                  <a:tcPr/>
                </a:tc>
                <a:tc>
                  <a:txBody>
                    <a:bodyPr/>
                    <a:lstStyle/>
                    <a:p>
                      <a:pPr algn="ctr"/>
                      <a:r>
                        <a:rPr lang="en-US" dirty="0" smtClean="0"/>
                        <a:t>1 banana = ?</a:t>
                      </a:r>
                      <a:endParaRPr lang="en-US" dirty="0"/>
                    </a:p>
                  </a:txBody>
                  <a:tcPr/>
                </a:tc>
                <a:extLst>
                  <a:ext uri="{0D108BD9-81ED-4DB2-BD59-A6C34878D82A}">
                    <a16:rowId xmlns:a16="http://schemas.microsoft.com/office/drawing/2014/main" val="10002"/>
                  </a:ext>
                </a:extLst>
              </a:tr>
            </a:tbl>
          </a:graphicData>
        </a:graphic>
      </p:graphicFrame>
      <p:sp>
        <p:nvSpPr>
          <p:cNvPr id="3" name="TextBox 2"/>
          <p:cNvSpPr txBox="1"/>
          <p:nvPr/>
        </p:nvSpPr>
        <p:spPr>
          <a:xfrm>
            <a:off x="800100" y="4419600"/>
            <a:ext cx="7467600" cy="830997"/>
          </a:xfrm>
          <a:prstGeom prst="rect">
            <a:avLst/>
          </a:prstGeom>
          <a:noFill/>
        </p:spPr>
        <p:txBody>
          <a:bodyPr wrap="square" rtlCol="0">
            <a:spAutoFit/>
          </a:bodyPr>
          <a:lstStyle/>
          <a:p>
            <a:r>
              <a:rPr lang="en-US" sz="2400" b="1" dirty="0" smtClean="0">
                <a:solidFill>
                  <a:srgbClr val="FF0000"/>
                </a:solidFill>
              </a:rPr>
              <a:t>Remember – the other product goes over the one you are determining opportunity cost for.</a:t>
            </a:r>
            <a:endParaRPr lang="en-US"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4777564"/>
      </p:ext>
    </p:extLst>
  </p:cSld>
  <p:clrMapOvr>
    <a:masterClrMapping/>
  </p:clrMapOvr>
  <mc:AlternateContent xmlns:mc="http://schemas.openxmlformats.org/markup-compatibility/2006" xmlns:p14="http://schemas.microsoft.com/office/powerpoint/2010/main">
    <mc:Choice Requires="p14">
      <p:transition spd="slow" p14:dur="2000" advTm="18627"/>
    </mc:Choice>
    <mc:Fallback xmlns="">
      <p:transition spd="slow" advTm="1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445" y="35236"/>
            <a:ext cx="8763000" cy="2246769"/>
          </a:xfrm>
          <a:prstGeom prst="rect">
            <a:avLst/>
          </a:prstGeom>
          <a:noFill/>
        </p:spPr>
        <p:txBody>
          <a:bodyPr wrap="square" rtlCol="0">
            <a:spAutoFit/>
          </a:bodyPr>
          <a:lstStyle/>
          <a:p>
            <a:pPr marL="571500" indent="-571500">
              <a:buAutoNum type="romanUcPeriod" startAt="2"/>
            </a:pPr>
            <a:r>
              <a:rPr lang="en-US" sz="2800" dirty="0" smtClean="0"/>
              <a:t>Absolute and Comparative Advantabe</a:t>
            </a:r>
            <a:endParaRPr lang="en-US" sz="2800" dirty="0"/>
          </a:p>
          <a:p>
            <a:pPr lvl="1"/>
            <a:r>
              <a:rPr lang="en-US" sz="2800" dirty="0"/>
              <a:t>  A.  Absolute Advantage</a:t>
            </a:r>
          </a:p>
          <a:p>
            <a:pPr lvl="1"/>
            <a:r>
              <a:rPr lang="en-US" sz="2800" dirty="0"/>
              <a:t>	    1.  the ability to produce more of something with </a:t>
            </a:r>
          </a:p>
          <a:p>
            <a:pPr lvl="1"/>
            <a:r>
              <a:rPr lang="en-US" sz="2800" dirty="0"/>
              <a:t>               a given amount of time and resources.</a:t>
            </a:r>
          </a:p>
          <a:p>
            <a:pPr lvl="1"/>
            <a:r>
              <a:rPr lang="en-US" sz="2800" dirty="0"/>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048000"/>
            <a:ext cx="3962400" cy="3358896"/>
          </a:xfrm>
          <a:prstGeom prst="rect">
            <a:avLst/>
          </a:prstGeom>
        </p:spPr>
      </p:pic>
      <p:pic>
        <p:nvPicPr>
          <p:cNvPr id="10" name="Picture 8" descr="https://upload.wikimedia.org/wikipedia/commons/thumb/7/7f/Speech_bubble.svg/1280px-Speech_bubble.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77581" flipH="1">
            <a:off x="148912" y="1803152"/>
            <a:ext cx="3669816" cy="35306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0972073">
            <a:off x="497914" y="2492930"/>
            <a:ext cx="2508467" cy="2031325"/>
          </a:xfrm>
          <a:prstGeom prst="rect">
            <a:avLst/>
          </a:prstGeom>
          <a:noFill/>
        </p:spPr>
        <p:txBody>
          <a:bodyPr wrap="square" rtlCol="0">
            <a:spAutoFit/>
          </a:bodyPr>
          <a:lstStyle/>
          <a:p>
            <a:pPr algn="ctr"/>
            <a:r>
              <a:rPr lang="en-US" dirty="0" smtClean="0">
                <a:latin typeface="Aharoni" panose="02010803020104030203" pitchFamily="2" charset="-79"/>
                <a:cs typeface="Aharoni" panose="02010803020104030203" pitchFamily="2" charset="-79"/>
              </a:rPr>
              <a:t>We we are best friends Susie and Tommy and we are going to teach you about absolute and comparative advantage.</a:t>
            </a:r>
            <a:endParaRPr lang="en-US" dirty="0">
              <a:latin typeface="Aharoni" panose="02010803020104030203" pitchFamily="2" charset="-79"/>
              <a:cs typeface="Aharoni" panose="02010803020104030203" pitchFamily="2" charset="-79"/>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837433"/>
      </p:ext>
    </p:extLst>
  </p:cSld>
  <p:clrMapOvr>
    <a:masterClrMapping/>
  </p:clrMapOvr>
  <mc:AlternateContent xmlns:mc="http://schemas.openxmlformats.org/markup-compatibility/2006" xmlns:p14="http://schemas.microsoft.com/office/powerpoint/2010/main">
    <mc:Choice Requires="p14">
      <p:transition spd="slow" p14:dur="2000" advTm="26849"/>
    </mc:Choice>
    <mc:Fallback xmlns="">
      <p:transition spd="slow" advTm="2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800219"/>
          </a:xfrm>
          <a:prstGeom prst="rect">
            <a:avLst/>
          </a:prstGeom>
          <a:noFill/>
        </p:spPr>
        <p:txBody>
          <a:bodyPr wrap="square" rtlCol="0">
            <a:spAutoFit/>
          </a:bodyPr>
          <a:lstStyle/>
          <a:p>
            <a:r>
              <a:rPr lang="en-US" sz="2800" dirty="0" smtClean="0"/>
              <a:t>Determine the per unit opportunity cost.</a:t>
            </a:r>
          </a:p>
          <a:p>
            <a:endParaRPr lang="en-US" dirty="0"/>
          </a:p>
        </p:txBody>
      </p:sp>
      <p:graphicFrame>
        <p:nvGraphicFramePr>
          <p:cNvPr id="5" name="Table 4"/>
          <p:cNvGraphicFramePr>
            <a:graphicFrameLocks noGrp="1"/>
          </p:cNvGraphicFramePr>
          <p:nvPr>
            <p:extLst/>
          </p:nvPr>
        </p:nvGraphicFramePr>
        <p:xfrm>
          <a:off x="381000" y="1159096"/>
          <a:ext cx="7772400" cy="138176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 produced in 120 hours</a:t>
                      </a:r>
                      <a:endParaRPr lang="en-US" dirty="0"/>
                    </a:p>
                  </a:txBody>
                  <a:tcPr/>
                </a:tc>
                <a:tc>
                  <a:txBody>
                    <a:bodyPr/>
                    <a:lstStyle/>
                    <a:p>
                      <a:pPr algn="ctr"/>
                      <a:r>
                        <a:rPr lang="en-US" dirty="0" smtClean="0"/>
                        <a:t>Bananas</a:t>
                      </a:r>
                      <a:r>
                        <a:rPr lang="en-US" baseline="0" dirty="0" smtClean="0"/>
                        <a:t> produced in 120 hours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dirty="0" smtClean="0"/>
                        <a:t>60</a:t>
                      </a:r>
                      <a:endParaRPr lang="en-US" dirty="0"/>
                    </a:p>
                  </a:txBody>
                  <a:tcPr/>
                </a:tc>
                <a:tc>
                  <a:txBody>
                    <a:bodyPr/>
                    <a:lstStyle/>
                    <a:p>
                      <a:pPr algn="ctr"/>
                      <a:r>
                        <a:rPr lang="en-US" dirty="0" smtClean="0"/>
                        <a:t>30</a:t>
                      </a:r>
                      <a:endParaRPr lang="en-US" dirty="0"/>
                    </a:p>
                  </a:txBody>
                  <a:tcPr/>
                </a:tc>
                <a:extLst>
                  <a:ext uri="{0D108BD9-81ED-4DB2-BD59-A6C34878D82A}">
                    <a16:rowId xmlns:a16="http://schemas.microsoft.com/office/drawing/2014/main" val="10001"/>
                  </a:ext>
                </a:extLst>
              </a:tr>
              <a:tr h="370840">
                <a:tc>
                  <a:txBody>
                    <a:bodyPr/>
                    <a:lstStyle/>
                    <a:p>
                      <a:r>
                        <a:rPr lang="en-US" dirty="0" smtClean="0"/>
                        <a:t>Ernie</a:t>
                      </a:r>
                      <a:endParaRPr lang="en-US" dirty="0"/>
                    </a:p>
                  </a:txBody>
                  <a:tcPr/>
                </a:tc>
                <a:tc>
                  <a:txBody>
                    <a:bodyPr/>
                    <a:lstStyle/>
                    <a:p>
                      <a:pPr algn="ctr"/>
                      <a:r>
                        <a:rPr lang="en-US" dirty="0" smtClean="0"/>
                        <a:t>40</a:t>
                      </a:r>
                      <a:endParaRPr lang="en-US" dirty="0"/>
                    </a:p>
                  </a:txBody>
                  <a:tcPr/>
                </a:tc>
                <a:tc>
                  <a:txBody>
                    <a:bodyPr/>
                    <a:lstStyle/>
                    <a:p>
                      <a:pPr algn="ctr"/>
                      <a:r>
                        <a:rPr lang="en-US" dirty="0" smtClean="0"/>
                        <a:t>80</a:t>
                      </a:r>
                      <a:endParaRPr lang="en-US" dirty="0"/>
                    </a:p>
                  </a:txBody>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457200" y="3007360"/>
          <a:ext cx="7772400" cy="110744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a:t>
                      </a:r>
                      <a:endParaRPr lang="en-US" dirty="0"/>
                    </a:p>
                  </a:txBody>
                  <a:tcPr/>
                </a:tc>
                <a:tc>
                  <a:txBody>
                    <a:bodyPr/>
                    <a:lstStyle/>
                    <a:p>
                      <a:pPr algn="ctr"/>
                      <a:r>
                        <a:rPr lang="en-US" dirty="0" smtClean="0"/>
                        <a:t>Bananas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l"/>
                      <a:r>
                        <a:rPr lang="en-US" dirty="0" smtClean="0"/>
                        <a:t>1 apple =</a:t>
                      </a:r>
                      <a:endParaRPr lang="en-US" dirty="0"/>
                    </a:p>
                  </a:txBody>
                  <a:tcPr/>
                </a:tc>
                <a:tc>
                  <a:txBody>
                    <a:bodyPr/>
                    <a:lstStyle/>
                    <a:p>
                      <a:pPr algn="l"/>
                      <a:r>
                        <a:rPr lang="en-US" dirty="0" smtClean="0"/>
                        <a:t>1 banana =</a:t>
                      </a:r>
                      <a:endParaRPr lang="en-US" dirty="0"/>
                    </a:p>
                  </a:txBody>
                  <a:tcPr/>
                </a:tc>
                <a:extLst>
                  <a:ext uri="{0D108BD9-81ED-4DB2-BD59-A6C34878D82A}">
                    <a16:rowId xmlns:a16="http://schemas.microsoft.com/office/drawing/2014/main" val="10001"/>
                  </a:ext>
                </a:extLst>
              </a:tr>
              <a:tr h="365760">
                <a:tc>
                  <a:txBody>
                    <a:bodyPr/>
                    <a:lstStyle/>
                    <a:p>
                      <a:r>
                        <a:rPr lang="en-US" dirty="0" smtClean="0"/>
                        <a:t>Ernie</a:t>
                      </a:r>
                      <a:endParaRPr lang="en-US" dirty="0"/>
                    </a:p>
                  </a:txBody>
                  <a:tcPr/>
                </a:tc>
                <a:tc>
                  <a:txBody>
                    <a:bodyPr/>
                    <a:lstStyle/>
                    <a:p>
                      <a:pPr algn="l"/>
                      <a:r>
                        <a:rPr lang="en-US" smtClean="0"/>
                        <a:t>1 apple =</a:t>
                      </a:r>
                      <a:endParaRPr lang="en-US" dirty="0"/>
                    </a:p>
                  </a:txBody>
                  <a:tcPr/>
                </a:tc>
                <a:tc>
                  <a:txBody>
                    <a:bodyPr/>
                    <a:lstStyle/>
                    <a:p>
                      <a:pPr algn="l"/>
                      <a:r>
                        <a:rPr lang="en-US" dirty="0" smtClean="0"/>
                        <a:t>1 banana =</a:t>
                      </a:r>
                      <a:endParaRPr lang="en-US"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230909" y="4128283"/>
            <a:ext cx="8763000" cy="2092881"/>
          </a:xfrm>
          <a:prstGeom prst="rect">
            <a:avLst/>
          </a:prstGeom>
          <a:noFill/>
        </p:spPr>
        <p:txBody>
          <a:bodyPr wrap="square" rtlCol="0">
            <a:spAutoFit/>
          </a:bodyPr>
          <a:lstStyle/>
          <a:p>
            <a:r>
              <a:rPr lang="en-US" sz="2800" dirty="0" smtClean="0"/>
              <a:t>Who has the comparative advantage in apples?</a:t>
            </a:r>
          </a:p>
          <a:p>
            <a:endParaRPr lang="en-US" sz="2800" dirty="0" smtClean="0"/>
          </a:p>
          <a:p>
            <a:endParaRPr lang="en-US" sz="2800" dirty="0"/>
          </a:p>
          <a:p>
            <a:r>
              <a:rPr lang="en-US" sz="2800" dirty="0" smtClean="0"/>
              <a:t>Who has the comparative advantage in bananas?</a:t>
            </a:r>
          </a:p>
          <a:p>
            <a:endParaRPr lang="en-US" dirty="0"/>
          </a:p>
        </p:txBody>
      </p:sp>
      <p:sp>
        <p:nvSpPr>
          <p:cNvPr id="3" name="TextBox 2"/>
          <p:cNvSpPr txBox="1"/>
          <p:nvPr/>
        </p:nvSpPr>
        <p:spPr>
          <a:xfrm>
            <a:off x="88900" y="4366997"/>
            <a:ext cx="8801100" cy="1200329"/>
          </a:xfrm>
          <a:prstGeom prst="rect">
            <a:avLst/>
          </a:prstGeom>
          <a:noFill/>
        </p:spPr>
        <p:txBody>
          <a:bodyPr wrap="square" rtlCol="0">
            <a:spAutoFit/>
          </a:bodyPr>
          <a:lstStyle/>
          <a:p>
            <a:r>
              <a:rPr lang="en-US" sz="4800" b="1" dirty="0" smtClean="0">
                <a:solidFill>
                  <a:srgbClr val="FF0000"/>
                </a:solidFill>
              </a:rPr>
              <a:t>Bert – </a:t>
            </a:r>
            <a:r>
              <a:rPr lang="en-US" sz="2400" b="1" dirty="0" smtClean="0">
                <a:solidFill>
                  <a:srgbClr val="FF0000"/>
                </a:solidFill>
              </a:rPr>
              <a:t>Bert only give up 1/2 a banana for each apple where 	          Ernie gives up 2 </a:t>
            </a:r>
            <a:endParaRPr lang="en-US" sz="4800" b="1" dirty="0">
              <a:solidFill>
                <a:srgbClr val="FF0000"/>
              </a:solidFill>
            </a:endParaRPr>
          </a:p>
        </p:txBody>
      </p:sp>
      <p:sp>
        <p:nvSpPr>
          <p:cNvPr id="8" name="TextBox 7"/>
          <p:cNvSpPr txBox="1"/>
          <p:nvPr/>
        </p:nvSpPr>
        <p:spPr>
          <a:xfrm>
            <a:off x="88900" y="5634482"/>
            <a:ext cx="9067800" cy="1200329"/>
          </a:xfrm>
          <a:prstGeom prst="rect">
            <a:avLst/>
          </a:prstGeom>
          <a:noFill/>
        </p:spPr>
        <p:txBody>
          <a:bodyPr wrap="square" rtlCol="0">
            <a:spAutoFit/>
          </a:bodyPr>
          <a:lstStyle/>
          <a:p>
            <a:r>
              <a:rPr lang="en-US" sz="4800" b="1" dirty="0" smtClean="0">
                <a:solidFill>
                  <a:srgbClr val="FF0000"/>
                </a:solidFill>
              </a:rPr>
              <a:t>Ernie</a:t>
            </a:r>
            <a:r>
              <a:rPr lang="en-US" sz="2400" b="1" dirty="0" smtClean="0">
                <a:solidFill>
                  <a:srgbClr val="FF0000"/>
                </a:solidFill>
              </a:rPr>
              <a:t> – Ernie only gives up ½ an apple for each banana where 	         Bert gives up 2</a:t>
            </a:r>
            <a:endParaRPr lang="en-US" sz="4800" b="1" dirty="0">
              <a:solidFill>
                <a:srgbClr val="FF0000"/>
              </a:solidFill>
            </a:endParaRPr>
          </a:p>
        </p:txBody>
      </p:sp>
      <p:sp>
        <p:nvSpPr>
          <p:cNvPr id="4" name="TextBox 3"/>
          <p:cNvSpPr txBox="1"/>
          <p:nvPr/>
        </p:nvSpPr>
        <p:spPr>
          <a:xfrm>
            <a:off x="2971800" y="3399949"/>
            <a:ext cx="2209800" cy="369332"/>
          </a:xfrm>
          <a:prstGeom prst="rect">
            <a:avLst/>
          </a:prstGeom>
          <a:noFill/>
        </p:spPr>
        <p:txBody>
          <a:bodyPr wrap="square" rtlCol="0">
            <a:spAutoFit/>
          </a:bodyPr>
          <a:lstStyle/>
          <a:p>
            <a:r>
              <a:rPr lang="en-US" dirty="0" smtClean="0"/>
              <a:t>30/60 = ½ banana</a:t>
            </a:r>
            <a:endParaRPr lang="en-US" dirty="0"/>
          </a:p>
        </p:txBody>
      </p:sp>
      <p:sp>
        <p:nvSpPr>
          <p:cNvPr id="9" name="TextBox 8"/>
          <p:cNvSpPr txBox="1"/>
          <p:nvPr/>
        </p:nvSpPr>
        <p:spPr>
          <a:xfrm>
            <a:off x="2964761" y="3728135"/>
            <a:ext cx="2209800" cy="369332"/>
          </a:xfrm>
          <a:prstGeom prst="rect">
            <a:avLst/>
          </a:prstGeom>
          <a:noFill/>
        </p:spPr>
        <p:txBody>
          <a:bodyPr wrap="square" rtlCol="0">
            <a:spAutoFit/>
          </a:bodyPr>
          <a:lstStyle/>
          <a:p>
            <a:r>
              <a:rPr lang="en-US" dirty="0" smtClean="0"/>
              <a:t>80/40 = 2 bananas</a:t>
            </a:r>
            <a:endParaRPr lang="en-US" dirty="0"/>
          </a:p>
        </p:txBody>
      </p:sp>
      <p:sp>
        <p:nvSpPr>
          <p:cNvPr id="10" name="TextBox 9"/>
          <p:cNvSpPr txBox="1"/>
          <p:nvPr/>
        </p:nvSpPr>
        <p:spPr>
          <a:xfrm>
            <a:off x="5943600" y="3364683"/>
            <a:ext cx="2209800" cy="369332"/>
          </a:xfrm>
          <a:prstGeom prst="rect">
            <a:avLst/>
          </a:prstGeom>
          <a:noFill/>
        </p:spPr>
        <p:txBody>
          <a:bodyPr wrap="square" rtlCol="0">
            <a:spAutoFit/>
          </a:bodyPr>
          <a:lstStyle/>
          <a:p>
            <a:r>
              <a:rPr lang="en-US" dirty="0" smtClean="0"/>
              <a:t> 60/30 = 2 apples</a:t>
            </a:r>
            <a:endParaRPr lang="en-US" dirty="0"/>
          </a:p>
        </p:txBody>
      </p:sp>
      <p:sp>
        <p:nvSpPr>
          <p:cNvPr id="11" name="TextBox 10"/>
          <p:cNvSpPr txBox="1"/>
          <p:nvPr/>
        </p:nvSpPr>
        <p:spPr>
          <a:xfrm>
            <a:off x="6019800" y="3728135"/>
            <a:ext cx="2209800" cy="369332"/>
          </a:xfrm>
          <a:prstGeom prst="rect">
            <a:avLst/>
          </a:prstGeom>
          <a:noFill/>
        </p:spPr>
        <p:txBody>
          <a:bodyPr wrap="square" rtlCol="0">
            <a:spAutoFit/>
          </a:bodyPr>
          <a:lstStyle/>
          <a:p>
            <a:r>
              <a:rPr lang="en-US" dirty="0" smtClean="0"/>
              <a:t>40/80 = ½ apple</a:t>
            </a: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8226593"/>
      </p:ext>
    </p:extLst>
  </p:cSld>
  <p:clrMapOvr>
    <a:masterClrMapping/>
  </p:clrMapOvr>
  <mc:AlternateContent xmlns:mc="http://schemas.openxmlformats.org/markup-compatibility/2006" xmlns:p14="http://schemas.microsoft.com/office/powerpoint/2010/main">
    <mc:Choice Requires="p14">
      <p:transition spd="slow" p14:dur="2000" advTm="96496"/>
    </mc:Choice>
    <mc:Fallback xmlns="">
      <p:transition spd="slow" advTm="9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bldLst>
      <p:bldP spid="3" grpId="0"/>
      <p:bldP spid="8" grpId="0"/>
      <p:bldP spid="4"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1787"/>
            <a:ext cx="8763000" cy="800219"/>
          </a:xfrm>
          <a:prstGeom prst="rect">
            <a:avLst/>
          </a:prstGeom>
          <a:noFill/>
        </p:spPr>
        <p:txBody>
          <a:bodyPr wrap="square" rtlCol="0">
            <a:spAutoFit/>
          </a:bodyPr>
          <a:lstStyle/>
          <a:p>
            <a:pPr algn="ctr"/>
            <a:r>
              <a:rPr lang="en-US" sz="2800" dirty="0" smtClean="0"/>
              <a:t>Terms of Trade</a:t>
            </a:r>
          </a:p>
          <a:p>
            <a:endParaRPr lang="en-US" dirty="0"/>
          </a:p>
        </p:txBody>
      </p:sp>
      <p:graphicFrame>
        <p:nvGraphicFramePr>
          <p:cNvPr id="6" name="Table 5"/>
          <p:cNvGraphicFramePr>
            <a:graphicFrameLocks noGrp="1"/>
          </p:cNvGraphicFramePr>
          <p:nvPr>
            <p:extLst/>
          </p:nvPr>
        </p:nvGraphicFramePr>
        <p:xfrm>
          <a:off x="647700" y="685800"/>
          <a:ext cx="7772400" cy="110744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281749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smtClean="0"/>
                        <a:t>Apples</a:t>
                      </a:r>
                      <a:endParaRPr lang="en-US" dirty="0"/>
                    </a:p>
                  </a:txBody>
                  <a:tcPr/>
                </a:tc>
                <a:tc>
                  <a:txBody>
                    <a:bodyPr/>
                    <a:lstStyle/>
                    <a:p>
                      <a:pPr algn="ctr"/>
                      <a:r>
                        <a:rPr lang="en-US" dirty="0" smtClean="0"/>
                        <a:t>Bananas</a:t>
                      </a:r>
                      <a:endParaRPr lang="en-US" dirty="0"/>
                    </a:p>
                  </a:txBody>
                  <a:tcPr/>
                </a:tc>
                <a:extLst>
                  <a:ext uri="{0D108BD9-81ED-4DB2-BD59-A6C34878D82A}">
                    <a16:rowId xmlns:a16="http://schemas.microsoft.com/office/drawing/2014/main" val="10000"/>
                  </a:ext>
                </a:extLst>
              </a:tr>
              <a:tr h="370840">
                <a:tc>
                  <a:txBody>
                    <a:bodyPr/>
                    <a:lstStyle/>
                    <a:p>
                      <a:r>
                        <a:rPr lang="en-US" dirty="0" smtClean="0"/>
                        <a:t>Bert</a:t>
                      </a:r>
                      <a:endParaRPr lang="en-US" dirty="0"/>
                    </a:p>
                  </a:txBody>
                  <a:tcPr/>
                </a:tc>
                <a:tc>
                  <a:txBody>
                    <a:bodyPr/>
                    <a:lstStyle/>
                    <a:p>
                      <a:pPr algn="ctr"/>
                      <a:r>
                        <a:rPr lang="en-US" b="1" dirty="0" smtClean="0">
                          <a:solidFill>
                            <a:srgbClr val="FF0000"/>
                          </a:solidFill>
                        </a:rPr>
                        <a:t>1 apple = ½ banana</a:t>
                      </a:r>
                      <a:endParaRPr lang="en-US" b="1"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0" dirty="0" smtClean="0"/>
                        <a:t> banana = 2 apples</a:t>
                      </a:r>
                      <a:endParaRPr lang="en-US" dirty="0"/>
                    </a:p>
                  </a:txBody>
                  <a:tcPr/>
                </a:tc>
                <a:extLst>
                  <a:ext uri="{0D108BD9-81ED-4DB2-BD59-A6C34878D82A}">
                    <a16:rowId xmlns:a16="http://schemas.microsoft.com/office/drawing/2014/main" val="10001"/>
                  </a:ext>
                </a:extLst>
              </a:tr>
              <a:tr h="172720">
                <a:tc>
                  <a:txBody>
                    <a:bodyPr/>
                    <a:lstStyle/>
                    <a:p>
                      <a:r>
                        <a:rPr lang="en-US" dirty="0" smtClean="0"/>
                        <a:t>Ernie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0" dirty="0" smtClean="0"/>
                        <a:t> apple = 2 bananas</a:t>
                      </a:r>
                      <a:endParaRPr lang="en-US" dirty="0"/>
                    </a:p>
                  </a:txBody>
                  <a:tcPr/>
                </a:tc>
                <a:tc>
                  <a:txBody>
                    <a:bodyPr/>
                    <a:lstStyle/>
                    <a:p>
                      <a:pPr algn="ctr"/>
                      <a:r>
                        <a:rPr lang="en-US" b="1" dirty="0" smtClean="0">
                          <a:solidFill>
                            <a:srgbClr val="FF0000"/>
                          </a:solidFill>
                        </a:rPr>
                        <a:t>1</a:t>
                      </a:r>
                      <a:r>
                        <a:rPr lang="en-US" b="1" baseline="0" dirty="0" smtClean="0">
                          <a:solidFill>
                            <a:srgbClr val="FF0000"/>
                          </a:solidFill>
                        </a:rPr>
                        <a:t> banana = ½ apple</a:t>
                      </a:r>
                      <a:endParaRPr lang="en-US" b="1" dirty="0">
                        <a:solidFill>
                          <a:srgbClr val="FF0000"/>
                        </a:solidFill>
                      </a:endParaRPr>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152400" y="1793240"/>
            <a:ext cx="8763000" cy="5109091"/>
          </a:xfrm>
          <a:prstGeom prst="rect">
            <a:avLst/>
          </a:prstGeom>
          <a:noFill/>
        </p:spPr>
        <p:txBody>
          <a:bodyPr wrap="square" rtlCol="0">
            <a:spAutoFit/>
          </a:bodyPr>
          <a:lstStyle/>
          <a:p>
            <a:r>
              <a:rPr lang="en-US" sz="2800" dirty="0" smtClean="0"/>
              <a:t>Bert will specialize in apples and Ernie will specialize in bananas and they will trade.</a:t>
            </a:r>
          </a:p>
          <a:p>
            <a:endParaRPr lang="en-US" sz="2800" dirty="0" smtClean="0"/>
          </a:p>
          <a:p>
            <a:r>
              <a:rPr lang="en-US" sz="2800" dirty="0" smtClean="0"/>
              <a:t>How many bananas must Bert get per apple to make the trade worthwhile?</a:t>
            </a:r>
          </a:p>
          <a:p>
            <a:r>
              <a:rPr lang="en-US" sz="2800" b="1" dirty="0" smtClean="0">
                <a:solidFill>
                  <a:srgbClr val="FF0000"/>
                </a:solidFill>
              </a:rPr>
              <a:t>½ banana – you must get AT LEAST your opportunity cost</a:t>
            </a:r>
            <a:endParaRPr lang="en-US" sz="2800" b="1" dirty="0">
              <a:solidFill>
                <a:srgbClr val="FF0000"/>
              </a:solidFill>
            </a:endParaRPr>
          </a:p>
          <a:p>
            <a:r>
              <a:rPr lang="en-US" sz="2800" dirty="0" smtClean="0"/>
              <a:t>How many apples must Ernie get per banana to make the trade worthwhile?</a:t>
            </a:r>
          </a:p>
          <a:p>
            <a:r>
              <a:rPr lang="en-US" sz="2800" b="1" dirty="0" smtClean="0">
                <a:solidFill>
                  <a:srgbClr val="FF0000"/>
                </a:solidFill>
              </a:rPr>
              <a:t>½ apple – you must get at least your opportunity cost</a:t>
            </a:r>
            <a:endParaRPr lang="en-US" sz="2800" b="1" dirty="0">
              <a:solidFill>
                <a:srgbClr val="FF0000"/>
              </a:solidFill>
            </a:endParaRPr>
          </a:p>
          <a:p>
            <a:r>
              <a:rPr lang="en-US" sz="2800" dirty="0" smtClean="0"/>
              <a:t>Is a 1 for 1 trade profitable for both Bert and Ernie?</a:t>
            </a:r>
          </a:p>
          <a:p>
            <a:r>
              <a:rPr lang="en-US" sz="2800" dirty="0" smtClean="0"/>
              <a:t>	</a:t>
            </a:r>
            <a:r>
              <a:rPr lang="en-US" sz="2800" b="1" dirty="0" smtClean="0">
                <a:solidFill>
                  <a:srgbClr val="FF0000"/>
                </a:solidFill>
              </a:rPr>
              <a:t>YES</a:t>
            </a:r>
            <a:endParaRPr lang="en-US" sz="2800" b="1" dirty="0">
              <a:solidFill>
                <a:srgbClr val="FF0000"/>
              </a:solidFill>
            </a:endParaRPr>
          </a:p>
          <a:p>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755834583"/>
      </p:ext>
    </p:extLst>
  </p:cSld>
  <p:clrMapOvr>
    <a:masterClrMapping/>
  </p:clrMapOvr>
  <mc:AlternateContent xmlns:mc="http://schemas.openxmlformats.org/markup-compatibility/2006" xmlns:p14="http://schemas.microsoft.com/office/powerpoint/2010/main">
    <mc:Choice Requires="p14">
      <p:transition spd="slow" p14:dur="2000" advTm="104097"/>
    </mc:Choice>
    <mc:Fallback xmlns="">
      <p:transition spd="slow" advTm="10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calcmode="lin" valueType="num">
                                      <p:cBhvr additive="base">
                                        <p:cTn id="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 calcmode="lin" valueType="num">
                                      <p:cBhvr additive="base">
                                        <p:cTn id="2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538" y="628842"/>
            <a:ext cx="6798735" cy="1303867"/>
          </a:xfrm>
        </p:spPr>
        <p:txBody>
          <a:bodyPr>
            <a:normAutofit fontScale="90000"/>
          </a:bodyPr>
          <a:lstStyle/>
          <a:p>
            <a:r>
              <a:rPr lang="en-US" dirty="0" smtClean="0"/>
              <a:t>Watch Mr. Clifford solve a problem.</a:t>
            </a:r>
            <a:endParaRPr lang="en-US" dirty="0"/>
          </a:p>
        </p:txBody>
      </p:sp>
      <p:pic>
        <p:nvPicPr>
          <p:cNvPr id="4" name="36pT8GLp0tc"/>
          <p:cNvPicPr>
            <a:picLocks noRot="1" noChangeAspect="1"/>
          </p:cNvPicPr>
          <p:nvPr>
            <a:videoFile r:link="rId1"/>
          </p:nvPr>
        </p:nvPicPr>
        <p:blipFill>
          <a:blip r:embed="rId5"/>
          <a:stretch>
            <a:fillRect/>
          </a:stretch>
        </p:blipFill>
        <p:spPr>
          <a:xfrm>
            <a:off x="1438984" y="2438400"/>
            <a:ext cx="5994749" cy="3848100"/>
          </a:xfrm>
          <a:prstGeom prst="rect">
            <a:avLst/>
          </a:prstGeom>
        </p:spPr>
      </p:pic>
      <p:sp>
        <p:nvSpPr>
          <p:cNvPr id="5" name="Rectangle 4"/>
          <p:cNvSpPr/>
          <p:nvPr/>
        </p:nvSpPr>
        <p:spPr>
          <a:xfrm>
            <a:off x="2057399" y="1752600"/>
            <a:ext cx="5376333" cy="369332"/>
          </a:xfrm>
          <a:prstGeom prst="rect">
            <a:avLst/>
          </a:prstGeom>
        </p:spPr>
        <p:txBody>
          <a:bodyPr wrap="square">
            <a:spAutoFit/>
          </a:bodyPr>
          <a:lstStyle/>
          <a:p>
            <a:r>
              <a:rPr lang="en-US" dirty="0">
                <a:hlinkClick r:id="rId6"/>
              </a:rPr>
              <a:t>https://www.youtube.com/watch?v=36pT8GLp0tc</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71710660"/>
      </p:ext>
    </p:extLst>
  </p:cSld>
  <p:clrMapOvr>
    <a:masterClrMapping/>
  </p:clrMapOvr>
  <mc:AlternateContent xmlns:mc="http://schemas.openxmlformats.org/markup-compatibility/2006" xmlns:p14="http://schemas.microsoft.com/office/powerpoint/2010/main">
    <mc:Choice Requires="p14">
      <p:transition spd="slow" p14:dur="2000" advTm="23331"/>
    </mc:Choice>
    <mc:Fallback xmlns="">
      <p:transition spd="slow" advTm="2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Comparative Advantage in The Hunger Games</a:t>
            </a:r>
            <a:endParaRPr lang="en-US" dirty="0"/>
          </a:p>
        </p:txBody>
      </p:sp>
      <p:pic>
        <p:nvPicPr>
          <p:cNvPr id="3" name="Picture 4" descr="http://az795576.vo.msecnd.net/bh-uploads/2015/11/The-Hunger-Gam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208617"/>
            <a:ext cx="4595365" cy="25848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71600" y="2448442"/>
            <a:ext cx="6172200" cy="461665"/>
          </a:xfrm>
          <a:prstGeom prst="rect">
            <a:avLst/>
          </a:prstGeom>
        </p:spPr>
        <p:txBody>
          <a:bodyPr wrap="square">
            <a:spAutoFit/>
          </a:bodyPr>
          <a:lstStyle/>
          <a:p>
            <a:r>
              <a:rPr lang="en-US" sz="2400" dirty="0">
                <a:hlinkClick r:id="rId5"/>
              </a:rPr>
              <a:t>https://www.youtube.com/watch?v=tzXzkAs_cf0</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91539680"/>
      </p:ext>
    </p:extLst>
  </p:cSld>
  <p:clrMapOvr>
    <a:masterClrMapping/>
  </p:clrMapOvr>
  <mc:AlternateContent xmlns:mc="http://schemas.openxmlformats.org/markup-compatibility/2006" xmlns:p14="http://schemas.microsoft.com/office/powerpoint/2010/main">
    <mc:Choice Requires="p14">
      <p:transition spd="slow" p14:dur="2000" advTm="25044"/>
    </mc:Choice>
    <mc:Fallback xmlns="">
      <p:transition spd="slow" advTm="2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787969" y="1981200"/>
            <a:ext cx="2342176" cy="3376134"/>
          </a:xfrm>
        </p:spPr>
        <p:txBody>
          <a:bodyPr>
            <a:normAutofit/>
          </a:bodyPr>
          <a:lstStyle/>
          <a:p>
            <a:pPr algn="ctr"/>
            <a:r>
              <a:rPr lang="en-US" sz="2000" dirty="0" smtClean="0"/>
              <a:t>DO YOUR HOMEWORK</a:t>
            </a:r>
            <a:endParaRPr lang="en-US" sz="2000" dirty="0"/>
          </a:p>
        </p:txBody>
      </p:sp>
      <p:pic>
        <p:nvPicPr>
          <p:cNvPr id="7" name="Picture 6"/>
          <p:cNvPicPr>
            <a:picLocks noChangeAspect="1"/>
          </p:cNvPicPr>
          <p:nvPr/>
        </p:nvPicPr>
        <p:blipFill>
          <a:blip r:embed="rId2"/>
          <a:stretch>
            <a:fillRect/>
          </a:stretch>
        </p:blipFill>
        <p:spPr>
          <a:xfrm>
            <a:off x="299419" y="2438400"/>
            <a:ext cx="6689506" cy="3762848"/>
          </a:xfrm>
          <a:prstGeom prst="rect">
            <a:avLst/>
          </a:prstGeom>
        </p:spPr>
      </p:pic>
      <p:sp>
        <p:nvSpPr>
          <p:cNvPr id="8" name="TextBox 7"/>
          <p:cNvSpPr txBox="1"/>
          <p:nvPr/>
        </p:nvSpPr>
        <p:spPr>
          <a:xfrm>
            <a:off x="457200" y="533400"/>
            <a:ext cx="5410200" cy="1569660"/>
          </a:xfrm>
          <a:prstGeom prst="rect">
            <a:avLst/>
          </a:prstGeom>
          <a:noFill/>
        </p:spPr>
        <p:txBody>
          <a:bodyPr wrap="square" rtlCol="0">
            <a:spAutoFit/>
          </a:bodyPr>
          <a:lstStyle/>
          <a:p>
            <a:pPr algn="ctr"/>
            <a:r>
              <a:rPr lang="en-US" sz="3200" dirty="0" smtClean="0"/>
              <a:t>You are now ready to do your comparative advantage homework.</a:t>
            </a:r>
            <a:endParaRPr lang="en-US" sz="3200" dirty="0"/>
          </a:p>
        </p:txBody>
      </p:sp>
      <p:pic>
        <p:nvPicPr>
          <p:cNvPr id="1026" name="Picture 2" descr="4th Grade - Thompson, Kellie / Home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8925" y="457200"/>
            <a:ext cx="1775276" cy="1333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14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53764" y="139383"/>
            <a:ext cx="8077200" cy="1077218"/>
          </a:xfrm>
          <a:prstGeom prst="rect">
            <a:avLst/>
          </a:prstGeom>
          <a:noFill/>
        </p:spPr>
        <p:txBody>
          <a:bodyPr wrap="square" rtlCol="0">
            <a:spAutoFit/>
          </a:bodyPr>
          <a:lstStyle/>
          <a:p>
            <a:r>
              <a:rPr lang="en-US" sz="3200" dirty="0"/>
              <a:t>Let’s look at example of absolute advantage </a:t>
            </a:r>
            <a:r>
              <a:rPr lang="en-US" sz="3200" dirty="0" smtClean="0"/>
              <a:t>using snack foods as an example.</a:t>
            </a:r>
            <a:endParaRPr lang="en-US" sz="3200" dirty="0"/>
          </a:p>
        </p:txBody>
      </p:sp>
      <p:pic>
        <p:nvPicPr>
          <p:cNvPr id="2054" name="Picture 6" descr="https://upload.wikimedia.org/wikipedia/commons/thumb/7/7f/Speech_bubble.svg/1280px-Speech_bubble.svg.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9636">
            <a:off x="2572688" y="1187424"/>
            <a:ext cx="3325535" cy="2503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436507" y="1768623"/>
            <a:ext cx="2035955" cy="1200329"/>
          </a:xfrm>
          <a:prstGeom prst="rect">
            <a:avLst/>
          </a:prstGeom>
          <a:noFill/>
        </p:spPr>
        <p:txBody>
          <a:bodyPr wrap="square" rtlCol="0">
            <a:spAutoFit/>
          </a:bodyPr>
          <a:lstStyle/>
          <a:p>
            <a:pPr algn="ctr"/>
            <a:r>
              <a:rPr lang="en-US" sz="2400" dirty="0"/>
              <a:t>I like to snack on M&amp;Ms and goldfish</a:t>
            </a:r>
          </a:p>
        </p:txBody>
      </p:sp>
      <p:sp>
        <p:nvSpPr>
          <p:cNvPr id="20" name="TextBox 19"/>
          <p:cNvSpPr txBox="1"/>
          <p:nvPr/>
        </p:nvSpPr>
        <p:spPr>
          <a:xfrm rot="20972073">
            <a:off x="5079848" y="3855101"/>
            <a:ext cx="2081569" cy="461665"/>
          </a:xfrm>
          <a:prstGeom prst="rect">
            <a:avLst/>
          </a:prstGeom>
          <a:noFill/>
        </p:spPr>
        <p:txBody>
          <a:bodyPr wrap="square" rtlCol="0">
            <a:spAutoFit/>
          </a:bodyPr>
          <a:lstStyle/>
          <a:p>
            <a:pPr algn="ctr"/>
            <a:r>
              <a:rPr lang="en-US" sz="2400" dirty="0"/>
              <a:t>Me too!!</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179" y="2846913"/>
            <a:ext cx="1990344" cy="3310128"/>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1044" y="3124200"/>
            <a:ext cx="1959864" cy="3279648"/>
          </a:xfrm>
          <a:prstGeom prst="rect">
            <a:avLst/>
          </a:prstGeom>
        </p:spPr>
      </p:pic>
      <p:pic>
        <p:nvPicPr>
          <p:cNvPr id="11" name="Picture 8" descr="https://upload.wikimedia.org/wikipedia/commons/thumb/7/7f/Speech_bubble.svg/1280px-Speech_bubble.svg.png">
            <a:hlinkClick r:id="rId4"/>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477581" flipH="1">
            <a:off x="5156911" y="3192677"/>
            <a:ext cx="2089571" cy="192576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5822865"/>
      </p:ext>
    </p:extLst>
  </p:cSld>
  <p:clrMapOvr>
    <a:masterClrMapping/>
  </p:clrMapOvr>
  <mc:AlternateContent xmlns:mc="http://schemas.openxmlformats.org/markup-compatibility/2006" xmlns:p14="http://schemas.microsoft.com/office/powerpoint/2010/main">
    <mc:Choice Requires="p14">
      <p:transition spd="slow" p14:dur="2000" advTm="15599"/>
    </mc:Choice>
    <mc:Fallback xmlns="">
      <p:transition spd="slow" advTm="1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6" descr="https://upload.wikimedia.org/wikipedia/commons/thumb/7/7f/Speech_bubble.svg/1280px-Speech_bubble.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15257">
            <a:off x="1493232" y="4208789"/>
            <a:ext cx="3119367" cy="23484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9466021">
            <a:off x="2498074" y="4408661"/>
            <a:ext cx="1383869" cy="1938992"/>
          </a:xfrm>
          <a:prstGeom prst="rect">
            <a:avLst/>
          </a:prstGeom>
          <a:noFill/>
        </p:spPr>
        <p:txBody>
          <a:bodyPr wrap="square" rtlCol="0">
            <a:spAutoFit/>
          </a:bodyPr>
          <a:lstStyle/>
          <a:p>
            <a:pPr algn="ctr"/>
            <a:r>
              <a:rPr lang="en-US" sz="2400" dirty="0"/>
              <a:t>I can make 50 M&amp;Ms or 25 goldfish</a:t>
            </a:r>
          </a:p>
        </p:txBody>
      </p:sp>
      <p:sp>
        <p:nvSpPr>
          <p:cNvPr id="17" name="TextBox 16"/>
          <p:cNvSpPr txBox="1"/>
          <p:nvPr/>
        </p:nvSpPr>
        <p:spPr>
          <a:xfrm>
            <a:off x="5219700" y="4624635"/>
            <a:ext cx="1600200" cy="1569660"/>
          </a:xfrm>
          <a:prstGeom prst="rect">
            <a:avLst/>
          </a:prstGeom>
          <a:noFill/>
        </p:spPr>
        <p:txBody>
          <a:bodyPr wrap="square" rtlCol="0">
            <a:spAutoFit/>
          </a:bodyPr>
          <a:lstStyle/>
          <a:p>
            <a:pPr algn="ctr"/>
            <a:r>
              <a:rPr lang="en-US" sz="2400" dirty="0"/>
              <a:t>I can make 15 M&amp;Ms or 15 goldfish</a:t>
            </a:r>
          </a:p>
        </p:txBody>
      </p: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24" name="TextBox 23"/>
          <p:cNvSpPr txBox="1"/>
          <p:nvPr/>
        </p:nvSpPr>
        <p:spPr>
          <a:xfrm>
            <a:off x="0" y="3113154"/>
            <a:ext cx="7086600" cy="1077218"/>
          </a:xfrm>
          <a:prstGeom prst="rect">
            <a:avLst/>
          </a:prstGeom>
          <a:noFill/>
        </p:spPr>
        <p:txBody>
          <a:bodyPr wrap="square" rtlCol="0">
            <a:spAutoFit/>
          </a:bodyPr>
          <a:lstStyle/>
          <a:p>
            <a:r>
              <a:rPr lang="en-US" sz="3200" b="1" dirty="0"/>
              <a:t>Who has absolute advantage in M&amp;Ms?</a:t>
            </a:r>
          </a:p>
          <a:p>
            <a:r>
              <a:rPr lang="en-US" sz="3200" b="1" dirty="0"/>
              <a:t>Who has absolute advantage in goldfish?</a:t>
            </a:r>
          </a:p>
        </p:txBody>
      </p:sp>
      <p:sp>
        <p:nvSpPr>
          <p:cNvPr id="25" name="TextBox 24"/>
          <p:cNvSpPr txBox="1"/>
          <p:nvPr/>
        </p:nvSpPr>
        <p:spPr>
          <a:xfrm>
            <a:off x="6850625" y="2968129"/>
            <a:ext cx="1981200" cy="707886"/>
          </a:xfrm>
          <a:prstGeom prst="rect">
            <a:avLst/>
          </a:prstGeom>
          <a:noFill/>
        </p:spPr>
        <p:txBody>
          <a:bodyPr wrap="square" rtlCol="0">
            <a:spAutoFit/>
          </a:bodyPr>
          <a:lstStyle/>
          <a:p>
            <a:r>
              <a:rPr lang="en-US" sz="4000" b="1" dirty="0">
                <a:solidFill>
                  <a:srgbClr val="FF0000"/>
                </a:solidFill>
              </a:rPr>
              <a:t>Susie</a:t>
            </a:r>
          </a:p>
        </p:txBody>
      </p:sp>
      <p:sp>
        <p:nvSpPr>
          <p:cNvPr id="26" name="TextBox 25"/>
          <p:cNvSpPr txBox="1"/>
          <p:nvPr/>
        </p:nvSpPr>
        <p:spPr>
          <a:xfrm>
            <a:off x="7003025" y="3539835"/>
            <a:ext cx="1981200" cy="707886"/>
          </a:xfrm>
          <a:prstGeom prst="rect">
            <a:avLst/>
          </a:prstGeom>
          <a:noFill/>
        </p:spPr>
        <p:txBody>
          <a:bodyPr wrap="square" rtlCol="0">
            <a:spAutoFit/>
          </a:bodyPr>
          <a:lstStyle/>
          <a:p>
            <a:r>
              <a:rPr lang="en-US" sz="4000" b="1" dirty="0">
                <a:solidFill>
                  <a:srgbClr val="FF0000"/>
                </a:solidFill>
              </a:rPr>
              <a:t>Susie</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330" y="4318289"/>
            <a:ext cx="1280437" cy="2129487"/>
          </a:xfrm>
          <a:prstGeom prst="rect">
            <a:avLst/>
          </a:prstGeom>
        </p:spPr>
      </p:pic>
      <p:pic>
        <p:nvPicPr>
          <p:cNvPr id="28" name="Picture 6" descr="https://upload.wikimedia.org/wikipedia/commons/thumb/7/7f/Speech_bubble.svg/1280px-Speech_bubble.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15257">
            <a:off x="1488316" y="4205565"/>
            <a:ext cx="3119367" cy="23484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6311" y="4247721"/>
            <a:ext cx="1294805" cy="2166734"/>
          </a:xfrm>
          <a:prstGeom prst="rect">
            <a:avLst/>
          </a:prstGeom>
        </p:spPr>
      </p:pic>
      <p:pic>
        <p:nvPicPr>
          <p:cNvPr id="30" name="Picture 8" descr="https://upload.wikimedia.org/wikipedia/commons/thumb/7/7f/Speech_bubble.svg/1280px-Speech_bubble.svg.png">
            <a:hlinkClick r:id="rId5"/>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784442" flipH="1">
            <a:off x="4841827" y="4114827"/>
            <a:ext cx="2809514" cy="258927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09514594"/>
      </p:ext>
    </p:extLst>
  </p:cSld>
  <p:clrMapOvr>
    <a:masterClrMapping/>
  </p:clrMapOvr>
  <mc:AlternateContent xmlns:mc="http://schemas.openxmlformats.org/markup-compatibility/2006" xmlns:p14="http://schemas.microsoft.com/office/powerpoint/2010/main">
    <mc:Choice Requires="p14">
      <p:transition spd="slow" p14:dur="2000" advTm="106376"/>
    </mc:Choice>
    <mc:Fallback xmlns="">
      <p:transition spd="slow" advTm="10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9904150">
            <a:off x="2925373" y="3655572"/>
            <a:ext cx="2088796" cy="1938992"/>
          </a:xfrm>
          <a:prstGeom prst="rect">
            <a:avLst/>
          </a:prstGeom>
          <a:noFill/>
        </p:spPr>
        <p:txBody>
          <a:bodyPr wrap="square" rtlCol="0">
            <a:spAutoFit/>
          </a:bodyPr>
          <a:lstStyle/>
          <a:p>
            <a:pPr algn="ctr"/>
            <a:r>
              <a:rPr lang="en-US" sz="2400" dirty="0"/>
              <a:t>I have an absolute advantage in both M&amp;Ms and Goldfish</a:t>
            </a:r>
          </a:p>
        </p:txBody>
      </p: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82" y="3505200"/>
            <a:ext cx="1769338" cy="2942576"/>
          </a:xfrm>
          <a:prstGeom prst="rect">
            <a:avLst/>
          </a:prstGeom>
        </p:spPr>
      </p:pic>
      <p:pic>
        <p:nvPicPr>
          <p:cNvPr id="24" name="Picture 6" descr="https://upload.wikimedia.org/wikipedia/commons/thumb/7/7f/Speech_bubble.svg/1280px-Speech_bubble.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212138">
            <a:off x="2160698" y="2920305"/>
            <a:ext cx="3119367" cy="372538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09614524"/>
      </p:ext>
    </p:extLst>
  </p:cSld>
  <p:clrMapOvr>
    <a:masterClrMapping/>
  </p:clrMapOvr>
  <mc:AlternateContent xmlns:mc="http://schemas.openxmlformats.org/markup-compatibility/2006" xmlns:p14="http://schemas.microsoft.com/office/powerpoint/2010/main">
    <mc:Choice Requires="p14">
      <p:transition spd="slow" p14:dur="2000" advTm="8440"/>
    </mc:Choice>
    <mc:Fallback xmlns="">
      <p:transition spd="slow" advTm="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0999"/>
            <a:ext cx="8763000" cy="3108543"/>
          </a:xfrm>
          <a:prstGeom prst="rect">
            <a:avLst/>
          </a:prstGeom>
          <a:noFill/>
        </p:spPr>
        <p:txBody>
          <a:bodyPr wrap="square" rtlCol="0">
            <a:spAutoFit/>
          </a:bodyPr>
          <a:lstStyle/>
          <a:p>
            <a:pPr marL="571500" indent="-571500">
              <a:buAutoNum type="romanUcPeriod" startAt="2"/>
            </a:pPr>
            <a:r>
              <a:rPr lang="en-US" sz="2800" dirty="0"/>
              <a:t>Comparative Advantage and Trade</a:t>
            </a:r>
          </a:p>
          <a:p>
            <a:pPr lvl="1"/>
            <a:r>
              <a:rPr lang="en-US" sz="2800" dirty="0"/>
              <a:t>  A.  Absolute Advantage</a:t>
            </a:r>
          </a:p>
          <a:p>
            <a:pPr lvl="1"/>
            <a:r>
              <a:rPr lang="en-US" sz="2800" dirty="0"/>
              <a:t>  B.  Comparative Advantage</a:t>
            </a:r>
          </a:p>
          <a:p>
            <a:pPr lvl="1"/>
            <a:r>
              <a:rPr lang="en-US" sz="2800" dirty="0"/>
              <a:t>         1.  the ability to produce something at a lower </a:t>
            </a:r>
          </a:p>
          <a:p>
            <a:pPr lvl="1"/>
            <a:r>
              <a:rPr lang="en-US" sz="2800" dirty="0"/>
              <a:t>               opportunity cost than someone else</a:t>
            </a:r>
          </a:p>
          <a:p>
            <a:pPr lvl="1"/>
            <a:r>
              <a:rPr lang="en-US" sz="2800" dirty="0"/>
              <a:t>	    2.  not the same as absolute advantage</a:t>
            </a:r>
          </a:p>
          <a:p>
            <a:pPr lvl="1"/>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7159829"/>
      </p:ext>
    </p:extLst>
  </p:cSld>
  <p:clrMapOvr>
    <a:masterClrMapping/>
  </p:clrMapOvr>
  <mc:AlternateContent xmlns:mc="http://schemas.openxmlformats.org/markup-compatibility/2006" xmlns:p14="http://schemas.microsoft.com/office/powerpoint/2010/main">
    <mc:Choice Requires="p14">
      <p:transition spd="slow" p14:dur="2000" advTm="23212"/>
    </mc:Choice>
    <mc:Fallback xmlns="">
      <p:transition spd="slow" advTm="2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24" name="TextBox 23"/>
          <p:cNvSpPr txBox="1"/>
          <p:nvPr/>
        </p:nvSpPr>
        <p:spPr>
          <a:xfrm>
            <a:off x="1882428" y="5235499"/>
            <a:ext cx="7387713" cy="1077218"/>
          </a:xfrm>
          <a:prstGeom prst="rect">
            <a:avLst/>
          </a:prstGeom>
          <a:noFill/>
        </p:spPr>
        <p:txBody>
          <a:bodyPr wrap="square" rtlCol="0">
            <a:spAutoFit/>
          </a:bodyPr>
          <a:lstStyle/>
          <a:p>
            <a:r>
              <a:rPr lang="en-US" sz="3200" dirty="0"/>
              <a:t>What is the opportunity cost of 1 M&amp;M?</a:t>
            </a:r>
          </a:p>
          <a:p>
            <a:r>
              <a:rPr lang="en-US" sz="3200" dirty="0"/>
              <a:t>	</a:t>
            </a:r>
            <a:endParaRPr lang="en-US" sz="3200" b="1" dirty="0">
              <a:solidFill>
                <a:srgbClr val="FF0000"/>
              </a:solidFill>
            </a:endParaRPr>
          </a:p>
        </p:txBody>
      </p:sp>
      <p:sp>
        <p:nvSpPr>
          <p:cNvPr id="3" name="TextBox 2"/>
          <p:cNvSpPr txBox="1"/>
          <p:nvPr/>
        </p:nvSpPr>
        <p:spPr>
          <a:xfrm rot="21441238">
            <a:off x="1782386" y="3547805"/>
            <a:ext cx="3017581" cy="646331"/>
          </a:xfrm>
          <a:prstGeom prst="rect">
            <a:avLst/>
          </a:prstGeom>
          <a:noFill/>
        </p:spPr>
        <p:txBody>
          <a:bodyPr wrap="square" rtlCol="0">
            <a:spAutoFit/>
          </a:bodyPr>
          <a:lstStyle/>
          <a:p>
            <a:pPr algn="ctr"/>
            <a:r>
              <a:rPr lang="en-US" dirty="0" smtClean="0"/>
              <a:t>FIRST – you need to calculate opportunity cost.</a:t>
            </a:r>
            <a:endParaRPr lang="en-US" dirty="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35" y="4337152"/>
            <a:ext cx="1447762" cy="2407765"/>
          </a:xfrm>
          <a:prstGeom prst="rect">
            <a:avLst/>
          </a:prstGeom>
        </p:spPr>
      </p:pic>
      <p:pic>
        <p:nvPicPr>
          <p:cNvPr id="28" name="Picture 6" descr="https://upload.wikimedia.org/wikipedia/commons/thumb/7/7f/Speech_bubble.svg/1280px-Speech_bubble.svg.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80837">
            <a:off x="1126182" y="2979422"/>
            <a:ext cx="4657687" cy="202098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96782143"/>
      </p:ext>
    </p:extLst>
  </p:cSld>
  <p:clrMapOvr>
    <a:masterClrMapping/>
  </p:clrMapOvr>
  <mc:AlternateContent xmlns:mc="http://schemas.openxmlformats.org/markup-compatibility/2006" xmlns:p14="http://schemas.microsoft.com/office/powerpoint/2010/main">
    <mc:Choice Requires="p14">
      <p:transition spd="slow" p14:dur="2000" advTm="19985"/>
    </mc:Choice>
    <mc:Fallback xmlns="">
      <p:transition spd="slow" advTm="1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6800" y="7620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609600"/>
            <a:ext cx="0" cy="198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66800" y="274320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2612923"/>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4174" y="914400"/>
            <a:ext cx="1364226"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1295400"/>
            <a:ext cx="1143000" cy="13175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3990" y="2743200"/>
            <a:ext cx="1626010" cy="369332"/>
          </a:xfrm>
          <a:prstGeom prst="rect">
            <a:avLst/>
          </a:prstGeom>
          <a:noFill/>
        </p:spPr>
        <p:txBody>
          <a:bodyPr wrap="square" rtlCol="0">
            <a:spAutoFit/>
          </a:bodyPr>
          <a:lstStyle/>
          <a:p>
            <a:r>
              <a:rPr lang="en-US" dirty="0"/>
              <a:t>25  goldfish</a:t>
            </a:r>
          </a:p>
        </p:txBody>
      </p:sp>
      <p:sp>
        <p:nvSpPr>
          <p:cNvPr id="19" name="TextBox 18"/>
          <p:cNvSpPr txBox="1"/>
          <p:nvPr/>
        </p:nvSpPr>
        <p:spPr>
          <a:xfrm>
            <a:off x="218146" y="737140"/>
            <a:ext cx="887983" cy="646331"/>
          </a:xfrm>
          <a:prstGeom prst="rect">
            <a:avLst/>
          </a:prstGeom>
          <a:noFill/>
        </p:spPr>
        <p:txBody>
          <a:bodyPr wrap="square" rtlCol="0">
            <a:spAutoFit/>
          </a:bodyPr>
          <a:lstStyle/>
          <a:p>
            <a:pPr algn="r"/>
            <a:r>
              <a:rPr lang="en-US" dirty="0"/>
              <a:t>50</a:t>
            </a:r>
          </a:p>
          <a:p>
            <a:pPr algn="r"/>
            <a:r>
              <a:rPr lang="en-US" dirty="0"/>
              <a:t>M&amp;Ms</a:t>
            </a:r>
          </a:p>
        </p:txBody>
      </p:sp>
      <p:sp>
        <p:nvSpPr>
          <p:cNvPr id="20" name="TextBox 19"/>
          <p:cNvSpPr txBox="1"/>
          <p:nvPr/>
        </p:nvSpPr>
        <p:spPr>
          <a:xfrm>
            <a:off x="6925596" y="2581591"/>
            <a:ext cx="1532603" cy="369332"/>
          </a:xfrm>
          <a:prstGeom prst="rect">
            <a:avLst/>
          </a:prstGeom>
          <a:noFill/>
        </p:spPr>
        <p:txBody>
          <a:bodyPr wrap="square" rtlCol="0">
            <a:spAutoFit/>
          </a:bodyPr>
          <a:lstStyle/>
          <a:p>
            <a:r>
              <a:rPr lang="en-US" dirty="0"/>
              <a:t>15 goldfish</a:t>
            </a:r>
          </a:p>
        </p:txBody>
      </p:sp>
      <p:sp>
        <p:nvSpPr>
          <p:cNvPr id="21" name="TextBox 20"/>
          <p:cNvSpPr txBox="1"/>
          <p:nvPr/>
        </p:nvSpPr>
        <p:spPr>
          <a:xfrm>
            <a:off x="5132771" y="1182469"/>
            <a:ext cx="887029" cy="646331"/>
          </a:xfrm>
          <a:prstGeom prst="rect">
            <a:avLst/>
          </a:prstGeom>
          <a:noFill/>
        </p:spPr>
        <p:txBody>
          <a:bodyPr wrap="square" rtlCol="0">
            <a:spAutoFit/>
          </a:bodyPr>
          <a:lstStyle/>
          <a:p>
            <a:pPr algn="r"/>
            <a:r>
              <a:rPr lang="en-US" dirty="0"/>
              <a:t>15</a:t>
            </a:r>
          </a:p>
          <a:p>
            <a:pPr algn="r"/>
            <a:r>
              <a:rPr lang="en-US" dirty="0"/>
              <a:t>M&amp;Ms</a:t>
            </a:r>
          </a:p>
        </p:txBody>
      </p:sp>
      <p:sp>
        <p:nvSpPr>
          <p:cNvPr id="22" name="TextBox 21"/>
          <p:cNvSpPr txBox="1"/>
          <p:nvPr/>
        </p:nvSpPr>
        <p:spPr>
          <a:xfrm>
            <a:off x="766916" y="62681"/>
            <a:ext cx="2286000" cy="646331"/>
          </a:xfrm>
          <a:prstGeom prst="rect">
            <a:avLst/>
          </a:prstGeom>
          <a:noFill/>
        </p:spPr>
        <p:txBody>
          <a:bodyPr wrap="square" rtlCol="0">
            <a:spAutoFit/>
          </a:bodyPr>
          <a:lstStyle/>
          <a:p>
            <a:pPr algn="ctr"/>
            <a:r>
              <a:rPr lang="en-US" dirty="0"/>
              <a:t>Susie’s Production Possibilities Curve</a:t>
            </a:r>
          </a:p>
        </p:txBody>
      </p:sp>
      <p:sp>
        <p:nvSpPr>
          <p:cNvPr id="23" name="TextBox 22"/>
          <p:cNvSpPr txBox="1"/>
          <p:nvPr/>
        </p:nvSpPr>
        <p:spPr>
          <a:xfrm>
            <a:off x="6019800" y="83435"/>
            <a:ext cx="2286000" cy="646331"/>
          </a:xfrm>
          <a:prstGeom prst="rect">
            <a:avLst/>
          </a:prstGeom>
          <a:noFill/>
        </p:spPr>
        <p:txBody>
          <a:bodyPr wrap="square" rtlCol="0">
            <a:spAutoFit/>
          </a:bodyPr>
          <a:lstStyle/>
          <a:p>
            <a:pPr algn="ctr"/>
            <a:r>
              <a:rPr lang="en-US" dirty="0"/>
              <a:t>Tommy’s Production Possibilities Curve</a:t>
            </a:r>
          </a:p>
        </p:txBody>
      </p:sp>
      <p:sp>
        <p:nvSpPr>
          <p:cNvPr id="24" name="TextBox 23"/>
          <p:cNvSpPr txBox="1"/>
          <p:nvPr/>
        </p:nvSpPr>
        <p:spPr>
          <a:xfrm>
            <a:off x="1451487" y="5118705"/>
            <a:ext cx="7692513" cy="1569660"/>
          </a:xfrm>
          <a:prstGeom prst="rect">
            <a:avLst/>
          </a:prstGeom>
          <a:noFill/>
        </p:spPr>
        <p:txBody>
          <a:bodyPr wrap="square" rtlCol="0">
            <a:spAutoFit/>
          </a:bodyPr>
          <a:lstStyle/>
          <a:p>
            <a:r>
              <a:rPr lang="en-US" sz="3200" dirty="0"/>
              <a:t>What is the opportunity cost of 1 M&amp;M?</a:t>
            </a:r>
          </a:p>
          <a:p>
            <a:r>
              <a:rPr lang="en-US" sz="3200" b="1" u="sng" dirty="0" smtClean="0">
                <a:solidFill>
                  <a:srgbClr val="FF0000"/>
                </a:solidFill>
              </a:rPr>
              <a:t>Goldfish</a:t>
            </a:r>
            <a:r>
              <a:rPr lang="en-US" sz="3200" b="1" dirty="0" smtClean="0">
                <a:solidFill>
                  <a:srgbClr val="FF0000"/>
                </a:solidFill>
              </a:rPr>
              <a:t>  =  </a:t>
            </a:r>
            <a:r>
              <a:rPr lang="en-US" sz="3200" b="1" u="sng" dirty="0" smtClean="0">
                <a:solidFill>
                  <a:srgbClr val="FF0000"/>
                </a:solidFill>
              </a:rPr>
              <a:t>25</a:t>
            </a:r>
            <a:r>
              <a:rPr lang="en-US" sz="3200" b="1" dirty="0" smtClean="0">
                <a:solidFill>
                  <a:srgbClr val="FF0000"/>
                </a:solidFill>
              </a:rPr>
              <a:t>  =  </a:t>
            </a:r>
            <a:r>
              <a:rPr lang="en-US" sz="3200" b="1" u="sng" dirty="0" smtClean="0">
                <a:solidFill>
                  <a:srgbClr val="FF0000"/>
                </a:solidFill>
              </a:rPr>
              <a:t>1</a:t>
            </a:r>
            <a:r>
              <a:rPr lang="en-US" sz="3200" b="1" dirty="0" smtClean="0">
                <a:solidFill>
                  <a:srgbClr val="FF0000"/>
                </a:solidFill>
              </a:rPr>
              <a:t>    SO  1 M&amp;M = </a:t>
            </a:r>
            <a:r>
              <a:rPr lang="en-US" sz="3200" b="1" u="sng" dirty="0" smtClean="0">
                <a:solidFill>
                  <a:srgbClr val="FF0000"/>
                </a:solidFill>
              </a:rPr>
              <a:t>1</a:t>
            </a:r>
            <a:r>
              <a:rPr lang="en-US" sz="3200" b="1" dirty="0" smtClean="0">
                <a:solidFill>
                  <a:srgbClr val="FF0000"/>
                </a:solidFill>
              </a:rPr>
              <a:t> goldfish</a:t>
            </a:r>
            <a:endParaRPr lang="en-US" sz="3200" b="1" u="sng" dirty="0" smtClean="0">
              <a:solidFill>
                <a:srgbClr val="FF0000"/>
              </a:solidFill>
            </a:endParaRPr>
          </a:p>
          <a:p>
            <a:r>
              <a:rPr lang="en-US" sz="3200" b="1" dirty="0" smtClean="0">
                <a:solidFill>
                  <a:srgbClr val="FF0000"/>
                </a:solidFill>
              </a:rPr>
              <a:t>  M&amp;M         50      2			    2</a:t>
            </a:r>
            <a:endParaRPr lang="en-US" sz="3200" b="1" dirty="0">
              <a:solidFill>
                <a:srgbClr val="FF0000"/>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90642"/>
            <a:ext cx="1401560" cy="2330926"/>
          </a:xfrm>
          <a:prstGeom prst="rect">
            <a:avLst/>
          </a:prstGeom>
        </p:spPr>
      </p:pic>
      <p:pic>
        <p:nvPicPr>
          <p:cNvPr id="28" name="Picture 6" descr="https://upload.wikimedia.org/wikipedia/commons/thumb/7/7f/Speech_bubble.svg/1280px-Speech_bubble.svg.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3473">
            <a:off x="1167372" y="2973092"/>
            <a:ext cx="6625891" cy="24729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454564" y="3413210"/>
            <a:ext cx="4163291" cy="1384995"/>
          </a:xfrm>
          <a:prstGeom prst="rect">
            <a:avLst/>
          </a:prstGeom>
          <a:noFill/>
        </p:spPr>
        <p:txBody>
          <a:bodyPr wrap="square" rtlCol="0">
            <a:spAutoFit/>
          </a:bodyPr>
          <a:lstStyle/>
          <a:p>
            <a:pPr algn="ctr"/>
            <a:r>
              <a:rPr lang="en-US" sz="2000" dirty="0" smtClean="0"/>
              <a:t>To calculate opportunity cost put the </a:t>
            </a:r>
            <a:r>
              <a:rPr lang="en-US" sz="2400" b="1" dirty="0" smtClean="0">
                <a:solidFill>
                  <a:srgbClr val="FF0000"/>
                </a:solidFill>
              </a:rPr>
              <a:t>other product over</a:t>
            </a:r>
            <a:r>
              <a:rPr lang="en-US" sz="2000" b="1" dirty="0" smtClean="0">
                <a:solidFill>
                  <a:srgbClr val="FF0000"/>
                </a:solidFill>
              </a:rPr>
              <a:t> </a:t>
            </a:r>
            <a:r>
              <a:rPr lang="en-US" sz="2000" dirty="0" smtClean="0"/>
              <a:t>the one you are calculating opportunity cost for then reduce the fraction.</a:t>
            </a:r>
            <a:endParaRPr lang="en-US" sz="2000" b="1" dirty="0">
              <a:solidFill>
                <a:srgbClr val="FF0000"/>
              </a:solidFill>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40556528"/>
      </p:ext>
    </p:extLst>
  </p:cSld>
  <p:clrMapOvr>
    <a:masterClrMapping/>
  </p:clrMapOvr>
  <mc:AlternateContent xmlns:mc="http://schemas.openxmlformats.org/markup-compatibility/2006" xmlns:p14="http://schemas.microsoft.com/office/powerpoint/2010/main">
    <mc:Choice Requires="p14">
      <p:transition spd="slow" p14:dur="2000" advTm="13653"/>
    </mc:Choice>
    <mc:Fallback xmlns="">
      <p:transition spd="slow" advTm="1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7|20.4|11.5"/>
</p:tagLst>
</file>

<file path=ppt/tags/tag10.xml><?xml version="1.0" encoding="utf-8"?>
<p:tagLst xmlns:a="http://schemas.openxmlformats.org/drawingml/2006/main" xmlns:r="http://schemas.openxmlformats.org/officeDocument/2006/relationships" xmlns:p="http://schemas.openxmlformats.org/presentationml/2006/main">
  <p:tag name="TIMING" val="|15.6"/>
</p:tagLst>
</file>

<file path=ppt/tags/tag11.xml><?xml version="1.0" encoding="utf-8"?>
<p:tagLst xmlns:a="http://schemas.openxmlformats.org/drawingml/2006/main" xmlns:r="http://schemas.openxmlformats.org/officeDocument/2006/relationships" xmlns:p="http://schemas.openxmlformats.org/presentationml/2006/main">
  <p:tag name="TIMING" val="|5.2|7|4.5|4.4|7.1|5.7|2.6|3.5"/>
</p:tagLst>
</file>

<file path=ppt/tags/tag12.xml><?xml version="1.0" encoding="utf-8"?>
<p:tagLst xmlns:a="http://schemas.openxmlformats.org/drawingml/2006/main" xmlns:r="http://schemas.openxmlformats.org/officeDocument/2006/relationships" xmlns:p="http://schemas.openxmlformats.org/presentationml/2006/main">
  <p:tag name="TIMING" val="|4|36.3"/>
</p:tagLst>
</file>

<file path=ppt/tags/tag13.xml><?xml version="1.0" encoding="utf-8"?>
<p:tagLst xmlns:a="http://schemas.openxmlformats.org/drawingml/2006/main" xmlns:r="http://schemas.openxmlformats.org/officeDocument/2006/relationships" xmlns:p="http://schemas.openxmlformats.org/presentationml/2006/main">
  <p:tag name="TIMING" val="|16"/>
</p:tagLst>
</file>

<file path=ppt/tags/tag14.xml><?xml version="1.0" encoding="utf-8"?>
<p:tagLst xmlns:a="http://schemas.openxmlformats.org/drawingml/2006/main" xmlns:r="http://schemas.openxmlformats.org/officeDocument/2006/relationships" xmlns:p="http://schemas.openxmlformats.org/presentationml/2006/main">
  <p:tag name="TIMING" val="|1.5|17.2|15.7|12.3"/>
</p:tagLst>
</file>

<file path=ppt/tags/tag15.xml><?xml version="1.0" encoding="utf-8"?>
<p:tagLst xmlns:a="http://schemas.openxmlformats.org/drawingml/2006/main" xmlns:r="http://schemas.openxmlformats.org/officeDocument/2006/relationships" xmlns:p="http://schemas.openxmlformats.org/presentationml/2006/main">
  <p:tag name="TIMING" val="|17.5|8.3"/>
</p:tagLst>
</file>

<file path=ppt/tags/tag16.xml><?xml version="1.0" encoding="utf-8"?>
<p:tagLst xmlns:a="http://schemas.openxmlformats.org/drawingml/2006/main" xmlns:r="http://schemas.openxmlformats.org/officeDocument/2006/relationships" xmlns:p="http://schemas.openxmlformats.org/presentationml/2006/main">
  <p:tag name="TIMING" val="|2.4|12.5|21.9|9.1|16.1|21.3"/>
</p:tagLst>
</file>

<file path=ppt/tags/tag17.xml><?xml version="1.0" encoding="utf-8"?>
<p:tagLst xmlns:a="http://schemas.openxmlformats.org/drawingml/2006/main" xmlns:r="http://schemas.openxmlformats.org/officeDocument/2006/relationships" xmlns:p="http://schemas.openxmlformats.org/presentationml/2006/main">
  <p:tag name="TIMING" val="|34.3|26.1|30.8"/>
</p:tagLst>
</file>

<file path=ppt/tags/tag2.xml><?xml version="1.0" encoding="utf-8"?>
<p:tagLst xmlns:a="http://schemas.openxmlformats.org/drawingml/2006/main" xmlns:r="http://schemas.openxmlformats.org/officeDocument/2006/relationships" xmlns:p="http://schemas.openxmlformats.org/presentationml/2006/main">
  <p:tag name="TIMING" val="|18.6"/>
</p:tagLst>
</file>

<file path=ppt/tags/tag3.xml><?xml version="1.0" encoding="utf-8"?>
<p:tagLst xmlns:a="http://schemas.openxmlformats.org/drawingml/2006/main" xmlns:r="http://schemas.openxmlformats.org/officeDocument/2006/relationships" xmlns:p="http://schemas.openxmlformats.org/presentationml/2006/main">
  <p:tag name="TIMING" val="|29.5"/>
</p:tagLst>
</file>

<file path=ppt/tags/tag4.xml><?xml version="1.0" encoding="utf-8"?>
<p:tagLst xmlns:a="http://schemas.openxmlformats.org/drawingml/2006/main" xmlns:r="http://schemas.openxmlformats.org/officeDocument/2006/relationships" xmlns:p="http://schemas.openxmlformats.org/presentationml/2006/main">
  <p:tag name="TIMING" val="|9.1"/>
</p:tagLst>
</file>

<file path=ppt/tags/tag5.xml><?xml version="1.0" encoding="utf-8"?>
<p:tagLst xmlns:a="http://schemas.openxmlformats.org/drawingml/2006/main" xmlns:r="http://schemas.openxmlformats.org/officeDocument/2006/relationships" xmlns:p="http://schemas.openxmlformats.org/presentationml/2006/main">
  <p:tag name="TIMING" val="|10.9|9.1"/>
</p:tagLst>
</file>

<file path=ppt/tags/tag6.xml><?xml version="1.0" encoding="utf-8"?>
<p:tagLst xmlns:a="http://schemas.openxmlformats.org/drawingml/2006/main" xmlns:r="http://schemas.openxmlformats.org/officeDocument/2006/relationships" xmlns:p="http://schemas.openxmlformats.org/presentationml/2006/main">
  <p:tag name="TIMING" val="|22.3|5.1|5.6|4.1"/>
</p:tagLst>
</file>

<file path=ppt/tags/tag7.xml><?xml version="1.0" encoding="utf-8"?>
<p:tagLst xmlns:a="http://schemas.openxmlformats.org/drawingml/2006/main" xmlns:r="http://schemas.openxmlformats.org/officeDocument/2006/relationships" xmlns:p="http://schemas.openxmlformats.org/presentationml/2006/main">
  <p:tag name="TIMING" val="|19.4|6.2|19.5|5.8|9|10.1"/>
</p:tagLst>
</file>

<file path=ppt/tags/tag8.xml><?xml version="1.0" encoding="utf-8"?>
<p:tagLst xmlns:a="http://schemas.openxmlformats.org/drawingml/2006/main" xmlns:r="http://schemas.openxmlformats.org/officeDocument/2006/relationships" xmlns:p="http://schemas.openxmlformats.org/presentationml/2006/main">
  <p:tag name="TIMING" val="|11.4|8.8"/>
</p:tagLst>
</file>

<file path=ppt/tags/tag9.xml><?xml version="1.0" encoding="utf-8"?>
<p:tagLst xmlns:a="http://schemas.openxmlformats.org/drawingml/2006/main" xmlns:r="http://schemas.openxmlformats.org/officeDocument/2006/relationships" xmlns:p="http://schemas.openxmlformats.org/presentationml/2006/main">
  <p:tag name="TIMING" val="|22.5"/>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TotalTime>
  <Words>1612</Words>
  <Application>Microsoft Office PowerPoint</Application>
  <PresentationFormat>On-screen Show (4:3)</PresentationFormat>
  <Paragraphs>455</Paragraphs>
  <Slides>34</Slides>
  <Notes>1</Notes>
  <HiddenSlides>0</HiddenSlides>
  <MMClips>36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34</vt:i4>
      </vt:variant>
    </vt:vector>
  </HeadingPairs>
  <TitlesOfParts>
    <vt:vector size="49" baseType="lpstr">
      <vt:lpstr>Aharoni</vt:lpstr>
      <vt:lpstr>Arial</vt:lpstr>
      <vt:lpstr>Arial Black</vt:lpstr>
      <vt:lpstr>Arial Unicode MS</vt:lpstr>
      <vt:lpstr>Bahnschrift SemiLight SemiConde</vt:lpstr>
      <vt:lpstr>Bauhaus 93</vt:lpstr>
      <vt:lpstr>Calibri</vt:lpstr>
      <vt:lpstr>Calisto MT</vt:lpstr>
      <vt:lpstr>Garamond</vt:lpstr>
      <vt:lpstr>MV Boli</vt:lpstr>
      <vt:lpstr>Trebuchet MS</vt:lpstr>
      <vt:lpstr>Wingdings 2</vt:lpstr>
      <vt:lpstr>Office Theme</vt:lpstr>
      <vt:lpstr>Organic</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an example of comparative advantage.</vt:lpstr>
      <vt:lpstr>Comparative Advantage and Trade with Bert and Ernie</vt:lpstr>
      <vt:lpstr>Comparative Advantage and Trade with Bert and Ernie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Mr. Clifford solve a problem.</vt:lpstr>
      <vt:lpstr>Comparative Advantage in The Hunger Games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dc:creator>
  <cp:lastModifiedBy>Windows User</cp:lastModifiedBy>
  <cp:revision>172</cp:revision>
  <cp:lastPrinted>2014-07-07T01:12:07Z</cp:lastPrinted>
  <dcterms:created xsi:type="dcterms:W3CDTF">2014-07-03T17:46:33Z</dcterms:created>
  <dcterms:modified xsi:type="dcterms:W3CDTF">2020-07-05T18:40:46Z</dcterms:modified>
</cp:coreProperties>
</file>