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40" r:id="rId1"/>
    <p:sldMasterId id="2147483912" r:id="rId2"/>
    <p:sldMasterId id="2147483924" r:id="rId3"/>
    <p:sldMasterId id="2147483936" r:id="rId4"/>
    <p:sldMasterId id="2147483954" r:id="rId5"/>
  </p:sldMasterIdLst>
  <p:notesMasterIdLst>
    <p:notesMasterId r:id="rId45"/>
  </p:notesMasterIdLst>
  <p:handoutMasterIdLst>
    <p:handoutMasterId r:id="rId46"/>
  </p:handoutMasterIdLst>
  <p:sldIdLst>
    <p:sldId id="383" r:id="rId6"/>
    <p:sldId id="262" r:id="rId7"/>
    <p:sldId id="263" r:id="rId8"/>
    <p:sldId id="267" r:id="rId9"/>
    <p:sldId id="268" r:id="rId10"/>
    <p:sldId id="269" r:id="rId11"/>
    <p:sldId id="339" r:id="rId12"/>
    <p:sldId id="261" r:id="rId13"/>
    <p:sldId id="273" r:id="rId14"/>
    <p:sldId id="275" r:id="rId15"/>
    <p:sldId id="270" r:id="rId16"/>
    <p:sldId id="361" r:id="rId17"/>
    <p:sldId id="372" r:id="rId18"/>
    <p:sldId id="384" r:id="rId19"/>
    <p:sldId id="373" r:id="rId20"/>
    <p:sldId id="374" r:id="rId21"/>
    <p:sldId id="375" r:id="rId22"/>
    <p:sldId id="376" r:id="rId23"/>
    <p:sldId id="377" r:id="rId24"/>
    <p:sldId id="378" r:id="rId25"/>
    <p:sldId id="379" r:id="rId26"/>
    <p:sldId id="387" r:id="rId27"/>
    <p:sldId id="274" r:id="rId28"/>
    <p:sldId id="291" r:id="rId29"/>
    <p:sldId id="341" r:id="rId30"/>
    <p:sldId id="292" r:id="rId31"/>
    <p:sldId id="279" r:id="rId32"/>
    <p:sldId id="281" r:id="rId33"/>
    <p:sldId id="280" r:id="rId34"/>
    <p:sldId id="282" r:id="rId35"/>
    <p:sldId id="283" r:id="rId36"/>
    <p:sldId id="385" r:id="rId37"/>
    <p:sldId id="284" r:id="rId38"/>
    <p:sldId id="285" r:id="rId39"/>
    <p:sldId id="362" r:id="rId40"/>
    <p:sldId id="380" r:id="rId41"/>
    <p:sldId id="381" r:id="rId42"/>
    <p:sldId id="382" r:id="rId43"/>
    <p:sldId id="386" r:id="rId44"/>
  </p:sldIdLst>
  <p:sldSz cx="9144000" cy="6858000" type="screen4x3"/>
  <p:notesSz cx="7102475" cy="936942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1450" y="6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viewProps" Target="viewProps.xml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handoutMaster" Target="handoutMasters/handoutMaster1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68471"/>
          </a:xfrm>
          <a:prstGeom prst="rect">
            <a:avLst/>
          </a:prstGeom>
        </p:spPr>
        <p:txBody>
          <a:bodyPr vert="horz" lIns="94119" tIns="47060" rIns="94119" bIns="4706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3092" y="0"/>
            <a:ext cx="3077739" cy="468471"/>
          </a:xfrm>
          <a:prstGeom prst="rect">
            <a:avLst/>
          </a:prstGeom>
        </p:spPr>
        <p:txBody>
          <a:bodyPr vert="horz" lIns="94119" tIns="47060" rIns="94119" bIns="47060" rtlCol="0"/>
          <a:lstStyle>
            <a:lvl1pPr algn="r">
              <a:defRPr sz="1200"/>
            </a:lvl1pPr>
          </a:lstStyle>
          <a:p>
            <a:fld id="{1E352426-40D7-49B2-8FD4-ECD282007EDA}" type="datetimeFigureOut">
              <a:rPr lang="en-US" smtClean="0"/>
              <a:t>8/25/2020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99328"/>
            <a:ext cx="3077739" cy="468471"/>
          </a:xfrm>
          <a:prstGeom prst="rect">
            <a:avLst/>
          </a:prstGeom>
        </p:spPr>
        <p:txBody>
          <a:bodyPr vert="horz" lIns="94119" tIns="47060" rIns="94119" bIns="4706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3092" y="8899328"/>
            <a:ext cx="3077739" cy="468471"/>
          </a:xfrm>
          <a:prstGeom prst="rect">
            <a:avLst/>
          </a:prstGeom>
        </p:spPr>
        <p:txBody>
          <a:bodyPr vert="horz" lIns="94119" tIns="47060" rIns="94119" bIns="47060" rtlCol="0" anchor="b"/>
          <a:lstStyle>
            <a:lvl1pPr algn="r">
              <a:defRPr sz="1200"/>
            </a:lvl1pPr>
          </a:lstStyle>
          <a:p>
            <a:fld id="{16A1E832-40EA-4F22-88CD-4CD1AAD43C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176138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4683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2725" y="0"/>
            <a:ext cx="3078163" cy="4683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3E92E9-4DDD-4C04-8523-2AEB02EEE171}" type="datetimeFigureOut">
              <a:rPr lang="en-US" smtClean="0"/>
              <a:t>8/25/2020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09675" y="703263"/>
            <a:ext cx="4683125" cy="35131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9613" y="4449763"/>
            <a:ext cx="5683250" cy="42164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99525"/>
            <a:ext cx="3078163" cy="468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2725" y="8899525"/>
            <a:ext cx="3078163" cy="468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74A2E9-4366-4E0E-87E0-9434B91178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97953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AC283-05C9-48F0-B04F-432AD9CB844D}" type="datetimeFigureOut">
              <a:rPr lang="en-US" smtClean="0"/>
              <a:t>8/25/2020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D06862-4CFE-401F-B92C-73FD79CAAE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5123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AC283-05C9-48F0-B04F-432AD9CB844D}" type="datetimeFigureOut">
              <a:rPr lang="en-US" smtClean="0"/>
              <a:t>8/25/2020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D06862-4CFE-401F-B92C-73FD79CAAE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19714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AC283-05C9-48F0-B04F-432AD9CB844D}" type="datetimeFigureOut">
              <a:rPr lang="en-US" smtClean="0"/>
              <a:t>8/25/2020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D06862-4CFE-401F-B92C-73FD79CAAE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85648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ounded Rectangle 9"/>
          <p:cNvSpPr/>
          <p:nvPr/>
        </p:nvSpPr>
        <p:spPr>
          <a:xfrm>
            <a:off x="418596" y="434162"/>
            <a:ext cx="8306809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722376" y="1820206"/>
            <a:ext cx="77724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20" name="Subtitle 19"/>
          <p:cNvSpPr>
            <a:spLocks noGrp="1"/>
          </p:cNvSpPr>
          <p:nvPr>
            <p:ph type="subTitle" idx="1"/>
          </p:nvPr>
        </p:nvSpPr>
        <p:spPr>
          <a:xfrm>
            <a:off x="722376" y="3685032"/>
            <a:ext cx="7772400" cy="914400"/>
          </a:xfrm>
        </p:spPr>
        <p:txBody>
          <a:bodyPr lIns="182880"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AC283-05C9-48F0-B04F-432AD9CB844D}" type="datetimeFigureOut">
              <a:rPr lang="en-US" smtClean="0"/>
              <a:t>8/25/2020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D06862-4CFE-401F-B92C-73FD79CAAE6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187952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AC283-05C9-48F0-B04F-432AD9CB844D}" type="datetimeFigureOut">
              <a:rPr lang="en-US" smtClean="0"/>
              <a:t>8/25/2020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D06862-4CFE-401F-B92C-73FD79CAAE6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ounded Rectangle 10"/>
          <p:cNvSpPr/>
          <p:nvPr/>
        </p:nvSpPr>
        <p:spPr>
          <a:xfrm>
            <a:off x="418596" y="434162"/>
            <a:ext cx="8306809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8344" y="4928616"/>
            <a:ext cx="8183880" cy="676656"/>
          </a:xfrm>
        </p:spPr>
        <p:txBody>
          <a:bodyPr lIns="91440" bIns="0" anchor="b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8344" y="5624484"/>
            <a:ext cx="8183880" cy="420624"/>
          </a:xfrm>
        </p:spPr>
        <p:txBody>
          <a:bodyPr lIns="118872" tIns="0" anchor="t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AC283-05C9-48F0-B04F-432AD9CB844D}" type="datetimeFigureOut">
              <a:rPr lang="en-US" smtClean="0"/>
              <a:t>8/25/2020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D06862-4CFE-401F-B92C-73FD79CAAE6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352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5360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AC283-05C9-48F0-B04F-432AD9CB844D}" type="datetimeFigureOut">
              <a:rPr lang="en-US" smtClean="0"/>
              <a:t>8/25/2020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D06862-4CFE-401F-B92C-73FD79CAAE6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 anchor="b"/>
          <a:lstStyle>
            <a:lvl1pPr>
              <a:defRPr b="1"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7224" y="579438"/>
            <a:ext cx="393192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52169" y="579438"/>
            <a:ext cx="393192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7224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52169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AC283-05C9-48F0-B04F-432AD9CB844D}" type="datetimeFigureOut">
              <a:rPr lang="en-US" smtClean="0"/>
              <a:t>8/25/2020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D06862-4CFE-401F-B92C-73FD79CAAE6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AC283-05C9-48F0-B04F-432AD9CB844D}" type="datetimeFigureOut">
              <a:rPr lang="en-US" smtClean="0"/>
              <a:t>8/25/2020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D06862-4CFE-401F-B92C-73FD79CAAE6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AC283-05C9-48F0-B04F-432AD9CB844D}" type="datetimeFigureOut">
              <a:rPr lang="en-US" smtClean="0"/>
              <a:t>8/25/2020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D06862-4CFE-401F-B92C-73FD79CAAE6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38784" y="533400"/>
            <a:ext cx="2971800" cy="914400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5538847" y="1447802"/>
            <a:ext cx="297180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761372" y="930144"/>
            <a:ext cx="4626159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AC283-05C9-48F0-B04F-432AD9CB844D}" type="datetimeFigureOut">
              <a:rPr lang="en-US" smtClean="0"/>
              <a:t>8/25/2020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D06862-4CFE-401F-B92C-73FD79CAAE6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AC283-05C9-48F0-B04F-432AD9CB844D}" type="datetimeFigureOut">
              <a:rPr lang="en-US" smtClean="0"/>
              <a:t>8/25/2020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D06862-4CFE-401F-B92C-73FD79CAAE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073403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ound Single Corner Rectangle 10"/>
          <p:cNvSpPr/>
          <p:nvPr/>
        </p:nvSpPr>
        <p:spPr>
          <a:xfrm>
            <a:off x="6400800" y="434162"/>
            <a:ext cx="2324605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012056"/>
            <a:ext cx="82296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White">
          <a:xfrm>
            <a:off x="6462712" y="533400"/>
            <a:ext cx="224028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AC283-05C9-48F0-B04F-432AD9CB844D}" type="datetimeFigureOut">
              <a:rPr lang="en-US" smtClean="0"/>
              <a:t>8/25/2020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D06862-4CFE-401F-B92C-73FD79CAAE63}" type="slidenum">
              <a:rPr lang="en-US" smtClean="0"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21480" y="435768"/>
            <a:ext cx="5925312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2920" y="530352"/>
            <a:ext cx="8183880" cy="4187952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AC283-05C9-48F0-B04F-432AD9CB844D}" type="datetimeFigureOut">
              <a:rPr lang="en-US" smtClean="0"/>
              <a:t>8/25/2020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D06862-4CFE-401F-B92C-73FD79CAAE6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533404"/>
            <a:ext cx="1981200" cy="5257799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2"/>
            <a:ext cx="5943600" cy="5257801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AC283-05C9-48F0-B04F-432AD9CB844D}" type="datetimeFigureOut">
              <a:rPr lang="en-US" smtClean="0"/>
              <a:t>8/25/2020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D06862-4CFE-401F-B92C-73FD79CAAE6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AC283-05C9-48F0-B04F-432AD9CB844D}" type="datetimeFigureOut">
              <a:rPr lang="en-US" smtClean="0"/>
              <a:t>8/25/2020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345440" y="2942602"/>
            <a:ext cx="7147931" cy="24638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572652" y="2944634"/>
            <a:ext cx="1190348" cy="2459736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7712714" y="3136658"/>
            <a:ext cx="910224" cy="2075688"/>
          </a:xfrm>
          <a:prstGeom prst="rect">
            <a:avLst/>
          </a:prstGeom>
          <a:solidFill>
            <a:schemeClr val="accent3">
              <a:alpha val="70000"/>
            </a:schemeClr>
          </a:solidFill>
          <a:ln w="63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445483" y="3055621"/>
            <a:ext cx="6947845" cy="2245359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86826" y="4625268"/>
            <a:ext cx="762000" cy="457200"/>
          </a:xfrm>
        </p:spPr>
        <p:txBody>
          <a:bodyPr/>
          <a:lstStyle>
            <a:lvl1pPr algn="ctr">
              <a:defRPr sz="28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65D06862-4CFE-401F-B92C-73FD79CAAE63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541822" y="4559276"/>
            <a:ext cx="6755166" cy="664367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38971" y="3139440"/>
            <a:ext cx="6760868" cy="2077720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2805" y="4648200"/>
            <a:ext cx="6553200" cy="457200"/>
          </a:xfrm>
        </p:spPr>
        <p:txBody>
          <a:bodyPr>
            <a:normAutofit/>
          </a:bodyPr>
          <a:lstStyle>
            <a:lvl1pPr marL="0" indent="0" algn="ctr">
              <a:buNone/>
              <a:defRPr sz="1800" cap="all" spc="300" baseline="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4705" y="3227033"/>
            <a:ext cx="6629400" cy="1219201"/>
          </a:xfrm>
        </p:spPr>
        <p:txBody>
          <a:bodyPr anchor="b" anchorCtr="0">
            <a:noAutofit/>
          </a:bodyPr>
          <a:lstStyle>
            <a:lvl1pPr>
              <a:defRPr sz="4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AC283-05C9-48F0-B04F-432AD9CB844D}" type="datetimeFigureOut">
              <a:rPr lang="en-US" smtClean="0"/>
              <a:t>8/25/2020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D06862-4CFE-401F-B92C-73FD79CAAE6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AC283-05C9-48F0-B04F-432AD9CB844D}" type="datetimeFigureOut">
              <a:rPr lang="en-US" smtClean="0"/>
              <a:t>8/25/2020</a:t>
            </a:fld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451976" y="2946400"/>
            <a:ext cx="8265160" cy="24638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567656" y="3048000"/>
            <a:ext cx="8033800" cy="2245359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D06862-4CFE-401F-B92C-73FD79CAAE63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6" y="3200399"/>
            <a:ext cx="7696200" cy="1295401"/>
          </a:xfrm>
        </p:spPr>
        <p:txBody>
          <a:bodyPr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4000" kern="1200" cap="all" baseline="0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675496" y="4541520"/>
            <a:ext cx="7818120" cy="664367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6456" y="4607510"/>
            <a:ext cx="7696200" cy="523783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 cap="all" spc="250" baseline="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75757" y="3124200"/>
            <a:ext cx="7817599" cy="2077720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6128" y="1719071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19071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AC283-05C9-48F0-B04F-432AD9CB844D}" type="datetimeFigureOut">
              <a:rPr lang="en-US" smtClean="0"/>
              <a:t>8/25/2020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D06862-4CFE-401F-B92C-73FD79CAAE6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6128" y="1722438"/>
            <a:ext cx="4040188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6128" y="2438400"/>
            <a:ext cx="4040188" cy="36877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722438"/>
            <a:ext cx="4041775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38400"/>
            <a:ext cx="4041775" cy="36877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AC283-05C9-48F0-B04F-432AD9CB844D}" type="datetimeFigureOut">
              <a:rPr lang="en-US" smtClean="0"/>
              <a:t>8/25/2020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D06862-4CFE-401F-B92C-73FD79CAAE6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AC283-05C9-48F0-B04F-432AD9CB844D}" type="datetimeFigureOut">
              <a:rPr lang="en-US" smtClean="0"/>
              <a:t>8/25/2020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D06862-4CFE-401F-B92C-73FD79CAAE6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Rounded Rectangle 10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AC283-05C9-48F0-B04F-432AD9CB844D}" type="datetimeFigureOut">
              <a:rPr lang="en-US" smtClean="0"/>
              <a:t>8/25/2020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D06862-4CFE-401F-B92C-73FD79CAAE6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AC283-05C9-48F0-B04F-432AD9CB844D}" type="datetimeFigureOut">
              <a:rPr lang="en-US" smtClean="0"/>
              <a:t>8/25/2020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D06862-4CFE-401F-B92C-73FD79CAAE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747299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ounded Rectangle 11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685800"/>
            <a:ext cx="4572000" cy="525780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AC283-05C9-48F0-B04F-432AD9CB844D}" type="datetimeFigureOut">
              <a:rPr lang="en-US" smtClean="0"/>
              <a:t>8/25/2020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D06862-4CFE-401F-B92C-73FD79CAAE63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560034" y="1505712"/>
            <a:ext cx="2716566" cy="3523488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76690" y="1642472"/>
            <a:ext cx="2483254" cy="3234328"/>
          </a:xfrm>
          <a:prstGeom prst="rect">
            <a:avLst/>
          </a:prstGeom>
          <a:solidFill>
            <a:srgbClr val="FFFFFF"/>
          </a:solidFill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9000" y="2971800"/>
            <a:ext cx="2298634" cy="1752600"/>
          </a:xfrm>
        </p:spPr>
        <p:txBody>
          <a:bodyPr/>
          <a:lstStyle>
            <a:lvl1pPr marL="0" indent="0">
              <a:spcBef>
                <a:spcPts val="400"/>
              </a:spcBef>
              <a:buNone/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9000" y="1734312"/>
            <a:ext cx="2298634" cy="1191620"/>
          </a:xfrm>
        </p:spPr>
        <p:txBody>
          <a:bodyPr anchor="b">
            <a:normAutofit/>
          </a:bodyPr>
          <a:lstStyle>
            <a:lvl1pPr algn="l"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Rounded Rectangle 8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85800" y="621437"/>
            <a:ext cx="7772400" cy="4331564"/>
          </a:xfrm>
          <a:solidFill>
            <a:schemeClr val="bg2"/>
          </a:solidFill>
          <a:ln>
            <a:noFill/>
          </a:ln>
          <a:effectLst>
            <a:softEdge rad="12700"/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AC283-05C9-48F0-B04F-432AD9CB844D}" type="datetimeFigureOut">
              <a:rPr lang="en-US" smtClean="0"/>
              <a:t>8/25/2020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D06862-4CFE-401F-B92C-73FD79CAAE63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85800" y="4953000"/>
            <a:ext cx="7772400" cy="13716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61999" y="5029200"/>
            <a:ext cx="7600765" cy="1202924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914400" y="5638800"/>
            <a:ext cx="7328514" cy="451696"/>
          </a:xfrm>
          <a:prstGeom prst="rect">
            <a:avLst/>
          </a:prstGeom>
          <a:solidFill>
            <a:schemeClr val="accent1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05589" y="5074920"/>
            <a:ext cx="7946136" cy="1097280"/>
          </a:xfrm>
          <a:prstGeom prst="rect">
            <a:avLst/>
          </a:prstGeom>
          <a:noFill/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56289" y="5656556"/>
            <a:ext cx="7244736" cy="40171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500" cap="all" spc="250" baseline="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05400"/>
            <a:ext cx="7328514" cy="523043"/>
          </a:xfrm>
        </p:spPr>
        <p:txBody>
          <a:bodyPr anchor="ctr" anchorCtr="0"/>
          <a:lstStyle>
            <a:lvl1pPr algn="ctr"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AC283-05C9-48F0-B04F-432AD9CB844D}" type="datetimeFigureOut">
              <a:rPr lang="en-US" smtClean="0"/>
              <a:t>8/25/2020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D06862-4CFE-401F-B92C-73FD79CAAE6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861702" y="228600"/>
            <a:ext cx="1859280" cy="6122634"/>
          </a:xfrm>
          <a:prstGeom prst="rect">
            <a:avLst/>
          </a:prstGeom>
          <a:solidFill>
            <a:srgbClr val="FFFFFF">
              <a:alpha val="85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955225" y="351409"/>
            <a:ext cx="1672235" cy="5877017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48577" y="395427"/>
            <a:ext cx="1485531" cy="578898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80999"/>
            <a:ext cx="6172200" cy="579120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AC283-05C9-48F0-B04F-432AD9CB844D}" type="datetimeFigureOut">
              <a:rPr lang="en-US" smtClean="0"/>
              <a:t>8/25/2020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D06862-4CFE-401F-B92C-73FD79CAAE6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6442" y="1447801"/>
            <a:ext cx="662096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6442" y="4777380"/>
            <a:ext cx="662096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AC283-05C9-48F0-B04F-432AD9CB844D}" type="datetimeFigureOut">
              <a:rPr lang="en-US" smtClean="0"/>
              <a:t>8/25/2020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D06862-4CFE-401F-B92C-73FD79CAAE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367285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AC283-05C9-48F0-B04F-432AD9CB844D}" type="datetimeFigureOut">
              <a:rPr lang="en-US" smtClean="0"/>
              <a:t>8/25/2020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D06862-4CFE-401F-B92C-73FD79CAAE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82043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2861734"/>
            <a:ext cx="662096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AC283-05C9-48F0-B04F-432AD9CB844D}" type="datetimeFigureOut">
              <a:rPr lang="en-US" smtClean="0"/>
              <a:t>8/25/2020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D06862-4CFE-401F-B92C-73FD79CAAE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61241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7700" y="2060576"/>
            <a:ext cx="3298113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41975" y="2056093"/>
            <a:ext cx="3298115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AC283-05C9-48F0-B04F-432AD9CB844D}" type="datetimeFigureOut">
              <a:rPr lang="en-US" smtClean="0"/>
              <a:t>8/25/2020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D06862-4CFE-401F-B92C-73FD79CAAE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34392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700" y="1905000"/>
            <a:ext cx="32981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700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41976" y="1905000"/>
            <a:ext cx="3298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241976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AC283-05C9-48F0-B04F-432AD9CB844D}" type="datetimeFigureOut">
              <a:rPr lang="en-US" smtClean="0"/>
              <a:t>8/25/2020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D06862-4CFE-401F-B92C-73FD79CAAE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188833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AC283-05C9-48F0-B04F-432AD9CB844D}" type="datetimeFigureOut">
              <a:rPr lang="en-US" smtClean="0"/>
              <a:t>8/25/2020</a:t>
            </a:fld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D06862-4CFE-401F-B92C-73FD79CAAE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23358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AC283-05C9-48F0-B04F-432AD9CB844D}" type="datetimeFigureOut">
              <a:rPr lang="en-US" smtClean="0"/>
              <a:t>8/25/2020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D06862-4CFE-401F-B92C-73FD79CAAE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923085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AC283-05C9-48F0-B04F-432AD9CB844D}" type="datetimeFigureOut">
              <a:rPr lang="en-US" smtClean="0"/>
              <a:t>8/25/2020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D06862-4CFE-401F-B92C-73FD79CAAE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26130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1447800"/>
            <a:ext cx="2551462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89397" y="1447800"/>
            <a:ext cx="3898013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129281"/>
            <a:ext cx="2551462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AC283-05C9-48F0-B04F-432AD9CB844D}" type="datetimeFigureOut">
              <a:rPr lang="en-US" smtClean="0"/>
              <a:t>8/25/2020</a:t>
            </a:fld>
            <a:endParaRPr lang="en-US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D06862-4CFE-401F-B92C-73FD79CAAE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640753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5656" y="1854192"/>
            <a:ext cx="3820674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213517" y="1143000"/>
            <a:ext cx="2400925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657600"/>
            <a:ext cx="3814728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AC283-05C9-48F0-B04F-432AD9CB844D}" type="datetimeFigureOut">
              <a:rPr lang="en-US" smtClean="0"/>
              <a:t>8/25/2020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D06862-4CFE-401F-B92C-73FD79CAAE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454776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4800587"/>
            <a:ext cx="66209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66442" y="685800"/>
            <a:ext cx="662096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3" y="5367325"/>
            <a:ext cx="662096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AC283-05C9-48F0-B04F-432AD9CB844D}" type="datetimeFigureOut">
              <a:rPr lang="en-US" smtClean="0"/>
              <a:t>8/25/2020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D06862-4CFE-401F-B92C-73FD79CAAE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364822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2" y="1447800"/>
            <a:ext cx="6620968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3657600"/>
            <a:ext cx="6620968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AC283-05C9-48F0-B04F-432AD9CB844D}" type="datetimeFigureOut">
              <a:rPr lang="en-US" smtClean="0"/>
              <a:t>8/25/2020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D06862-4CFE-401F-B92C-73FD79CAAE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89612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1409" y="1447800"/>
            <a:ext cx="6001049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448177" y="3771174"/>
            <a:ext cx="546115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4350657"/>
            <a:ext cx="6620968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AC283-05C9-48F0-B04F-432AD9CB844D}" type="datetimeFigureOut">
              <a:rPr lang="en-US" smtClean="0"/>
              <a:t>8/25/2020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D06862-4CFE-401F-B92C-73FD79CAAE63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673897" y="971253"/>
            <a:ext cx="60159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2200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999690" y="2613787"/>
            <a:ext cx="60159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2200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65652867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3124201"/>
            <a:ext cx="6620969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AC283-05C9-48F0-B04F-432AD9CB844D}" type="datetimeFigureOut">
              <a:rPr lang="en-US" smtClean="0"/>
              <a:t>8/25/2020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D06862-4CFE-401F-B92C-73FD79CAAE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126830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4834" y="1981200"/>
            <a:ext cx="22107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489475" y="2667000"/>
            <a:ext cx="219608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3504" y="1981200"/>
            <a:ext cx="220275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905586" y="2667000"/>
            <a:ext cx="2210671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1981200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5344917" y="2667000"/>
            <a:ext cx="2199658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2795334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223030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AC283-05C9-48F0-B04F-432AD9CB844D}" type="datetimeFigureOut">
              <a:rPr lang="en-US" smtClean="0"/>
              <a:t>8/25/2020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D06862-4CFE-401F-B92C-73FD79CAAE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168088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475" y="4250949"/>
            <a:ext cx="22056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489475" y="2209800"/>
            <a:ext cx="2205612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489475" y="4827212"/>
            <a:ext cx="2205612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7792" y="4250949"/>
            <a:ext cx="21984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2917791" y="2209800"/>
            <a:ext cx="2198466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2916776" y="4827211"/>
            <a:ext cx="2201378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4250949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344916" y="2209800"/>
            <a:ext cx="2199658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5344824" y="4827209"/>
            <a:ext cx="2202571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2795334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5223030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AC283-05C9-48F0-B04F-432AD9CB844D}" type="datetimeFigureOut">
              <a:rPr lang="en-US" smtClean="0"/>
              <a:t>8/25/2020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D06862-4CFE-401F-B92C-73FD79CAAE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071304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AC283-05C9-48F0-B04F-432AD9CB844D}" type="datetimeFigureOut">
              <a:rPr lang="en-US" smtClean="0"/>
              <a:t>8/25/2020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D06862-4CFE-401F-B92C-73FD79CAAE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67700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AC283-05C9-48F0-B04F-432AD9CB844D}" type="datetimeFigureOut">
              <a:rPr lang="en-US" smtClean="0"/>
              <a:t>8/25/2020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D06862-4CFE-401F-B92C-73FD79CAAE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012133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29782" y="430214"/>
            <a:ext cx="1314793" cy="5826125"/>
          </a:xfrm>
        </p:spPr>
        <p:txBody>
          <a:bodyPr vert="eaVert" anchor="b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89475" y="773205"/>
            <a:ext cx="5568812" cy="5483134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AC283-05C9-48F0-B04F-432AD9CB844D}" type="datetimeFigureOut">
              <a:rPr lang="en-US" smtClean="0"/>
              <a:t>8/25/2020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D06862-4CFE-401F-B92C-73FD79CAAE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10877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AC283-05C9-48F0-B04F-432AD9CB844D}" type="datetimeFigureOut">
              <a:rPr lang="en-US" smtClean="0"/>
              <a:t>8/25/2020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D06862-4CFE-401F-B92C-73FD79CAAE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65970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AC283-05C9-48F0-B04F-432AD9CB844D}" type="datetimeFigureOut">
              <a:rPr lang="en-US" smtClean="0"/>
              <a:t>8/25/2020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D06862-4CFE-401F-B92C-73FD79CAAE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085525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AC283-05C9-48F0-B04F-432AD9CB844D}" type="datetimeFigureOut">
              <a:rPr lang="en-US" smtClean="0"/>
              <a:t>8/25/2020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D06862-4CFE-401F-B92C-73FD79CAAE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059044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AC283-05C9-48F0-B04F-432AD9CB844D}" type="datetimeFigureOut">
              <a:rPr lang="en-US" smtClean="0"/>
              <a:t>8/25/2020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D06862-4CFE-401F-B92C-73FD79CAAE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55796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AC283-05C9-48F0-B04F-432AD9CB844D}" type="datetimeFigureOut">
              <a:rPr lang="en-US" smtClean="0"/>
              <a:t>8/25/2020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D06862-4CFE-401F-B92C-73FD79CAAE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736371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AC283-05C9-48F0-B04F-432AD9CB844D}" type="datetimeFigureOut">
              <a:rPr lang="en-US" smtClean="0"/>
              <a:t>8/25/2020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D06862-4CFE-401F-B92C-73FD79CAAE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750325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AC283-05C9-48F0-B04F-432AD9CB844D}" type="datetimeFigureOut">
              <a:rPr lang="en-US" smtClean="0"/>
              <a:t>8/25/2020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D06862-4CFE-401F-B92C-73FD79CAAE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551123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AC283-05C9-48F0-B04F-432AD9CB844D}" type="datetimeFigureOut">
              <a:rPr lang="en-US" smtClean="0"/>
              <a:t>8/25/2020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D06862-4CFE-401F-B92C-73FD79CAAE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682452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AC283-05C9-48F0-B04F-432AD9CB844D}" type="datetimeFigureOut">
              <a:rPr lang="en-US" smtClean="0"/>
              <a:t>8/25/2020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D06862-4CFE-401F-B92C-73FD79CAAE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88913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AC283-05C9-48F0-B04F-432AD9CB844D}" type="datetimeFigureOut">
              <a:rPr lang="en-US" smtClean="0"/>
              <a:t>8/25/2020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D06862-4CFE-401F-B92C-73FD79CAAE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848716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AC283-05C9-48F0-B04F-432AD9CB844D}" type="datetimeFigureOut">
              <a:rPr lang="en-US" smtClean="0"/>
              <a:t>8/25/2020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D06862-4CFE-401F-B92C-73FD79CAAE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232317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AC283-05C9-48F0-B04F-432AD9CB844D}" type="datetimeFigureOut">
              <a:rPr lang="en-US" smtClean="0"/>
              <a:t>8/25/2020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D06862-4CFE-401F-B92C-73FD79CAAE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54451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AC283-05C9-48F0-B04F-432AD9CB844D}" type="datetimeFigureOut">
              <a:rPr lang="en-US" smtClean="0"/>
              <a:t>8/25/2020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D06862-4CFE-401F-B92C-73FD79CAAE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90151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AC283-05C9-48F0-B04F-432AD9CB844D}" type="datetimeFigureOut">
              <a:rPr lang="en-US" smtClean="0"/>
              <a:t>8/25/2020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D06862-4CFE-401F-B92C-73FD79CAAE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23086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AC283-05C9-48F0-B04F-432AD9CB844D}" type="datetimeFigureOut">
              <a:rPr lang="en-US" smtClean="0"/>
              <a:t>8/25/2020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D06862-4CFE-401F-B92C-73FD79CAAE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67506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18" Type="http://schemas.openxmlformats.org/officeDocument/2006/relationships/theme" Target="../theme/theme4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17" Type="http://schemas.openxmlformats.org/officeDocument/2006/relationships/slideLayout" Target="../slideLayouts/slideLayout50.xml"/><Relationship Id="rId2" Type="http://schemas.openxmlformats.org/officeDocument/2006/relationships/slideLayout" Target="../slideLayouts/slideLayout35.xml"/><Relationship Id="rId16" Type="http://schemas.openxmlformats.org/officeDocument/2006/relationships/slideLayout" Target="../slideLayouts/slideLayout49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slideLayout" Target="../slideLayouts/slideLayout4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1AC283-05C9-48F0-B04F-432AD9CB844D}" type="datetimeFigureOut">
              <a:rPr lang="en-US" smtClean="0"/>
              <a:t>8/25/2020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D06862-4CFE-401F-B92C-73FD79CAAE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57937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ounded Rectangle 8"/>
          <p:cNvSpPr/>
          <p:nvPr/>
        </p:nvSpPr>
        <p:spPr>
          <a:xfrm>
            <a:off x="418596" y="434162"/>
            <a:ext cx="8306809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Title Placeholder 12"/>
          <p:cNvSpPr>
            <a:spLocks noGrp="1"/>
          </p:cNvSpPr>
          <p:nvPr>
            <p:ph type="title"/>
          </p:nvPr>
        </p:nvSpPr>
        <p:spPr>
          <a:xfrm>
            <a:off x="502920" y="4985590"/>
            <a:ext cx="8183880" cy="105156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502920" y="530352"/>
            <a:ext cx="8183880" cy="4187952"/>
          </a:xfrm>
          <a:prstGeom prst="rect">
            <a:avLst/>
          </a:prstGeom>
        </p:spPr>
        <p:txBody>
          <a:bodyPr vert="horz" lIns="182880" tIns="91440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2"/>
          </p:nvPr>
        </p:nvSpPr>
        <p:spPr>
          <a:xfrm>
            <a:off x="3776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D61AC283-05C9-48F0-B04F-432AD9CB844D}" type="datetimeFigureOut">
              <a:rPr lang="en-US" smtClean="0"/>
              <a:t>8/25/2020</a:t>
            </a:fld>
            <a:endParaRPr lang="en-US"/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3"/>
          </p:nvPr>
        </p:nvSpPr>
        <p:spPr>
          <a:xfrm>
            <a:off x="6062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348328" y="61118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65D06862-4CFE-401F-B92C-73FD79CAAE63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13" r:id="rId1"/>
    <p:sldLayoutId id="2147483914" r:id="rId2"/>
    <p:sldLayoutId id="2147483915" r:id="rId3"/>
    <p:sldLayoutId id="2147483916" r:id="rId4"/>
    <p:sldLayoutId id="2147483917" r:id="rId5"/>
    <p:sldLayoutId id="2147483918" r:id="rId6"/>
    <p:sldLayoutId id="2147483919" r:id="rId7"/>
    <p:sldLayoutId id="2147483920" r:id="rId8"/>
    <p:sldLayoutId id="2147483921" r:id="rId9"/>
    <p:sldLayoutId id="2147483922" r:id="rId10"/>
    <p:sldLayoutId id="2147483923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b="1" kern="1200">
          <a:solidFill>
            <a:schemeClr val="accent1">
              <a:tint val="88000"/>
              <a:satMod val="150000"/>
            </a:schemeClr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65176" indent="-265176" algn="l" rtl="0" eaLnBrk="1" latinLnBrk="0" hangingPunct="1">
        <a:spcBef>
          <a:spcPts val="250"/>
        </a:spcBef>
        <a:buClr>
          <a:schemeClr val="accent1"/>
        </a:buClr>
        <a:buSzPct val="80000"/>
        <a:buFont typeface="Wingdings 2"/>
        <a:buChar char=""/>
        <a:defRPr kumimoji="0" sz="2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48640" indent="-201168" algn="l" rtl="0" eaLnBrk="1" latinLnBrk="0" hangingPunct="1">
        <a:spcBef>
          <a:spcPts val="250"/>
        </a:spcBef>
        <a:buClr>
          <a:schemeClr val="accent1"/>
        </a:buClr>
        <a:buSzPct val="100000"/>
        <a:buFont typeface="Verdana"/>
        <a:buChar char="◦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6384" indent="-182880" algn="l" rtl="0" eaLnBrk="1" latinLnBrk="0" hangingPunct="1">
        <a:spcBef>
          <a:spcPts val="250"/>
        </a:spcBef>
        <a:buClr>
          <a:schemeClr val="accent2">
            <a:tint val="85000"/>
            <a:satMod val="285000"/>
          </a:schemeClr>
        </a:buClr>
        <a:buSzPct val="100000"/>
        <a:buFont typeface="Wingdings 2"/>
        <a:buChar char="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4128" indent="-182880" algn="l" rtl="0" eaLnBrk="1" latinLnBrk="0" hangingPunct="1">
        <a:spcBef>
          <a:spcPts val="230"/>
        </a:spcBef>
        <a:buClr>
          <a:schemeClr val="accent2">
            <a:tint val="85000"/>
            <a:satMod val="285000"/>
          </a:schemeClr>
        </a:buClr>
        <a:buSzPct val="112000"/>
        <a:buFont typeface="Verdana"/>
        <a:buChar char="◦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7" name="Rounded Rectangle 6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52600"/>
            <a:ext cx="8229600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D61AC283-05C9-48F0-B04F-432AD9CB844D}" type="datetimeFigureOut">
              <a:rPr lang="en-US" smtClean="0"/>
              <a:t>8/25/2020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65D06862-4CFE-401F-B92C-73FD79CAAE63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274320" y="278166"/>
            <a:ext cx="8595360" cy="132588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72863" y="372862"/>
            <a:ext cx="8380520" cy="1118587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25" r:id="rId1"/>
    <p:sldLayoutId id="2147483926" r:id="rId2"/>
    <p:sldLayoutId id="2147483927" r:id="rId3"/>
    <p:sldLayoutId id="2147483928" r:id="rId4"/>
    <p:sldLayoutId id="2147483929" r:id="rId5"/>
    <p:sldLayoutId id="2147483930" r:id="rId6"/>
    <p:sldLayoutId id="2147483931" r:id="rId7"/>
    <p:sldLayoutId id="2147483932" r:id="rId8"/>
    <p:sldLayoutId id="2147483933" r:id="rId9"/>
    <p:sldLayoutId id="2147483934" r:id="rId10"/>
    <p:sldLayoutId id="214748393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3500" kern="1200" cap="all" baseline="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val 21"/>
          <p:cNvSpPr/>
          <p:nvPr/>
        </p:nvSpPr>
        <p:spPr>
          <a:xfrm>
            <a:off x="629943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" name="Oval 22"/>
          <p:cNvSpPr/>
          <p:nvPr/>
        </p:nvSpPr>
        <p:spPr>
          <a:xfrm>
            <a:off x="5689832" y="-457200"/>
            <a:ext cx="1600200" cy="16002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14000"/>
                </a:schemeClr>
              </a:gs>
              <a:gs pos="73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7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" name="Oval 23"/>
          <p:cNvSpPr/>
          <p:nvPr/>
        </p:nvSpPr>
        <p:spPr>
          <a:xfrm>
            <a:off x="6299432" y="6096000"/>
            <a:ext cx="990600" cy="9906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9000"/>
                </a:schemeClr>
              </a:gs>
              <a:gs pos="66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" name="Oval 19"/>
          <p:cNvSpPr/>
          <p:nvPr/>
        </p:nvSpPr>
        <p:spPr>
          <a:xfrm>
            <a:off x="-153988" y="2667000"/>
            <a:ext cx="4191000" cy="41910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11000"/>
                </a:schemeClr>
              </a:gs>
              <a:gs pos="75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1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1" name="Oval 20"/>
          <p:cNvSpPr/>
          <p:nvPr/>
        </p:nvSpPr>
        <p:spPr>
          <a:xfrm>
            <a:off x="-839788" y="2895600"/>
            <a:ext cx="2362200" cy="23622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8000"/>
                </a:schemeClr>
              </a:gs>
              <a:gs pos="72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8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9" name="Rectangle 18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4710" y="452718"/>
            <a:ext cx="7055380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700" y="2052925"/>
            <a:ext cx="6711654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7494989" y="1828771"/>
            <a:ext cx="990599" cy="22865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D61AC283-05C9-48F0-B04F-432AD9CB844D}" type="datetimeFigureOut">
              <a:rPr lang="en-US" smtClean="0"/>
              <a:t>8/25/2020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6233335" y="3263371"/>
            <a:ext cx="3859795" cy="2286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7766431" y="295736"/>
            <a:ext cx="628813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1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D06862-4CFE-401F-B92C-73FD79CAAE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07845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37" r:id="rId1"/>
    <p:sldLayoutId id="2147483938" r:id="rId2"/>
    <p:sldLayoutId id="2147483939" r:id="rId3"/>
    <p:sldLayoutId id="2147483940" r:id="rId4"/>
    <p:sldLayoutId id="2147483941" r:id="rId5"/>
    <p:sldLayoutId id="2147483942" r:id="rId6"/>
    <p:sldLayoutId id="2147483943" r:id="rId7"/>
    <p:sldLayoutId id="2147483944" r:id="rId8"/>
    <p:sldLayoutId id="2147483945" r:id="rId9"/>
    <p:sldLayoutId id="2147483946" r:id="rId10"/>
    <p:sldLayoutId id="2147483947" r:id="rId11"/>
    <p:sldLayoutId id="2147483948" r:id="rId12"/>
    <p:sldLayoutId id="2147483949" r:id="rId13"/>
    <p:sldLayoutId id="2147483950" r:id="rId14"/>
    <p:sldLayoutId id="2147483951" r:id="rId15"/>
    <p:sldLayoutId id="2147483952" r:id="rId16"/>
    <p:sldLayoutId id="2147483953" r:id="rId17"/>
  </p:sldLayoutIdLst>
  <p:txStyles>
    <p:titleStyle>
      <a:lvl1pPr algn="l" defTabSz="457207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6" indent="-342906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62" indent="-285755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20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27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34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42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49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57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64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7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15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22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31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38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46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53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61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1AC283-05C9-48F0-B04F-432AD9CB844D}" type="datetimeFigureOut">
              <a:rPr lang="en-US" smtClean="0"/>
              <a:t>8/25/2020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D06862-4CFE-401F-B92C-73FD79CAAE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23198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5" r:id="rId1"/>
    <p:sldLayoutId id="2147483956" r:id="rId2"/>
    <p:sldLayoutId id="2147483957" r:id="rId3"/>
    <p:sldLayoutId id="2147483958" r:id="rId4"/>
    <p:sldLayoutId id="2147483959" r:id="rId5"/>
    <p:sldLayoutId id="2147483960" r:id="rId6"/>
    <p:sldLayoutId id="2147483961" r:id="rId7"/>
    <p:sldLayoutId id="2147483962" r:id="rId8"/>
    <p:sldLayoutId id="2147483963" r:id="rId9"/>
    <p:sldLayoutId id="2147483964" r:id="rId10"/>
    <p:sldLayoutId id="2147483965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4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7" Type="http://schemas.openxmlformats.org/officeDocument/2006/relationships/image" Target="../media/image5.png"/><Relationship Id="rId2" Type="http://schemas.microsoft.com/office/2007/relationships/media" Target="../media/media10.m4a"/><Relationship Id="rId1" Type="http://schemas.openxmlformats.org/officeDocument/2006/relationships/tags" Target="../tags/tag3.xml"/><Relationship Id="rId6" Type="http://schemas.openxmlformats.org/officeDocument/2006/relationships/image" Target="../media/image24.jpeg"/><Relationship Id="rId5" Type="http://schemas.openxmlformats.org/officeDocument/2006/relationships/hyperlink" Target="http://www.google.com/url?sa=i&amp;rct=j&amp;q=&amp;esrc=s&amp;source=images&amp;cd=&amp;cad=rja&amp;uact=8&amp;docid=OXtJWFrjREtviM&amp;tbnid=Myb47VQKLgiwyM:&amp;ved=0CAUQjRw&amp;url=http://www.economicnoise.com/2012/07/16/government-as-wrecking-ball-part-ii-opportunity-costs/&amp;ei=XfW1U_K9CcGYqAb-hYHIAg&amp;bvm=bv.70138588,d.b2k&amp;psig=AFQjCNEsJ-nCszX9T0jZ1Z7IF8rgyZkLEg&amp;ust=1404520129246531" TargetMode="External"/><Relationship Id="rId4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5.png"/><Relationship Id="rId4" Type="http://schemas.openxmlformats.org/officeDocument/2006/relationships/image" Target="../media/image25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5.png"/><Relationship Id="rId5" Type="http://schemas.openxmlformats.org/officeDocument/2006/relationships/image" Target="../media/image26.jpeg"/><Relationship Id="rId4" Type="http://schemas.openxmlformats.org/officeDocument/2006/relationships/hyperlink" Target="http://www.google.com/url?sa=i&amp;rct=j&amp;q=&amp;esrc=s&amp;source=images&amp;cd=&amp;cad=rja&amp;uact=8&amp;ved=0CAcQjRw&amp;url=http://insideiim.com/you-know-you-are-an-mba-when/&amp;ei=HnaJVcraBoX4yQSDuYHoDA&amp;bvm=bv.96339352,d.aWw&amp;psig=AFQjCNEttnkHHF1UPfKWRNJGCkQ1wyev8A&amp;ust=1435158422471503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m4a"/><Relationship Id="rId2" Type="http://schemas.microsoft.com/office/2007/relationships/media" Target="../media/media13.m4a"/><Relationship Id="rId1" Type="http://schemas.openxmlformats.org/officeDocument/2006/relationships/tags" Target="../tags/tag4.xml"/><Relationship Id="rId6" Type="http://schemas.openxmlformats.org/officeDocument/2006/relationships/image" Target="../media/image5.png"/><Relationship Id="rId5" Type="http://schemas.openxmlformats.org/officeDocument/2006/relationships/image" Target="../media/image27.jpeg"/><Relationship Id="rId4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4.m4a"/><Relationship Id="rId2" Type="http://schemas.microsoft.com/office/2007/relationships/media" Target="../media/media14.m4a"/><Relationship Id="rId1" Type="http://schemas.openxmlformats.org/officeDocument/2006/relationships/tags" Target="../tags/tag5.xml"/><Relationship Id="rId6" Type="http://schemas.openxmlformats.org/officeDocument/2006/relationships/image" Target="../media/image5.png"/><Relationship Id="rId5" Type="http://schemas.openxmlformats.org/officeDocument/2006/relationships/image" Target="../media/image27.jpeg"/><Relationship Id="rId4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hyperlink" Target="http://buygoldandsilversafely.com/wp-content/uploads/2013/09/10goldcert1.jpg" TargetMode="External"/><Relationship Id="rId3" Type="http://schemas.openxmlformats.org/officeDocument/2006/relationships/audio" Target="../media/media15.m4a"/><Relationship Id="rId7" Type="http://schemas.openxmlformats.org/officeDocument/2006/relationships/image" Target="../media/image29.jpeg"/><Relationship Id="rId2" Type="http://schemas.microsoft.com/office/2007/relationships/media" Target="../media/media15.m4a"/><Relationship Id="rId1" Type="http://schemas.openxmlformats.org/officeDocument/2006/relationships/tags" Target="../tags/tag6.xml"/><Relationship Id="rId6" Type="http://schemas.openxmlformats.org/officeDocument/2006/relationships/hyperlink" Target="http://www.google.cm/url?sa=i&amp;rct=j&amp;q=&amp;esrc=s&amp;source=images&amp;cd=&amp;cad=rja&amp;uact=8&amp;ved=0CAcQjRw&amp;url=http://www.nokia770.com/kashmiris-snub-hurriyat-call-to-boycott-zubin-mehta-concert-2.html&amp;ei=NUOrVLuyBYyANq2ggKgJ&amp;bvm=bv.82001339,d.eXY&amp;psig=AFQjCNE8S9IDyXGVHcud6noQNSkV4klUKw&amp;ust=1420596337349992" TargetMode="External"/><Relationship Id="rId5" Type="http://schemas.openxmlformats.org/officeDocument/2006/relationships/image" Target="../media/image28.gif"/><Relationship Id="rId10" Type="http://schemas.openxmlformats.org/officeDocument/2006/relationships/image" Target="../media/image5.png"/><Relationship Id="rId4" Type="http://schemas.openxmlformats.org/officeDocument/2006/relationships/slideLayout" Target="../slideLayouts/slideLayout18.xml"/><Relationship Id="rId9" Type="http://schemas.openxmlformats.org/officeDocument/2006/relationships/image" Target="../media/image3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media16.m4a"/><Relationship Id="rId2" Type="http://schemas.microsoft.com/office/2007/relationships/media" Target="../media/media16.m4a"/><Relationship Id="rId1" Type="http://schemas.openxmlformats.org/officeDocument/2006/relationships/tags" Target="../tags/tag7.xml"/><Relationship Id="rId6" Type="http://schemas.openxmlformats.org/officeDocument/2006/relationships/image" Target="../media/image5.png"/><Relationship Id="rId5" Type="http://schemas.openxmlformats.org/officeDocument/2006/relationships/image" Target="../media/image31.jpeg"/><Relationship Id="rId4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media17.m4a"/><Relationship Id="rId7" Type="http://schemas.openxmlformats.org/officeDocument/2006/relationships/image" Target="../media/image5.png"/><Relationship Id="rId2" Type="http://schemas.microsoft.com/office/2007/relationships/media" Target="../media/media17.m4a"/><Relationship Id="rId1" Type="http://schemas.openxmlformats.org/officeDocument/2006/relationships/tags" Target="../tags/tag8.xml"/><Relationship Id="rId6" Type="http://schemas.openxmlformats.org/officeDocument/2006/relationships/image" Target="../media/image32.gif"/><Relationship Id="rId5" Type="http://schemas.openxmlformats.org/officeDocument/2006/relationships/hyperlink" Target="http://3.bp.blogspot.com/-xDGDy6jyYLs/UTMYiUIwEGI/AAAAAAAACiU/Ptp5mNPcyq8/s1600/Clipart-Cartoon-Design-04.gif" TargetMode="External"/><Relationship Id="rId4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media18.m4a"/><Relationship Id="rId2" Type="http://schemas.microsoft.com/office/2007/relationships/media" Target="../media/media18.m4a"/><Relationship Id="rId1" Type="http://schemas.openxmlformats.org/officeDocument/2006/relationships/tags" Target="../tags/tag9.xml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media19.m4a"/><Relationship Id="rId2" Type="http://schemas.microsoft.com/office/2007/relationships/media" Target="../media/media19.m4a"/><Relationship Id="rId1" Type="http://schemas.openxmlformats.org/officeDocument/2006/relationships/tags" Target="../tags/tag10.xml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1.xml"/><Relationship Id="rId6" Type="http://schemas.openxmlformats.org/officeDocument/2006/relationships/image" Target="../media/image5.png"/><Relationship Id="rId5" Type="http://schemas.openxmlformats.org/officeDocument/2006/relationships/image" Target="../media/image6.png"/><Relationship Id="rId4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media20.m4a"/><Relationship Id="rId2" Type="http://schemas.microsoft.com/office/2007/relationships/media" Target="../media/media20.m4a"/><Relationship Id="rId1" Type="http://schemas.openxmlformats.org/officeDocument/2006/relationships/tags" Target="../tags/tag11.xml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media21.m4a"/><Relationship Id="rId2" Type="http://schemas.microsoft.com/office/2007/relationships/media" Target="../media/media21.m4a"/><Relationship Id="rId1" Type="http://schemas.openxmlformats.org/officeDocument/2006/relationships/tags" Target="../tags/tag12.xml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5" Type="http://schemas.openxmlformats.org/officeDocument/2006/relationships/image" Target="../media/image5.png"/><Relationship Id="rId4" Type="http://schemas.openxmlformats.org/officeDocument/2006/relationships/image" Target="../media/image3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5" Type="http://schemas.openxmlformats.org/officeDocument/2006/relationships/image" Target="../media/image5.png"/><Relationship Id="rId4" Type="http://schemas.openxmlformats.org/officeDocument/2006/relationships/image" Target="../media/image34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media24.m4a"/><Relationship Id="rId7" Type="http://schemas.openxmlformats.org/officeDocument/2006/relationships/image" Target="../media/image35.jpeg"/><Relationship Id="rId2" Type="http://schemas.microsoft.com/office/2007/relationships/media" Target="../media/media24.m4a"/><Relationship Id="rId1" Type="http://schemas.openxmlformats.org/officeDocument/2006/relationships/tags" Target="../tags/tag13.xml"/><Relationship Id="rId6" Type="http://schemas.openxmlformats.org/officeDocument/2006/relationships/hyperlink" Target="http://www.google.com/url?sa=i&amp;rct=j&amp;q=&amp;esrc=s&amp;source=images&amp;cd=&amp;cad=rja&amp;uact=8&amp;docid=eSrOOP36HV9WtM&amp;tbnid=3NGXi2kQM8oQgM:&amp;ved=0CAUQjRw&amp;url=http://www.montgomeryserves.org/about/frequently-asked-questions&amp;ei=VDW3U7G_H86lqAbSwYKYBw&amp;bvm=bv.70138588,d.b2k&amp;psig=AFQjCNH8ziKiV4V2lZG-gOrxQFiKPvNM_g&amp;ust=1404602058141393" TargetMode="External"/><Relationship Id="rId5" Type="http://schemas.openxmlformats.org/officeDocument/2006/relationships/image" Target="../media/image34.jpeg"/><Relationship Id="rId4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media25.m4a"/><Relationship Id="rId2" Type="http://schemas.microsoft.com/office/2007/relationships/media" Target="../media/media25.m4a"/><Relationship Id="rId1" Type="http://schemas.openxmlformats.org/officeDocument/2006/relationships/tags" Target="../tags/tag14.xml"/><Relationship Id="rId6" Type="http://schemas.openxmlformats.org/officeDocument/2006/relationships/image" Target="../media/image5.png"/><Relationship Id="rId5" Type="http://schemas.openxmlformats.org/officeDocument/2006/relationships/image" Target="../media/image34.jpeg"/><Relationship Id="rId4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media26.m4a"/><Relationship Id="rId7" Type="http://schemas.openxmlformats.org/officeDocument/2006/relationships/image" Target="../media/image36.jpeg"/><Relationship Id="rId2" Type="http://schemas.microsoft.com/office/2007/relationships/media" Target="../media/media26.m4a"/><Relationship Id="rId1" Type="http://schemas.openxmlformats.org/officeDocument/2006/relationships/tags" Target="../tags/tag15.xml"/><Relationship Id="rId6" Type="http://schemas.openxmlformats.org/officeDocument/2006/relationships/hyperlink" Target="http://www.google.com/url?sa=i&amp;rct=j&amp;q=&amp;esrc=s&amp;source=images&amp;cd=&amp;cad=rja&amp;uact=8&amp;docid=eSrOOP36HV9WtM&amp;tbnid=3NGXi2kQM8oQgM:&amp;ved=0CAUQjRw&amp;url=http://www.montgomeryserves.org/about/frequently-asked-questions&amp;ei=VDW3U7G_H86lqAbSwYKYBw&amp;bvm=bv.70138588,d.b2k&amp;psig=AFQjCNH8ziKiV4V2lZG-gOrxQFiKPvNM_g&amp;ust=1404602058141393" TargetMode="External"/><Relationship Id="rId5" Type="http://schemas.openxmlformats.org/officeDocument/2006/relationships/image" Target="../media/image34.jpeg"/><Relationship Id="rId4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6" Type="http://schemas.openxmlformats.org/officeDocument/2006/relationships/image" Target="../media/image5.png"/><Relationship Id="rId5" Type="http://schemas.openxmlformats.org/officeDocument/2006/relationships/image" Target="../media/image37.png"/><Relationship Id="rId4" Type="http://schemas.openxmlformats.org/officeDocument/2006/relationships/hyperlink" Target="http://www.google.com/url?sa=i&amp;rct=j&amp;q=&amp;esrc=s&amp;source=images&amp;cd=&amp;cad=rja&amp;uact=8&amp;docid=hXdI7fd0u0yAoM&amp;tbnid=MPZll1cMZ01kIM:&amp;ved=0CAUQjRw&amp;url=http://www2.yk.psu.edu/~dxl31/econ4/lecture3.html&amp;ei=Qja3U5P6Daee8gHsvoHwCA&amp;bvm=bv.70138588,d.b2k&amp;psig=AFQjCNEyN1ip3nM4s1TYlDRKTuq9KhDBrg&amp;ust=1404602289564479" TargetMode="Externa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audio" Target="../media/media28.m4a"/><Relationship Id="rId7" Type="http://schemas.openxmlformats.org/officeDocument/2006/relationships/hyperlink" Target="http://www.google.com/url?sa=i&amp;rct=j&amp;q=&amp;esrc=s&amp;source=images&amp;cd=&amp;cad=rja&amp;uact=8&amp;docid=eSrOOP36HV9WtM&amp;tbnid=3NGXi2kQM8oQgM:&amp;ved=0CAUQjRw&amp;url=http://www.montgomeryserves.org/about/frequently-asked-questions&amp;ei=VDW3U7G_H86lqAbSwYKYBw&amp;bvm=bv.70138588,d.b2k&amp;psig=AFQjCNH8ziKiV4V2lZG-gOrxQFiKPvNM_g&amp;ust=1404602058141393" TargetMode="External"/><Relationship Id="rId2" Type="http://schemas.microsoft.com/office/2007/relationships/media" Target="../media/media28.m4a"/><Relationship Id="rId1" Type="http://schemas.openxmlformats.org/officeDocument/2006/relationships/tags" Target="../tags/tag16.xml"/><Relationship Id="rId6" Type="http://schemas.openxmlformats.org/officeDocument/2006/relationships/image" Target="../media/image37.png"/><Relationship Id="rId5" Type="http://schemas.openxmlformats.org/officeDocument/2006/relationships/hyperlink" Target="http://www.google.com/url?sa=i&amp;rct=j&amp;q=&amp;esrc=s&amp;source=images&amp;cd=&amp;cad=rja&amp;uact=8&amp;docid=hXdI7fd0u0yAoM&amp;tbnid=MPZll1cMZ01kIM:&amp;ved=0CAUQjRw&amp;url=http://www2.yk.psu.edu/~dxl31/econ4/lecture3.html&amp;ei=Qja3U5P6Daee8gHsvoHwCA&amp;bvm=bv.70138588,d.b2k&amp;psig=AFQjCNEyN1ip3nM4s1TYlDRKTuq9KhDBrg&amp;ust=1404602289564479" TargetMode="External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5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audio" Target="../media/media29.m4a"/><Relationship Id="rId7" Type="http://schemas.openxmlformats.org/officeDocument/2006/relationships/hyperlink" Target="http://www.google.com/url?sa=i&amp;rct=j&amp;q=&amp;esrc=s&amp;source=images&amp;cd=&amp;cad=rja&amp;uact=8&amp;docid=eSrOOP36HV9WtM&amp;tbnid=3NGXi2kQM8oQgM:&amp;ved=0CAUQjRw&amp;url=http://www.montgomeryserves.org/about/frequently-asked-questions&amp;ei=VDW3U7G_H86lqAbSwYKYBw&amp;bvm=bv.70138588,d.b2k&amp;psig=AFQjCNH8ziKiV4V2lZG-gOrxQFiKPvNM_g&amp;ust=1404602058141393" TargetMode="External"/><Relationship Id="rId2" Type="http://schemas.microsoft.com/office/2007/relationships/media" Target="../media/media29.m4a"/><Relationship Id="rId1" Type="http://schemas.openxmlformats.org/officeDocument/2006/relationships/tags" Target="../tags/tag17.xml"/><Relationship Id="rId6" Type="http://schemas.openxmlformats.org/officeDocument/2006/relationships/image" Target="../media/image37.png"/><Relationship Id="rId5" Type="http://schemas.openxmlformats.org/officeDocument/2006/relationships/hyperlink" Target="http://www.google.com/url?sa=i&amp;rct=j&amp;q=&amp;esrc=s&amp;source=images&amp;cd=&amp;cad=rja&amp;uact=8&amp;docid=hXdI7fd0u0yAoM&amp;tbnid=MPZll1cMZ01kIM:&amp;ved=0CAUQjRw&amp;url=http://www2.yk.psu.edu/~dxl31/econ4/lecture3.html&amp;ei=Qja3U5P6Daee8gHsvoHwCA&amp;bvm=bv.70138588,d.b2k&amp;psig=AFQjCNEyN1ip3nM4s1TYlDRKTuq9KhDBrg&amp;ust=1404602289564479" TargetMode="External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://www.google.com/url?sa=i&amp;rct=j&amp;q=&amp;esrc=s&amp;source=images&amp;cd=&amp;cad=rja&amp;uact=8&amp;docid=iDJ0gQNZsNxONM&amp;tbnid=rQmHP08GqH7MTM:&amp;ved=0CAUQjRw&amp;url=http://safmc.net/ecosystem/EcosystemManagement/FisheryRemovals&amp;ei=WKa1U4aABo-lqAbB44KoDg&amp;bvm=bv.70138588,d.b2k&amp;psig=AFQjCNFK9S61qgR0dyxawUfx-wITjfdE4Q&amp;ust=1404499920865294" TargetMode="External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8.jpeg"/><Relationship Id="rId12" Type="http://schemas.openxmlformats.org/officeDocument/2006/relationships/image" Target="../media/image5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hyperlink" Target="http://www.google.com/url?sa=i&amp;rct=j&amp;q=&amp;esrc=s&amp;source=images&amp;cd=&amp;cad=rja&amp;uact=8&amp;docid=jWBB-begrGrWUM&amp;tbnid=mWrl6-rbqMA_mM:&amp;ved=0CAUQjRw&amp;url=http://www.nmoga.org/albuquerque-company-part-of-domestic-oil-boom/oil-well-and-storage-tanks&amp;ei=Oaa1U6beC9WLqAautIKADw&amp;bvm=bv.70138588,d.b2k&amp;psig=AFQjCNGGzdrnbMsTH5sHmyc4bO3ZgGnKXA&amp;ust=1404499892785508" TargetMode="External"/><Relationship Id="rId11" Type="http://schemas.openxmlformats.org/officeDocument/2006/relationships/image" Target="../media/image10.jpeg"/><Relationship Id="rId5" Type="http://schemas.openxmlformats.org/officeDocument/2006/relationships/image" Target="../media/image7.jpeg"/><Relationship Id="rId10" Type="http://schemas.openxmlformats.org/officeDocument/2006/relationships/hyperlink" Target="http://www.google.com/url?sa=i&amp;rct=j&amp;q=&amp;esrc=s&amp;source=images&amp;cd=&amp;cad=rja&amp;uact=8&amp;docid=8Y13FEWRzuMM6M&amp;tbnid=CzMyrFD6EKd4wM:&amp;ved=0CAUQjRw&amp;url=http://kandlatimberdirectory.com/&amp;ei=paa1U-LVHdWSqAbG7YKQCw&amp;bvm=bv.70138588,d.b2k&amp;psig=AFQjCNFKvXkPpGJJqOGsX9_QNQDMI-7e0Q&amp;ust=1404499981913900" TargetMode="External"/><Relationship Id="rId4" Type="http://schemas.openxmlformats.org/officeDocument/2006/relationships/hyperlink" Target="http://www.google.com/url?sa=i&amp;rct=j&amp;q=&amp;esrc=s&amp;source=images&amp;cd=&amp;cad=rja&amp;uact=8&amp;docid=M__Unawx-_2xrM&amp;tbnid=v2DE1VAC63DBxM:&amp;ved=0CAUQjRw&amp;url=http://techpinions.com/the-personal-computing-land-grab/11901&amp;ei=Gaa1U4uJKJGhqAaNlID4BQ&amp;bvm=bv.70138588,d.b2k&amp;psig=AFQjCNGUbO-b6npZ8Sqq-kn8c9zBqHVI5w&amp;ust=1404499858702354" TargetMode="External"/><Relationship Id="rId9" Type="http://schemas.openxmlformats.org/officeDocument/2006/relationships/image" Target="../media/image9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audio" Target="../media/media30.m4a"/><Relationship Id="rId7" Type="http://schemas.openxmlformats.org/officeDocument/2006/relationships/hyperlink" Target="http://www.google.com/url?sa=i&amp;rct=j&amp;q=&amp;esrc=s&amp;source=images&amp;cd=&amp;cad=rja&amp;uact=8&amp;docid=eSrOOP36HV9WtM&amp;tbnid=3NGXi2kQM8oQgM:&amp;ved=0CAUQjRw&amp;url=http://www.montgomeryserves.org/about/frequently-asked-questions&amp;ei=VDW3U7G_H86lqAbSwYKYBw&amp;bvm=bv.70138588,d.b2k&amp;psig=AFQjCNH8ziKiV4V2lZG-gOrxQFiKPvNM_g&amp;ust=1404602058141393" TargetMode="External"/><Relationship Id="rId2" Type="http://schemas.microsoft.com/office/2007/relationships/media" Target="../media/media30.m4a"/><Relationship Id="rId1" Type="http://schemas.openxmlformats.org/officeDocument/2006/relationships/tags" Target="../tags/tag18.xml"/><Relationship Id="rId6" Type="http://schemas.openxmlformats.org/officeDocument/2006/relationships/image" Target="../media/image37.png"/><Relationship Id="rId5" Type="http://schemas.openxmlformats.org/officeDocument/2006/relationships/hyperlink" Target="http://www.google.com/url?sa=i&amp;rct=j&amp;q=&amp;esrc=s&amp;source=images&amp;cd=&amp;cad=rja&amp;uact=8&amp;docid=hXdI7fd0u0yAoM&amp;tbnid=MPZll1cMZ01kIM:&amp;ved=0CAUQjRw&amp;url=http://www2.yk.psu.edu/~dxl31/econ4/lecture3.html&amp;ei=Qja3U5P6Daee8gHsvoHwCA&amp;bvm=bv.70138588,d.b2k&amp;psig=AFQjCNEyN1ip3nM4s1TYlDRKTuq9KhDBrg&amp;ust=1404602289564479" TargetMode="External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5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0.jpeg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6" Type="http://schemas.openxmlformats.org/officeDocument/2006/relationships/hyperlink" Target="http://www.google.com/url?sa=i&amp;rct=j&amp;q=&amp;esrc=s&amp;source=images&amp;cd=&amp;cad=rja&amp;uact=8&amp;docid=l5VOU_g2MjYSxM&amp;tbnid=MCZoAblRBjnmTM:&amp;ved=0CAUQjRw&amp;url=http://www.dreamstime.com/stock-photo-light-bulb-idea-image10088600&amp;ei=pU-3U53WLMfb8gGj4oDQAg&amp;bvm=bv.70138588,d.b2k&amp;psig=AFQjCNGtY6Kmp-8DpS15fzqHi29lmZDtOg&amp;ust=1404608798744949" TargetMode="External"/><Relationship Id="rId5" Type="http://schemas.openxmlformats.org/officeDocument/2006/relationships/image" Target="../media/image37.png"/><Relationship Id="rId4" Type="http://schemas.openxmlformats.org/officeDocument/2006/relationships/hyperlink" Target="http://www.google.com/url?sa=i&amp;rct=j&amp;q=&amp;esrc=s&amp;source=images&amp;cd=&amp;cad=rja&amp;uact=8&amp;docid=hXdI7fd0u0yAoM&amp;tbnid=MPZll1cMZ01kIM:&amp;ved=0CAUQjRw&amp;url=http://www2.yk.psu.edu/~dxl31/econ4/lecture3.html&amp;ei=Qja3U5P6Daee8gHsvoHwCA&amp;bvm=bv.70138588,d.b2k&amp;psig=AFQjCNEyN1ip3nM4s1TYlDRKTuq9KhDBrg&amp;ust=1404602289564479" TargetMode="Externa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media32.m4a"/><Relationship Id="rId7" Type="http://schemas.openxmlformats.org/officeDocument/2006/relationships/hyperlink" Target="https://www.youtube.com/watch?v=SJQ56vJoy3Y" TargetMode="External"/><Relationship Id="rId2" Type="http://schemas.microsoft.com/office/2007/relationships/media" Target="../media/media32.m4a"/><Relationship Id="rId1" Type="http://schemas.openxmlformats.org/officeDocument/2006/relationships/video" Target="https://www.youtube.com/embed/SJQ56vJoy3Y" TargetMode="Externa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slideLayout" Target="../slideLayouts/slideLayout5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6" Type="http://schemas.openxmlformats.org/officeDocument/2006/relationships/image" Target="../media/image5.png"/><Relationship Id="rId5" Type="http://schemas.openxmlformats.org/officeDocument/2006/relationships/image" Target="../media/image43.jpeg"/><Relationship Id="rId4" Type="http://schemas.openxmlformats.org/officeDocument/2006/relationships/hyperlink" Target="http://www.google.com/url?sa=i&amp;rct=j&amp;q=&amp;esrc=s&amp;source=images&amp;cd=&amp;cad=rja&amp;uact=8&amp;docid=enovNtkAIP6tsM&amp;tbnid=LaWuBqFdUndxiM:&amp;ved=0CAUQjRw&amp;url=http://www.harpercollege.edu/mhealy/eco212/lectures/econgrow/econgrfr.htm&amp;ei=ylO3U92yK_Dp8AHw04HgAg&amp;bvm=bv.70138588,d.b2k&amp;psig=AFQjCNFyC1P_DY3nLzb1HagXRFKxVuu-vQ&amp;ust=1404609199310641" TargetMode="Externa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6" Type="http://schemas.openxmlformats.org/officeDocument/2006/relationships/image" Target="../media/image5.png"/><Relationship Id="rId5" Type="http://schemas.openxmlformats.org/officeDocument/2006/relationships/image" Target="../media/image44.jpeg"/><Relationship Id="rId4" Type="http://schemas.openxmlformats.org/officeDocument/2006/relationships/hyperlink" Target="https://www.google.com/url?sa=i&amp;rct=j&amp;q=&amp;esrc=s&amp;source=images&amp;cd=&amp;cad=rja&amp;uact=8&amp;docid=qAjSiYJztlVPpM&amp;tbnid=wuszR3OazedO0M:&amp;ved=0CAUQjRw&amp;url=https://courses.byui.edu/ECON_150/ECON_150_Old_Site/Lesson_02.htm&amp;ei=11S3U7jOFYeS8AHhzICQDw&amp;bvm=bv.70138588,d.b2k&amp;psig=AFQjCNGwgMQp87kQbj8Tga-aa2WbAN4qIQ&amp;ust=1404610124372000" TargetMode="Externa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5" Type="http://schemas.openxmlformats.org/officeDocument/2006/relationships/image" Target="../media/image5.png"/><Relationship Id="rId4" Type="http://schemas.openxmlformats.org/officeDocument/2006/relationships/image" Target="../media/image45.gi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audio" Target="../media/media36.m4a"/><Relationship Id="rId2" Type="http://schemas.microsoft.com/office/2007/relationships/media" Target="../media/media36.m4a"/><Relationship Id="rId1" Type="http://schemas.openxmlformats.org/officeDocument/2006/relationships/tags" Target="../tags/tag19.xml"/><Relationship Id="rId6" Type="http://schemas.openxmlformats.org/officeDocument/2006/relationships/image" Target="../media/image5.png"/><Relationship Id="rId5" Type="http://schemas.openxmlformats.org/officeDocument/2006/relationships/image" Target="../media/image46.png"/><Relationship Id="rId4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audio" Target="../media/media37.m4a"/><Relationship Id="rId2" Type="http://schemas.microsoft.com/office/2007/relationships/media" Target="../media/media37.m4a"/><Relationship Id="rId1" Type="http://schemas.openxmlformats.org/officeDocument/2006/relationships/tags" Target="../tags/tag20.xml"/><Relationship Id="rId6" Type="http://schemas.openxmlformats.org/officeDocument/2006/relationships/image" Target="../media/image5.png"/><Relationship Id="rId5" Type="http://schemas.openxmlformats.org/officeDocument/2006/relationships/image" Target="../media/image47.png"/><Relationship Id="rId4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audio" Target="../media/media38.m4a"/><Relationship Id="rId2" Type="http://schemas.microsoft.com/office/2007/relationships/media" Target="../media/media38.m4a"/><Relationship Id="rId1" Type="http://schemas.openxmlformats.org/officeDocument/2006/relationships/tags" Target="../tags/tag21.xml"/><Relationship Id="rId6" Type="http://schemas.openxmlformats.org/officeDocument/2006/relationships/image" Target="../media/image5.png"/><Relationship Id="rId5" Type="http://schemas.openxmlformats.org/officeDocument/2006/relationships/image" Target="../media/image48.png"/><Relationship Id="rId4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media39.m4a"/><Relationship Id="rId7" Type="http://schemas.openxmlformats.org/officeDocument/2006/relationships/hyperlink" Target="https://www.youtube.com/watch?v=UYlBLw-ShIM" TargetMode="External"/><Relationship Id="rId2" Type="http://schemas.microsoft.com/office/2007/relationships/media" Target="../media/media39.m4a"/><Relationship Id="rId1" Type="http://schemas.openxmlformats.org/officeDocument/2006/relationships/video" Target="https://www.youtube.com/embed/UYlBLw-ShIM" TargetMode="Externa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5.png"/><Relationship Id="rId5" Type="http://schemas.openxmlformats.org/officeDocument/2006/relationships/image" Target="../media/image11.jpeg"/><Relationship Id="rId4" Type="http://schemas.openxmlformats.org/officeDocument/2006/relationships/hyperlink" Target="http://www.google.com/url?sa=i&amp;rct=j&amp;q=&amp;esrc=s&amp;source=images&amp;cd=&amp;cad=rja&amp;uact=8&amp;docid=AZIObpoZNA-g6M&amp;tbnid=Z44OldCfv5gHHM:&amp;ved=0CAUQjRw&amp;url=http://shwm.com/practice_area/detail/employment-labor-law&amp;ei=8qa1U8yYOM6NqAbToIDYCg&amp;bvm=bv.70138588,d.b2k&amp;psig=AFQjCNHvuP2PM_XKOyI1HAqPzKyBWe_T3w&amp;ust=1404500072503945" TargetMode="Externa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://www.google.com/url?sa=i&amp;rct=j&amp;q=&amp;esrc=s&amp;source=images&amp;cd=&amp;cad=rja&amp;uact=8&amp;docid=wi4g96_KjQnBGM&amp;tbnid=zdRx0s1eTxM_SM:&amp;ved=0CAUQjRw&amp;url=http://www.findlay.edu/sciences/computerscience/computer-systems-emphasis&amp;ei=mae1U8rdKdiUqAbctYLIDg&amp;bvm=bv.70138588,d.b2k&amp;psig=AFQjCNGhZd8ogCkFsL-tYEB6t6qSJN8hTw&amp;ust=1404500242900091" TargetMode="External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3.jpe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hyperlink" Target="http://www.google.com/url?sa=i&amp;rct=j&amp;q=&amp;esrc=s&amp;source=images&amp;cd=&amp;cad=rja&amp;uact=8&amp;docid=g10bc2bvdJaLVM&amp;tbnid=ET8aAs7JB_jDDM:&amp;ved=0CAUQjRw&amp;url=http://www.deere.com/Tractors/&amp;ei=aae1U-G1K46WqAbsjIHoDg&amp;bvm=bv.70138588,d.b2k&amp;psig=AFQjCNEa72jKopF7Wa9ZC5eYwn1fNkqHow&amp;ust=1404500197444912" TargetMode="External"/><Relationship Id="rId5" Type="http://schemas.openxmlformats.org/officeDocument/2006/relationships/image" Target="../media/image12.jpeg"/><Relationship Id="rId10" Type="http://schemas.openxmlformats.org/officeDocument/2006/relationships/image" Target="../media/image5.png"/><Relationship Id="rId4" Type="http://schemas.openxmlformats.org/officeDocument/2006/relationships/hyperlink" Target="http://www.google.com/url?sa=i&amp;rct=j&amp;q=&amp;esrc=s&amp;source=images&amp;cd=&amp;cad=rja&amp;uact=8&amp;docid=HP7Ad0EJtjsquM&amp;tbnid=RHFqRwGAEDE-hM:&amp;ved=0CAUQjRw&amp;url=http://commons.wikimedia.org/wiki/File:Jakobstad_paper_factory.jpg&amp;ei=R6e1U7XQAYWiqAbOw4HwBA&amp;bvm=bv.70138588,d.b2k&amp;psig=AFQjCNHQhlrwd7GdYLl7NAME70XxJ5SVXQ&amp;ust=1404500156147492" TargetMode="External"/><Relationship Id="rId9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6.jpe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hyperlink" Target="http://www.google.com/url?sa=i&amp;rct=j&amp;q=&amp;esrc=s&amp;source=images&amp;cd=&amp;cad=rja&amp;uact=8&amp;docid=gyMx-XxUrDljtM&amp;tbnid=Xkyg235uC3CKiM:&amp;ved=0CAUQjRw&amp;url=http://iplaybymyrules.blogspot.com/2006/09/review-made-in-america-my-story-sam.html&amp;ei=k6i1U6_6NMibqAb68oKwBA&amp;bvm=bv.70138588,d.b2k&amp;psig=AFQjCNEjQAtWKkpSxtk35yFZ9Jzso6mZKg&amp;ust=1404500484219851" TargetMode="External"/><Relationship Id="rId5" Type="http://schemas.openxmlformats.org/officeDocument/2006/relationships/image" Target="../media/image15.jpeg"/><Relationship Id="rId4" Type="http://schemas.openxmlformats.org/officeDocument/2006/relationships/hyperlink" Target="http://www.google.com/url?sa=i&amp;rct=j&amp;q=&amp;esrc=s&amp;source=images&amp;cd=&amp;cad=rja&amp;uact=8&amp;docid=QIYUuFMJ_Dz6CM&amp;tbnid=KBefGAbRFcelGM:&amp;ved=0CAUQjRw&amp;url=http://www.biography.com/people/steve-jobs-9354805&amp;ei=H6i1U724J42MqgbrhIKICQ&amp;bvm=bv.70138588,d.b2k&amp;psig=AFQjCNHRVD3sZEHm6MVCu3TzDmkmkZlEPw&amp;ust=1404500380815472" TargetMode="Externa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://www.google.com/url?sa=i&amp;rct=j&amp;q=&amp;esrc=s&amp;source=images&amp;cd=&amp;cad=rja&amp;uact=8&amp;docid=TwEieIkn2tY_iM&amp;tbnid=ATywFSCZk9gDaM:&amp;ved=0CAUQjRw&amp;url=http://logos.co/design/royalty-free-vector-of-a-blue-eyed-yellow-dump-truck-logo-by-bnp-design-studio-4751&amp;ei=4HvAU-iaI6TM8wHl8YGICQ&amp;bvm=bv.70810081,d.b2U&amp;psig=AFQjCNHhiBtyHNyZHQzEMml4dYa1GLCHxQ&amp;ust=1405209942028956" TargetMode="External"/><Relationship Id="rId13" Type="http://schemas.openxmlformats.org/officeDocument/2006/relationships/hyperlink" Target="https://play.kahoot.it/v2/?quizId=63905c5a-bb9e-4a1e-81f1-49dc1798fcc2" TargetMode="External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8.jpeg"/><Relationship Id="rId12" Type="http://schemas.openxmlformats.org/officeDocument/2006/relationships/image" Target="../media/image21.gif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hyperlink" Target="http://www.google.com/url?sa=i&amp;rct=j&amp;q=&amp;esrc=s&amp;source=images&amp;cd=&amp;cad=rja&amp;uact=8&amp;docid=1DWDaTGfMKhXaM&amp;tbnid=88tiYlig3cMVyM:&amp;ved=0CAUQjRw&amp;url=http://www.clker.com/clipart-220730.html&amp;ei=vHvAU4LGEMKF8AGw8oCICg&amp;bvm=bv.70810081,d.b2U&amp;psig=AFQjCNGsLuspw9B-RIrB76m-9FbCWobNCQ&amp;ust=1405209883032369" TargetMode="External"/><Relationship Id="rId11" Type="http://schemas.openxmlformats.org/officeDocument/2006/relationships/image" Target="../media/image20.jpeg"/><Relationship Id="rId5" Type="http://schemas.openxmlformats.org/officeDocument/2006/relationships/image" Target="../media/image17.jpeg"/><Relationship Id="rId15" Type="http://schemas.openxmlformats.org/officeDocument/2006/relationships/hyperlink" Target="https://kahoot.it/challenge/08482440?challenge-id=656b9424-a7e1-404f-a793-17b932e0d60f_1598386822407" TargetMode="External"/><Relationship Id="rId10" Type="http://schemas.openxmlformats.org/officeDocument/2006/relationships/hyperlink" Target="http://www.google.com/url?sa=i&amp;rct=j&amp;q=&amp;esrc=s&amp;source=images&amp;cd=&amp;cad=rja&amp;uact=8&amp;docid=kFlfQ6NOyTakYM&amp;tbnid=ZKM6nRTVemoxgM:&amp;ved=0CAUQjRw&amp;url=http://www.shutterstock.com/s/lemonade%2Bstand/search.html&amp;ei=MnzAU9isBeiV8AGv24DIDg&amp;bvm=bv.70810081,d.b2U&amp;psig=AFQjCNGI9VnFa1qk1BYIGkjF7W1HXFRVMw&amp;ust=1405209989610372" TargetMode="External"/><Relationship Id="rId4" Type="http://schemas.openxmlformats.org/officeDocument/2006/relationships/hyperlink" Target="http://www.dreamstime.com/illustration/sea-land.html" TargetMode="External"/><Relationship Id="rId9" Type="http://schemas.openxmlformats.org/officeDocument/2006/relationships/image" Target="../media/image19.jpeg"/><Relationship Id="rId1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5.png"/><Relationship Id="rId5" Type="http://schemas.openxmlformats.org/officeDocument/2006/relationships/image" Target="../media/image22.jpeg"/><Relationship Id="rId4" Type="http://schemas.openxmlformats.org/officeDocument/2006/relationships/hyperlink" Target="http://www.google.com/url?sa=i&amp;rct=j&amp;q=&amp;esrc=s&amp;source=images&amp;cd=&amp;cad=rja&amp;uact=8&amp;docid=q9wx6PHFBMxuPM&amp;tbnid=dNA-5-zBYjvFzM:&amp;ved=0CAUQjRw&amp;url=http://www.sparkenergy.com/blog/2012/march/information-on-selecting-an-electricity-supplier-in-illinois/&amp;ei=1au1U5-qM4XK8wHg7YDIDg&amp;bvm=bv.70138588,d.b2k&amp;psig=AFQjCNEEqT75uEtN_VMeB5lAj7M5M3LVCQ&amp;ust=1404501321446702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2" Type="http://schemas.microsoft.com/office/2007/relationships/media" Target="../media/media9.m4a"/><Relationship Id="rId1" Type="http://schemas.openxmlformats.org/officeDocument/2006/relationships/tags" Target="../tags/tag2.xml"/><Relationship Id="rId6" Type="http://schemas.openxmlformats.org/officeDocument/2006/relationships/image" Target="../media/image5.png"/><Relationship Id="rId5" Type="http://schemas.openxmlformats.org/officeDocument/2006/relationships/image" Target="../media/image23.png"/><Relationship Id="rId4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074" name="Picture 2" descr="The Power of Scarcity - Pozos Repor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800099"/>
            <a:ext cx="7620000" cy="5067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219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632"/>
    </mc:Choice>
    <mc:Fallback xmlns="">
      <p:transition spd="slow" advTm="96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8600" y="152400"/>
            <a:ext cx="8610600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00" lvl="1" indent="-342900">
              <a:buAutoNum type="alphaUcPeriod"/>
            </a:pPr>
            <a:endParaRPr lang="en-US" dirty="0"/>
          </a:p>
          <a:p>
            <a:pPr lvl="1"/>
            <a:r>
              <a:rPr lang="en-US" sz="2800" dirty="0" smtClean="0"/>
              <a:t>E.  Opportunity </a:t>
            </a:r>
            <a:r>
              <a:rPr lang="en-US" sz="2800" dirty="0"/>
              <a:t>Cost</a:t>
            </a:r>
          </a:p>
          <a:p>
            <a:pPr lvl="1"/>
            <a:r>
              <a:rPr lang="en-US" sz="2800" dirty="0"/>
              <a:t> 	1. what must be given up in order to get something </a:t>
            </a:r>
          </a:p>
        </p:txBody>
      </p:sp>
      <p:pic>
        <p:nvPicPr>
          <p:cNvPr id="6" name="Picture 2" descr="http://www.economicnoise.com/wp-content/uploads/2012/07/opportunity-cost.jpg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918" y="1600200"/>
            <a:ext cx="4305300" cy="5029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5257800" y="2362200"/>
            <a:ext cx="3581400" cy="34163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3600" dirty="0"/>
              <a:t>What is the opportunity cost of walking the dog?</a:t>
            </a:r>
          </a:p>
          <a:p>
            <a:pPr algn="ctr"/>
            <a:endParaRPr lang="en-US" sz="3600" dirty="0"/>
          </a:p>
          <a:p>
            <a:pPr algn="ctr"/>
            <a:r>
              <a:rPr lang="en-US" sz="3600" dirty="0"/>
              <a:t>$175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74377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170"/>
    </mc:Choice>
    <mc:Fallback xmlns="">
      <p:transition spd="slow" advTm="791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304800"/>
            <a:ext cx="8839200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00" lvl="1" indent="-342900">
              <a:buAutoNum type="alphaUcPeriod"/>
            </a:pPr>
            <a:endParaRPr lang="en-US" dirty="0"/>
          </a:p>
          <a:p>
            <a:pPr lvl="1"/>
            <a:r>
              <a:rPr lang="en-US" sz="2800" dirty="0" smtClean="0"/>
              <a:t>E.  Opportunity </a:t>
            </a:r>
            <a:r>
              <a:rPr lang="en-US" sz="2800" dirty="0"/>
              <a:t>Cost</a:t>
            </a:r>
          </a:p>
          <a:p>
            <a:pPr lvl="1"/>
            <a:r>
              <a:rPr lang="en-US" sz="2800" dirty="0"/>
              <a:t> 	1.  what must be given up in order to get something. </a:t>
            </a:r>
          </a:p>
          <a:p>
            <a:pPr marL="1428750" lvl="2" indent="-514350">
              <a:buAutoNum type="arabicPeriod" startAt="2"/>
            </a:pPr>
            <a:r>
              <a:rPr lang="en-US" sz="2800" dirty="0"/>
              <a:t>Opportunity costs are not necessarily monetary;</a:t>
            </a:r>
          </a:p>
        </p:txBody>
      </p:sp>
      <p:pic>
        <p:nvPicPr>
          <p:cNvPr id="3" name="Picture 4" descr="oppor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28568"/>
            <a:ext cx="8842076" cy="312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080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812"/>
    </mc:Choice>
    <mc:Fallback xmlns="">
      <p:transition spd="slow" advTm="208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1752600"/>
            <a:ext cx="7772400" cy="1470025"/>
          </a:xfrm>
          <a:ln>
            <a:noFill/>
          </a:ln>
        </p:spPr>
        <p:txBody>
          <a:bodyPr>
            <a:noAutofit/>
          </a:bodyPr>
          <a:lstStyle/>
          <a:p>
            <a:r>
              <a:rPr lang="en-US" sz="9600" dirty="0">
                <a:latin typeface="Berlin Sans FB" panose="020E0602020502020306" pitchFamily="34" charset="0"/>
              </a:rPr>
              <a:t>Opportunity Cost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-1905000" y="3673764"/>
            <a:ext cx="8686800" cy="1752600"/>
          </a:xfrm>
        </p:spPr>
        <p:txBody>
          <a:bodyPr>
            <a:normAutofit/>
          </a:bodyPr>
          <a:lstStyle/>
          <a:p>
            <a:pPr algn="ctr"/>
            <a:r>
              <a:rPr lang="en-US" sz="4300" dirty="0"/>
              <a:t>Let’s practice</a:t>
            </a:r>
            <a:r>
              <a:rPr lang="en-US" dirty="0"/>
              <a:t>.</a:t>
            </a:r>
          </a:p>
        </p:txBody>
      </p:sp>
      <p:pic>
        <p:nvPicPr>
          <p:cNvPr id="1026" name="Picture 2" descr="http://insideiim.com/wp-content/uploads/2013/10/know1.jpg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3733800"/>
            <a:ext cx="2857500" cy="2619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ubtitle 2"/>
          <p:cNvSpPr txBox="1">
            <a:spLocks/>
          </p:cNvSpPr>
          <p:nvPr/>
        </p:nvSpPr>
        <p:spPr>
          <a:xfrm>
            <a:off x="473364" y="4660611"/>
            <a:ext cx="4800600" cy="1752600"/>
          </a:xfrm>
          <a:prstGeom prst="rect">
            <a:avLst/>
          </a:prstGeom>
        </p:spPr>
        <p:txBody>
          <a:bodyPr vert="horz" lIns="182880" tIns="0">
            <a:normAutofit fontScale="77500" lnSpcReduction="20000"/>
          </a:bodyPr>
          <a:lstStyle>
            <a:lvl1pPr marL="36576" indent="0" algn="r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None/>
              <a:defRPr kumimoji="0" sz="2000" kern="1200">
                <a:solidFill>
                  <a:schemeClr val="bg2">
                    <a:shade val="2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ts val="250"/>
              </a:spcBef>
              <a:buClr>
                <a:schemeClr val="accent1"/>
              </a:buClr>
              <a:buSzPct val="100000"/>
              <a:buFont typeface="Verdana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ts val="250"/>
              </a:spcBef>
              <a:buClr>
                <a:schemeClr val="accent2">
                  <a:tint val="85000"/>
                  <a:satMod val="285000"/>
                </a:schemeClr>
              </a:buClr>
              <a:buSzPct val="100000"/>
              <a:buFont typeface="Wingdings 2"/>
              <a:buNone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ts val="230"/>
              </a:spcBef>
              <a:buClr>
                <a:schemeClr val="accent2">
                  <a:tint val="85000"/>
                  <a:satMod val="285000"/>
                </a:schemeClr>
              </a:buClr>
              <a:buSzPct val="112000"/>
              <a:buFont typeface="Verdana"/>
              <a:buNone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ts val="250"/>
              </a:spcBef>
              <a:buClr>
                <a:schemeClr val="accent3">
                  <a:tint val="85000"/>
                  <a:satMod val="275000"/>
                </a:schemeClr>
              </a:buClr>
              <a:buSzPct val="100000"/>
              <a:buFont typeface="Wingdings 2"/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ts val="250"/>
              </a:spcBef>
              <a:buClr>
                <a:schemeClr val="accent3">
                  <a:tint val="85000"/>
                  <a:satMod val="275000"/>
                </a:schemeClr>
              </a:buClr>
              <a:buSzPct val="100000"/>
              <a:buFont typeface="Verdana"/>
              <a:buNone/>
              <a:defRPr kumimoji="0" sz="17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ts val="255"/>
              </a:spcBef>
              <a:buClr>
                <a:schemeClr val="accent3">
                  <a:tint val="85000"/>
                  <a:satMod val="275000"/>
                </a:schemeClr>
              </a:buClr>
              <a:buSzPct val="100000"/>
              <a:buFont typeface="Wingdings 2"/>
              <a:buNone/>
              <a:defRPr kumimoji="0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ts val="257"/>
              </a:spcBef>
              <a:buClr>
                <a:schemeClr val="accent3">
                  <a:tint val="85000"/>
                  <a:satMod val="275000"/>
                </a:schemeClr>
              </a:buClr>
              <a:buSzPct val="100000"/>
              <a:buFont typeface="Verdana"/>
              <a:buNone/>
              <a:defRPr kumimoji="0" sz="15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ts val="255"/>
              </a:spcBef>
              <a:buClr>
                <a:schemeClr val="accent3">
                  <a:tint val="85000"/>
                  <a:satMod val="275000"/>
                </a:schemeClr>
              </a:buClr>
              <a:buSzPct val="100000"/>
              <a:buFont typeface="Wingdings 2"/>
              <a:buNone/>
              <a:defRPr kumimoji="0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algn="l"/>
            <a:r>
              <a:rPr lang="en-US" sz="3600" dirty="0" smtClean="0"/>
              <a:t>For each of the following situations describe the opportunity cost of each decision.</a:t>
            </a:r>
            <a:endParaRPr lang="en-US" sz="3600" dirty="0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595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974"/>
    </mc:Choice>
    <mc:Fallback xmlns="">
      <p:transition spd="slow" advTm="119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3400" y="533400"/>
            <a:ext cx="8001000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James </a:t>
            </a:r>
            <a:r>
              <a:rPr lang="en-US" sz="2000" dirty="0"/>
              <a:t>is given a choice for his next holiday from school:  </a:t>
            </a:r>
            <a:endParaRPr lang="en-US" sz="2000" dirty="0" smtClean="0"/>
          </a:p>
          <a:p>
            <a:r>
              <a:rPr lang="en-US" sz="2000" dirty="0" smtClean="0"/>
              <a:t>he </a:t>
            </a:r>
            <a:r>
              <a:rPr lang="en-US" sz="2000" dirty="0"/>
              <a:t>can be an unpaid intern at a company </a:t>
            </a:r>
            <a:endParaRPr lang="en-US" sz="2000" dirty="0" smtClean="0"/>
          </a:p>
          <a:p>
            <a:endParaRPr lang="en-US" sz="800" dirty="0"/>
          </a:p>
          <a:p>
            <a:pPr algn="ctr"/>
            <a:r>
              <a:rPr lang="en-US" sz="2000" b="1" dirty="0" smtClean="0"/>
              <a:t>OR </a:t>
            </a:r>
          </a:p>
          <a:p>
            <a:endParaRPr lang="en-US" sz="800" dirty="0"/>
          </a:p>
          <a:p>
            <a:r>
              <a:rPr lang="en-US" sz="2000" dirty="0" smtClean="0"/>
              <a:t>he </a:t>
            </a:r>
            <a:r>
              <a:rPr lang="en-US" sz="2000" dirty="0"/>
              <a:t>can earn $2,000 working as a camp counselor. </a:t>
            </a:r>
            <a:endParaRPr lang="en-US" sz="2000" dirty="0" smtClean="0"/>
          </a:p>
          <a:p>
            <a:endParaRPr lang="en-US" sz="2000" dirty="0"/>
          </a:p>
          <a:p>
            <a:r>
              <a:rPr lang="en-US" sz="2000" dirty="0" smtClean="0"/>
              <a:t>He </a:t>
            </a:r>
            <a:r>
              <a:rPr lang="en-US" sz="2000" dirty="0"/>
              <a:t>decides to take the internship.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38200" y="3013501"/>
            <a:ext cx="7391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The opportunity cost is the $2,000 in salary that James gave up</a:t>
            </a:r>
          </a:p>
        </p:txBody>
      </p:sp>
      <p:pic>
        <p:nvPicPr>
          <p:cNvPr id="3078" name="Picture 6" descr="http://www.sbc.edu/sites/default/files/Career_Services/Internships_9x35_sign%5B1%5D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137079"/>
            <a:ext cx="7939855" cy="2004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75506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995"/>
    </mc:Choice>
    <mc:Fallback xmlns="">
      <p:transition spd="slow" advTm="469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3400" y="533400"/>
            <a:ext cx="8001000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James </a:t>
            </a:r>
            <a:r>
              <a:rPr lang="en-US" sz="2000" dirty="0"/>
              <a:t>is given a choice for his next holiday from </a:t>
            </a:r>
            <a:r>
              <a:rPr lang="en-US" sz="2000" dirty="0" smtClean="0"/>
              <a:t>school:  </a:t>
            </a:r>
          </a:p>
          <a:p>
            <a:r>
              <a:rPr lang="en-US" sz="2000" dirty="0" smtClean="0"/>
              <a:t>he </a:t>
            </a:r>
            <a:r>
              <a:rPr lang="en-US" sz="2000" dirty="0"/>
              <a:t>can be an unpaid intern at a company </a:t>
            </a:r>
            <a:endParaRPr lang="en-US" sz="2000" dirty="0" smtClean="0"/>
          </a:p>
          <a:p>
            <a:endParaRPr lang="en-US" sz="800" dirty="0"/>
          </a:p>
          <a:p>
            <a:pPr algn="ctr"/>
            <a:r>
              <a:rPr lang="en-US" sz="2000" b="1" dirty="0" smtClean="0"/>
              <a:t>OR </a:t>
            </a:r>
          </a:p>
          <a:p>
            <a:endParaRPr lang="en-US" sz="800" dirty="0"/>
          </a:p>
          <a:p>
            <a:r>
              <a:rPr lang="en-US" sz="2000" dirty="0" smtClean="0"/>
              <a:t>he </a:t>
            </a:r>
            <a:r>
              <a:rPr lang="en-US" sz="2000" dirty="0"/>
              <a:t>can earn $2,000 working as a camp counselor. </a:t>
            </a:r>
            <a:endParaRPr lang="en-US" sz="2000" dirty="0" smtClean="0"/>
          </a:p>
          <a:p>
            <a:endParaRPr lang="en-US" sz="2000" dirty="0"/>
          </a:p>
          <a:p>
            <a:r>
              <a:rPr lang="en-US" sz="2000" dirty="0" smtClean="0"/>
              <a:t>If he takes the camp counselor job what is the opportunity cost?</a:t>
            </a:r>
            <a:endParaRPr lang="en-US" sz="2000" dirty="0"/>
          </a:p>
        </p:txBody>
      </p:sp>
      <p:sp>
        <p:nvSpPr>
          <p:cNvPr id="3" name="TextBox 2"/>
          <p:cNvSpPr txBox="1"/>
          <p:nvPr/>
        </p:nvSpPr>
        <p:spPr>
          <a:xfrm>
            <a:off x="914400" y="3429000"/>
            <a:ext cx="7391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The experience of the internship</a:t>
            </a:r>
            <a:endParaRPr lang="en-US" sz="2400" b="1" dirty="0">
              <a:solidFill>
                <a:srgbClr val="FF0000"/>
              </a:solidFill>
            </a:endParaRPr>
          </a:p>
        </p:txBody>
      </p:sp>
      <p:pic>
        <p:nvPicPr>
          <p:cNvPr id="3078" name="Picture 6" descr="http://www.sbc.edu/sites/default/files/Career_Services/Internships_9x35_sign%5B1%5D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137079"/>
            <a:ext cx="7939855" cy="2004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93909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631"/>
    </mc:Choice>
    <mc:Fallback xmlns="">
      <p:transition spd="slow" advTm="366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1000" y="381000"/>
            <a:ext cx="7924800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Sarah </a:t>
            </a:r>
            <a:r>
              <a:rPr lang="en-US" sz="2000" dirty="0"/>
              <a:t>considers two options for Saturday night:  </a:t>
            </a:r>
            <a:endParaRPr lang="en-US" sz="2000" dirty="0" smtClean="0"/>
          </a:p>
          <a:p>
            <a:r>
              <a:rPr lang="en-US" sz="2000" dirty="0" smtClean="0"/>
              <a:t>she </a:t>
            </a:r>
            <a:r>
              <a:rPr lang="en-US" sz="2000" dirty="0"/>
              <a:t>can attend a concert that costs $10 per ticket </a:t>
            </a:r>
            <a:endParaRPr lang="en-US" sz="2000" dirty="0" smtClean="0"/>
          </a:p>
          <a:p>
            <a:endParaRPr lang="en-US" sz="2000" dirty="0" smtClean="0"/>
          </a:p>
          <a:p>
            <a:pPr algn="ctr"/>
            <a:r>
              <a:rPr lang="en-US" b="1" dirty="0" smtClean="0"/>
              <a:t>OR </a:t>
            </a:r>
          </a:p>
          <a:p>
            <a:pPr algn="ctr"/>
            <a:endParaRPr lang="en-US" sz="800" b="1" dirty="0" smtClean="0"/>
          </a:p>
          <a:p>
            <a:r>
              <a:rPr lang="en-US" sz="2000" dirty="0" smtClean="0"/>
              <a:t>she </a:t>
            </a:r>
            <a:r>
              <a:rPr lang="en-US" sz="2000" dirty="0"/>
              <a:t>can go to the free movie offered at the </a:t>
            </a:r>
            <a:r>
              <a:rPr lang="en-US" sz="2000" dirty="0" smtClean="0"/>
              <a:t>student union</a:t>
            </a:r>
            <a:r>
              <a:rPr lang="en-US" sz="2000" dirty="0"/>
              <a:t>.  </a:t>
            </a:r>
            <a:endParaRPr lang="en-US" sz="2000" dirty="0" smtClean="0"/>
          </a:p>
          <a:p>
            <a:endParaRPr lang="en-US" sz="2000" dirty="0"/>
          </a:p>
          <a:p>
            <a:r>
              <a:rPr lang="en-US" sz="2000" dirty="0" smtClean="0"/>
              <a:t>She </a:t>
            </a:r>
            <a:r>
              <a:rPr lang="en-US" sz="2000" dirty="0"/>
              <a:t>decides to attend the concert.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1297" y="2965827"/>
            <a:ext cx="451658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There are two opportunity costs --- depending on which you think is the next best option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FF0000"/>
                </a:solidFill>
              </a:rPr>
              <a:t>Attending the movie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FF0000"/>
                </a:solidFill>
              </a:rPr>
              <a:t>Whatever she could have purchased with the $10</a:t>
            </a:r>
          </a:p>
        </p:txBody>
      </p:sp>
      <p:pic>
        <p:nvPicPr>
          <p:cNvPr id="1030" name="Picture 6" descr="movies-in-the-park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4033323"/>
            <a:ext cx="1968776" cy="2289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s://encrypted-tbn0.gstatic.com/images?q=tbn:ANd9GcSbzSghghtMTZI4CZ_8Wc1THIJqEcUnPwYjMrJ_e4UYdQoPQ7qecQ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9109" y="2819400"/>
            <a:ext cx="1824037" cy="1368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10goldcert">
            <a:hlinkClick r:id="rId8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08189">
            <a:off x="4124829" y="4721430"/>
            <a:ext cx="2986087" cy="1255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85758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011"/>
    </mc:Choice>
    <mc:Fallback xmlns="">
      <p:transition spd="slow" advTm="530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3400" y="457200"/>
            <a:ext cx="8077200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A </a:t>
            </a:r>
            <a:r>
              <a:rPr lang="en-US" sz="2000" dirty="0"/>
              <a:t>new business in town debates paying $20,000 for a prime location </a:t>
            </a:r>
            <a:endParaRPr lang="en-US" sz="2000" dirty="0" smtClean="0"/>
          </a:p>
          <a:p>
            <a:pPr algn="ctr"/>
            <a:r>
              <a:rPr lang="en-US" sz="2000" b="1" dirty="0" smtClean="0"/>
              <a:t>OR</a:t>
            </a:r>
            <a:r>
              <a:rPr lang="en-US" sz="2000" dirty="0" smtClean="0"/>
              <a:t> </a:t>
            </a:r>
          </a:p>
          <a:p>
            <a:pPr algn="ctr"/>
            <a:endParaRPr lang="en-US" sz="800" dirty="0" smtClean="0"/>
          </a:p>
          <a:p>
            <a:r>
              <a:rPr lang="en-US" sz="2000" dirty="0" smtClean="0"/>
              <a:t>$</a:t>
            </a:r>
            <a:r>
              <a:rPr lang="en-US" sz="2000" dirty="0"/>
              <a:t>10,000 for a less perfect location. </a:t>
            </a:r>
            <a:endParaRPr lang="en-US" sz="2000" dirty="0" smtClean="0"/>
          </a:p>
          <a:p>
            <a:endParaRPr lang="en-US" sz="2000" dirty="0"/>
          </a:p>
          <a:p>
            <a:r>
              <a:rPr lang="en-US" sz="2000" dirty="0" smtClean="0"/>
              <a:t>The </a:t>
            </a:r>
            <a:r>
              <a:rPr lang="en-US" sz="2000" dirty="0"/>
              <a:t>business estimates </a:t>
            </a:r>
            <a:r>
              <a:rPr lang="en-US" sz="2000" dirty="0" smtClean="0"/>
              <a:t>that </a:t>
            </a:r>
            <a:r>
              <a:rPr lang="en-US" sz="2000" dirty="0"/>
              <a:t>it will eventually serve the same number of customers in either location, but that it will take 6 months before the sub optimal location provides the same outcome as the prime location.  </a:t>
            </a:r>
            <a:endParaRPr lang="en-US" sz="2000" dirty="0" smtClean="0"/>
          </a:p>
          <a:p>
            <a:endParaRPr lang="en-US" sz="2000" dirty="0"/>
          </a:p>
          <a:p>
            <a:r>
              <a:rPr lang="en-US" sz="2000" dirty="0" smtClean="0"/>
              <a:t>The </a:t>
            </a:r>
            <a:r>
              <a:rPr lang="en-US" sz="2000" dirty="0"/>
              <a:t>business decides to purchase the $10,000 property.</a:t>
            </a:r>
          </a:p>
        </p:txBody>
      </p:sp>
      <p:sp>
        <p:nvSpPr>
          <p:cNvPr id="3" name="TextBox 2"/>
          <p:cNvSpPr txBox="1"/>
          <p:nvPr/>
        </p:nvSpPr>
        <p:spPr>
          <a:xfrm rot="10800000" flipH="1" flipV="1">
            <a:off x="2895600" y="4249339"/>
            <a:ext cx="57150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The $10,000 property is not the opportunity cost – the business MUST have a location to exist.</a:t>
            </a:r>
          </a:p>
          <a:p>
            <a:endParaRPr lang="en-US" b="1" dirty="0">
              <a:solidFill>
                <a:srgbClr val="FF0000"/>
              </a:solidFill>
            </a:endParaRPr>
          </a:p>
          <a:p>
            <a:r>
              <a:rPr lang="en-US" b="1" dirty="0">
                <a:solidFill>
                  <a:srgbClr val="FF0000"/>
                </a:solidFill>
              </a:rPr>
              <a:t>The opportunity cost is the additional business it would have gotten at the prime location during the first six months.</a:t>
            </a:r>
          </a:p>
        </p:txBody>
      </p:sp>
      <p:pic>
        <p:nvPicPr>
          <p:cNvPr id="2050" name="Picture 2" descr="Open for Business Sign Hanging Store Window Door - csp1129556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469574"/>
            <a:ext cx="1993900" cy="1949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37882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343"/>
    </mc:Choice>
    <mc:Fallback xmlns="">
      <p:transition spd="slow" advTm="703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200" y="457200"/>
            <a:ext cx="8077200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Roberto </a:t>
            </a:r>
            <a:r>
              <a:rPr lang="en-US" sz="2000" dirty="0"/>
              <a:t>is studying for two midterms this week.  He figures he has 20 available hours to study for both midterms.  </a:t>
            </a:r>
            <a:endParaRPr lang="en-US" sz="2000" dirty="0" smtClean="0"/>
          </a:p>
          <a:p>
            <a:endParaRPr lang="en-US" sz="2000" dirty="0"/>
          </a:p>
          <a:p>
            <a:r>
              <a:rPr lang="en-US" sz="2000" dirty="0" smtClean="0"/>
              <a:t>If </a:t>
            </a:r>
            <a:r>
              <a:rPr lang="en-US" sz="2000" dirty="0"/>
              <a:t>he studies all 20 hours for the economics exam he will undoubtedly make an A on the exam but will at best earn a C on his chemistry exam.  </a:t>
            </a:r>
            <a:endParaRPr lang="en-US" sz="2000" dirty="0" smtClean="0"/>
          </a:p>
          <a:p>
            <a:pPr algn="ctr"/>
            <a:endParaRPr lang="en-US" sz="800" b="1" dirty="0"/>
          </a:p>
          <a:p>
            <a:pPr algn="ctr"/>
            <a:r>
              <a:rPr lang="en-US" sz="2000" b="1" dirty="0" smtClean="0"/>
              <a:t>OR</a:t>
            </a:r>
          </a:p>
          <a:p>
            <a:pPr algn="ctr"/>
            <a:endParaRPr lang="en-US" sz="800" b="1" dirty="0"/>
          </a:p>
          <a:p>
            <a:r>
              <a:rPr lang="en-US" sz="2000" dirty="0" smtClean="0"/>
              <a:t>If </a:t>
            </a:r>
            <a:r>
              <a:rPr lang="en-US" sz="2000" dirty="0"/>
              <a:t>he studies all 20 hours for the chemistry test he will get an A on the chemistry exam, but will likely earn a D on his economics test.  </a:t>
            </a:r>
            <a:endParaRPr lang="en-US" sz="2000" dirty="0" smtClean="0"/>
          </a:p>
          <a:p>
            <a:endParaRPr lang="en-US" sz="2000" dirty="0"/>
          </a:p>
          <a:p>
            <a:r>
              <a:rPr lang="en-US" sz="2000" dirty="0" smtClean="0"/>
              <a:t>Roberto </a:t>
            </a:r>
            <a:r>
              <a:rPr lang="en-US" sz="2000" dirty="0"/>
              <a:t>decide to devote all of his available time to economics since he has determined that he does not wish to pursue a premed major.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209800" y="5152549"/>
            <a:ext cx="4114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The opportunity cost is the </a:t>
            </a:r>
            <a:r>
              <a:rPr lang="en-US" sz="2400" b="1" dirty="0" smtClean="0">
                <a:solidFill>
                  <a:srgbClr val="FF0000"/>
                </a:solidFill>
              </a:rPr>
              <a:t>higher grade </a:t>
            </a:r>
            <a:r>
              <a:rPr lang="en-US" sz="2400" b="1" dirty="0">
                <a:solidFill>
                  <a:srgbClr val="FF0000"/>
                </a:solidFill>
              </a:rPr>
              <a:t>in Chemistry</a:t>
            </a:r>
          </a:p>
        </p:txBody>
      </p:sp>
      <p:pic>
        <p:nvPicPr>
          <p:cNvPr id="4100" name="Picture 4" descr="http://3.bp.blogspot.com/-xDGDy6jyYLs/UTMYiUIwEGI/AAAAAAAACiU/Ptp5mNPcyq8/s1600/Clipart-Cartoon-Design-04.gif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1908" y="4849091"/>
            <a:ext cx="1551709" cy="1551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12313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507"/>
    </mc:Choice>
    <mc:Fallback xmlns="">
      <p:transition spd="slow" advTm="455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22564" y="490172"/>
            <a:ext cx="8305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following table presents the possible combinations of study time available to Roberto this week as he prepares for his two </a:t>
            </a:r>
            <a:r>
              <a:rPr lang="en-US" dirty="0" smtClean="0"/>
              <a:t>midterms.  Assume </a:t>
            </a:r>
            <a:r>
              <a:rPr lang="en-US" dirty="0"/>
              <a:t>Roberto has 20 hours available to </a:t>
            </a:r>
            <a:r>
              <a:rPr lang="en-US" dirty="0" smtClean="0"/>
              <a:t>study</a:t>
            </a:r>
            <a:endParaRPr lang="en-US" sz="2000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53811876"/>
              </p:ext>
            </p:extLst>
          </p:nvPr>
        </p:nvGraphicFramePr>
        <p:xfrm>
          <a:off x="744682" y="1524000"/>
          <a:ext cx="7661564" cy="2255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1539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1539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1539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1539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15944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Hours of study  time spent on Economics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Hours of study time spent on chemistry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Grade in economics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Grade in Chemistry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1555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60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90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1555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70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85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1555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80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75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1555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86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73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1555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90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70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710046" y="4133334"/>
            <a:ext cx="800100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Roberto currently plans to study 10 hours for economics and 10 hours for </a:t>
            </a:r>
            <a:r>
              <a:rPr lang="en-US" dirty="0" smtClean="0"/>
              <a:t>chemistry.</a:t>
            </a:r>
          </a:p>
          <a:p>
            <a:pPr algn="ctr"/>
            <a:r>
              <a:rPr lang="en-US" b="1" dirty="0" smtClean="0"/>
              <a:t>BUT</a:t>
            </a:r>
            <a:endParaRPr lang="en-US" b="1" dirty="0"/>
          </a:p>
          <a:p>
            <a:endParaRPr lang="en-US" sz="800" dirty="0"/>
          </a:p>
          <a:p>
            <a:r>
              <a:rPr lang="en-US" dirty="0"/>
              <a:t>If he alters his plan and studies 15 hours for economics, what is the opportunity cost of that </a:t>
            </a:r>
            <a:r>
              <a:rPr lang="en-US" dirty="0" smtClean="0"/>
              <a:t>decision?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362200" y="5856753"/>
            <a:ext cx="5867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Two points in Chemistry</a:t>
            </a: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34583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947"/>
    </mc:Choice>
    <mc:Fallback xmlns="">
      <p:transition spd="slow" advTm="609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9842926"/>
              </p:ext>
            </p:extLst>
          </p:nvPr>
        </p:nvGraphicFramePr>
        <p:xfrm>
          <a:off x="1143000" y="457200"/>
          <a:ext cx="6896100" cy="2255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240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240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240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240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60497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Hours of study  time spent on Economics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Hours of study time spent on chemistry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Grade in economics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Grade in Chemistry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4141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60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90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4141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70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85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4141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80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75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4141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86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73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4141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90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70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839931" y="3810000"/>
            <a:ext cx="750223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BUT</a:t>
            </a:r>
            <a:endParaRPr lang="en-US" sz="2400" b="1" dirty="0"/>
          </a:p>
          <a:p>
            <a:r>
              <a:rPr lang="en-US" sz="2400" dirty="0"/>
              <a:t>If he alters his plan and studies 15 hours for chemistry, what is the opportunity cost of that decision?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474768" y="5562600"/>
            <a:ext cx="5867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Ten points in Economics</a:t>
            </a:r>
          </a:p>
        </p:txBody>
      </p:sp>
      <p:sp>
        <p:nvSpPr>
          <p:cNvPr id="6" name="Rectangle 5"/>
          <p:cNvSpPr/>
          <p:nvPr/>
        </p:nvSpPr>
        <p:spPr>
          <a:xfrm>
            <a:off x="1447800" y="3053224"/>
            <a:ext cx="7239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Roberto currently plans to study 10 hours for economics and 10 hours for chemistry.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54280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785"/>
    </mc:Choice>
    <mc:Fallback xmlns="">
      <p:transition spd="slow" advTm="307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7200" y="228600"/>
            <a:ext cx="81534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00050" indent="-400050">
              <a:buAutoNum type="romanUcPeriod"/>
            </a:pPr>
            <a:r>
              <a:rPr lang="en-US" sz="4000" dirty="0"/>
              <a:t>Scarcity</a:t>
            </a:r>
          </a:p>
          <a:p>
            <a:pPr marL="800100" lvl="1" indent="-342900">
              <a:buAutoNum type="alphaUcPeriod"/>
            </a:pPr>
            <a:r>
              <a:rPr lang="en-US" sz="4000" dirty="0"/>
              <a:t>Society has unlimited wants</a:t>
            </a:r>
          </a:p>
          <a:p>
            <a:pPr marL="800100" lvl="1" indent="-342900">
              <a:buAutoNum type="alphaUcPeriod"/>
            </a:pPr>
            <a:r>
              <a:rPr lang="en-US" sz="4000" dirty="0"/>
              <a:t>Economic resources are scarce</a:t>
            </a:r>
          </a:p>
        </p:txBody>
      </p:sp>
      <p:pic>
        <p:nvPicPr>
          <p:cNvPr id="1026" name="Picture 2" descr="What is scarcity? Definition and meaning - Market Business New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2438400"/>
            <a:ext cx="6326682" cy="4012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45407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710"/>
    </mc:Choice>
    <mc:Fallback xmlns="">
      <p:transition spd="slow" advTm="267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49926" y="3810000"/>
            <a:ext cx="699654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BUT</a:t>
            </a:r>
            <a:endParaRPr lang="en-US" sz="2800" b="1" dirty="0"/>
          </a:p>
          <a:p>
            <a:r>
              <a:rPr lang="en-US" sz="2400" dirty="0"/>
              <a:t>If he alters his plan and studies 20 hours for economics, what is the opportunity cost of that decision?</a:t>
            </a:r>
          </a:p>
        </p:txBody>
      </p:sp>
      <p:sp>
        <p:nvSpPr>
          <p:cNvPr id="2" name="Rectangle 1"/>
          <p:cNvSpPr/>
          <p:nvPr/>
        </p:nvSpPr>
        <p:spPr>
          <a:xfrm>
            <a:off x="1295399" y="2966139"/>
            <a:ext cx="67056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Roberto currently plans to study 10 hours for economics and 10 hours for chemistry.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545773" y="5587617"/>
            <a:ext cx="5867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Five points in Chemistry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13249892"/>
              </p:ext>
            </p:extLst>
          </p:nvPr>
        </p:nvGraphicFramePr>
        <p:xfrm>
          <a:off x="1143000" y="457200"/>
          <a:ext cx="6896100" cy="2255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240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240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240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240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60497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Hours of study  time spent on Economics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Hours of study time spent on chemistry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Grade in economics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Grade in Chemistry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4141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60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90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4141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70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85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4141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80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75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4141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86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73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4141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90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70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06257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011"/>
    </mc:Choice>
    <mc:Fallback xmlns="">
      <p:transition spd="slow" advTm="230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38200" y="3048000"/>
            <a:ext cx="7696200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Roberto currently plans to study 10 hours for economics and 10 hours for chemistry</a:t>
            </a:r>
            <a:r>
              <a:rPr lang="en-US" sz="2000" dirty="0" smtClean="0"/>
              <a:t>.</a:t>
            </a:r>
          </a:p>
          <a:p>
            <a:endParaRPr lang="en-US" sz="800" dirty="0"/>
          </a:p>
          <a:p>
            <a:pPr algn="ctr"/>
            <a:r>
              <a:rPr lang="en-US" sz="2400" b="1" dirty="0" smtClean="0"/>
              <a:t>BUT</a:t>
            </a:r>
          </a:p>
          <a:p>
            <a:pPr algn="ctr"/>
            <a:endParaRPr lang="en-US" sz="800" b="1" dirty="0"/>
          </a:p>
          <a:p>
            <a:r>
              <a:rPr lang="en-US" sz="2400" dirty="0"/>
              <a:t>If he alters his plan and studies 20 hours for chemistry, what is the opportunity cost of that decision?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057400" y="5583882"/>
            <a:ext cx="5867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Twenty points in Economics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13249892"/>
              </p:ext>
            </p:extLst>
          </p:nvPr>
        </p:nvGraphicFramePr>
        <p:xfrm>
          <a:off x="1143000" y="457200"/>
          <a:ext cx="6896100" cy="2255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240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240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240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240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60497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Hours of study  time spent on Economics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Hours of study time spent on chemistry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Grade in economics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Grade in Chemistry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4141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60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90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4141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70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85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4141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80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75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4141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86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73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4141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90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70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29296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790"/>
    </mc:Choice>
    <mc:Fallback xmlns="">
      <p:transition spd="slow" advTm="257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Production Possibilities Curve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8" name="Picture 4" descr="Production Possibility Curve (PPC-Introduction)… – Ekonolo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609600"/>
            <a:ext cx="5187950" cy="3890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554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686"/>
    </mc:Choice>
    <mc:Fallback xmlns="">
      <p:transition spd="slow" advTm="246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-461666" y="-13379"/>
            <a:ext cx="9605665" cy="227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2800" dirty="0" smtClean="0"/>
              <a:t>F.  Production </a:t>
            </a:r>
            <a:r>
              <a:rPr lang="en-US" sz="2800" dirty="0"/>
              <a:t>Possibilities Model - </a:t>
            </a:r>
          </a:p>
          <a:p>
            <a:pPr marL="1428750" lvl="2" indent="-514350">
              <a:buAutoNum type="arabicPeriod"/>
            </a:pPr>
            <a:r>
              <a:rPr lang="en-US" sz="2800" dirty="0"/>
              <a:t>Graphic representation of opportunity cost</a:t>
            </a:r>
            <a:endParaRPr lang="en-US" sz="3200" dirty="0"/>
          </a:p>
          <a:p>
            <a:pPr marL="1257300" lvl="2" indent="-342900">
              <a:buAutoNum type="arabicPeriod"/>
            </a:pPr>
            <a:endParaRPr lang="en-US" sz="3200" dirty="0"/>
          </a:p>
          <a:p>
            <a:pPr lvl="2"/>
            <a:endParaRPr lang="en-US" dirty="0"/>
          </a:p>
          <a:p>
            <a:pPr marL="1257300" lvl="2" indent="-342900">
              <a:buAutoNum type="arabicPeriod"/>
            </a:pPr>
            <a:endParaRPr lang="en-US" dirty="0"/>
          </a:p>
          <a:p>
            <a:pPr marL="1257300" lvl="2" indent="-342900">
              <a:buAutoNum type="arabicPeriod"/>
            </a:pPr>
            <a:endParaRPr lang="en-US" dirty="0"/>
          </a:p>
        </p:txBody>
      </p:sp>
      <p:pic>
        <p:nvPicPr>
          <p:cNvPr id="1027" name="Picture 3" descr="macro_study_guide_1_files/i036000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2599699"/>
            <a:ext cx="5029200" cy="4258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381000" y="1000773"/>
            <a:ext cx="670113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2.   Each point on the curve represents some </a:t>
            </a:r>
          </a:p>
          <a:p>
            <a:r>
              <a:rPr lang="en-US" sz="2800" dirty="0"/>
              <a:t>      maximum output of two products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662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313"/>
    </mc:Choice>
    <mc:Fallback xmlns="">
      <p:transition spd="slow" advTm="383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09600" y="304800"/>
            <a:ext cx="8001000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3"/>
            <a:endParaRPr lang="en-US" sz="3200" dirty="0"/>
          </a:p>
          <a:p>
            <a:pPr marL="1257300" lvl="2" indent="-342900">
              <a:buAutoNum type="arabicPeriod"/>
            </a:pPr>
            <a:endParaRPr lang="en-US" sz="3200" dirty="0"/>
          </a:p>
          <a:p>
            <a:pPr lvl="2"/>
            <a:endParaRPr lang="en-US" dirty="0"/>
          </a:p>
          <a:p>
            <a:pPr marL="1257300" lvl="2" indent="-342900">
              <a:buAutoNum type="arabicPeriod"/>
            </a:pPr>
            <a:endParaRPr lang="en-US" dirty="0"/>
          </a:p>
          <a:p>
            <a:pPr marL="1257300" lvl="2" indent="-342900">
              <a:buAutoNum type="arabicPeriod"/>
            </a:pPr>
            <a:endParaRPr lang="en-US" dirty="0"/>
          </a:p>
        </p:txBody>
      </p:sp>
      <p:pic>
        <p:nvPicPr>
          <p:cNvPr id="1027" name="Picture 3" descr="macro_study_guide_1_files/i036000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828800"/>
            <a:ext cx="5044966" cy="4271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121166" y="2212194"/>
            <a:ext cx="3794234" cy="452431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/>
              <a:t>If I produce 3 million bushels of coffee how much corn will I be able to produce?</a:t>
            </a:r>
          </a:p>
          <a:p>
            <a:endParaRPr lang="en-US" sz="2400" dirty="0"/>
          </a:p>
          <a:p>
            <a:pPr algn="ctr"/>
            <a:r>
              <a:rPr lang="en-US" sz="2400" dirty="0"/>
              <a:t>4 million bushels</a:t>
            </a:r>
          </a:p>
          <a:p>
            <a:pPr algn="ctr"/>
            <a:endParaRPr lang="en-US" sz="2400" dirty="0"/>
          </a:p>
          <a:p>
            <a:r>
              <a:rPr lang="en-US" sz="2400" dirty="0"/>
              <a:t>If I produce 10 million bushels of corn how much coffee will I be able to produce?</a:t>
            </a:r>
          </a:p>
          <a:p>
            <a:endParaRPr lang="en-US" sz="2400" dirty="0"/>
          </a:p>
          <a:p>
            <a:pPr algn="ctr"/>
            <a:r>
              <a:rPr lang="en-US" sz="2400" dirty="0"/>
              <a:t>None</a:t>
            </a:r>
          </a:p>
        </p:txBody>
      </p:sp>
      <p:pic>
        <p:nvPicPr>
          <p:cNvPr id="2050" name="Picture 2" descr="http://www.montgomeryserves.org/sites/default/files/images/Volunteer%20Center/Question-Mark-Man2.jp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6003" y="3048000"/>
            <a:ext cx="764394" cy="764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143000" y="304800"/>
            <a:ext cx="6096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AR DARLING" panose="02000000000000000000" pitchFamily="2" charset="0"/>
              </a:rPr>
              <a:t>Can you read the graph?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04971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576"/>
    </mc:Choice>
    <mc:Fallback xmlns="">
      <p:transition spd="slow" advTm="415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-461666" y="-13379"/>
            <a:ext cx="9758065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2800" dirty="0" smtClean="0"/>
              <a:t>F.   </a:t>
            </a:r>
            <a:r>
              <a:rPr lang="en-US" sz="2800" dirty="0"/>
              <a:t>Production Possibilities Model - </a:t>
            </a:r>
          </a:p>
          <a:p>
            <a:pPr marL="1428750" lvl="2" indent="-514350">
              <a:buAutoNum type="arabicPeriod"/>
            </a:pPr>
            <a:r>
              <a:rPr lang="en-US" sz="2800" dirty="0"/>
              <a:t>Graphic representation of opportunity cost</a:t>
            </a:r>
          </a:p>
          <a:p>
            <a:pPr marL="1428750" lvl="2" indent="-514350">
              <a:buAutoNum type="arabicPeriod"/>
            </a:pPr>
            <a:r>
              <a:rPr lang="en-US" sz="2800" dirty="0"/>
              <a:t>Each point represents some maximum output of two </a:t>
            </a:r>
          </a:p>
          <a:p>
            <a:pPr lvl="2"/>
            <a:r>
              <a:rPr lang="en-US" sz="2800" dirty="0"/>
              <a:t>       products</a:t>
            </a:r>
          </a:p>
          <a:p>
            <a:pPr lvl="2"/>
            <a:endParaRPr lang="en-US" sz="2800" dirty="0"/>
          </a:p>
          <a:p>
            <a:pPr lvl="3"/>
            <a:endParaRPr lang="en-US" sz="3200" dirty="0"/>
          </a:p>
          <a:p>
            <a:pPr marL="1257300" lvl="2" indent="-342900">
              <a:buAutoNum type="arabicPeriod"/>
            </a:pPr>
            <a:endParaRPr lang="en-US" sz="3200" dirty="0"/>
          </a:p>
          <a:p>
            <a:pPr lvl="2"/>
            <a:endParaRPr lang="en-US" dirty="0"/>
          </a:p>
          <a:p>
            <a:pPr marL="1257300" lvl="2" indent="-342900">
              <a:buAutoNum type="arabicPeriod"/>
            </a:pPr>
            <a:endParaRPr lang="en-US" dirty="0"/>
          </a:p>
          <a:p>
            <a:pPr marL="1257300" lvl="2" indent="-342900">
              <a:buAutoNum type="arabicPeriod"/>
            </a:pPr>
            <a:endParaRPr lang="en-US" dirty="0"/>
          </a:p>
        </p:txBody>
      </p:sp>
      <p:pic>
        <p:nvPicPr>
          <p:cNvPr id="1027" name="Picture 3" descr="macro_study_guide_1_files/i036000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3935" y="3845019"/>
            <a:ext cx="3317205" cy="2808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81000" y="1739104"/>
            <a:ext cx="734195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3.  Assumptions: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800" dirty="0"/>
              <a:t>All resources are being used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800" dirty="0"/>
              <a:t>Technology is fixed</a:t>
            </a:r>
          </a:p>
        </p:txBody>
      </p:sp>
      <p:sp>
        <p:nvSpPr>
          <p:cNvPr id="5" name="Rectangle 4"/>
          <p:cNvSpPr/>
          <p:nvPr/>
        </p:nvSpPr>
        <p:spPr>
          <a:xfrm>
            <a:off x="381000" y="3124099"/>
            <a:ext cx="54864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4.  Because of the assumptions: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/>
              <a:t>Points outside the curve are not attainable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/>
              <a:t>Points inside the curve are not efficient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89459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6637"/>
    </mc:Choice>
    <mc:Fallback xmlns="">
      <p:transition spd="slow" advTm="766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09600" y="304800"/>
            <a:ext cx="8001000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3"/>
            <a:endParaRPr lang="en-US" sz="3200" dirty="0"/>
          </a:p>
          <a:p>
            <a:pPr marL="1257300" lvl="2" indent="-342900">
              <a:buAutoNum type="arabicPeriod"/>
            </a:pPr>
            <a:endParaRPr lang="en-US" sz="3200" dirty="0"/>
          </a:p>
          <a:p>
            <a:pPr lvl="2"/>
            <a:endParaRPr lang="en-US" dirty="0"/>
          </a:p>
          <a:p>
            <a:pPr marL="1257300" lvl="2" indent="-342900">
              <a:buAutoNum type="arabicPeriod"/>
            </a:pPr>
            <a:endParaRPr lang="en-US" dirty="0"/>
          </a:p>
          <a:p>
            <a:pPr marL="1257300" lvl="2" indent="-342900">
              <a:buAutoNum type="arabicPeriod"/>
            </a:pPr>
            <a:endParaRPr lang="en-US" dirty="0"/>
          </a:p>
        </p:txBody>
      </p:sp>
      <p:pic>
        <p:nvPicPr>
          <p:cNvPr id="1027" name="Picture 3" descr="macro_study_guide_1_files/i036000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2011371"/>
            <a:ext cx="5044966" cy="4271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02673" y="195489"/>
            <a:ext cx="820189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Opportunity Cost</a:t>
            </a:r>
          </a:p>
          <a:p>
            <a:r>
              <a:rPr lang="en-US" sz="2800" dirty="0"/>
              <a:t>This graph demonstrates opportunity cost by showing how much coffee must  be given up to get corn (and vice versa)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135021" y="2438400"/>
            <a:ext cx="3794234" cy="415498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/>
              <a:t>What is the opportunity cost of one million additional bushels of coffee?</a:t>
            </a:r>
          </a:p>
          <a:p>
            <a:endParaRPr lang="en-US" sz="2400" dirty="0"/>
          </a:p>
          <a:p>
            <a:pPr algn="ctr"/>
            <a:r>
              <a:rPr lang="en-US" sz="2400" dirty="0"/>
              <a:t>2 million bushels of corn</a:t>
            </a:r>
          </a:p>
          <a:p>
            <a:pPr algn="ctr"/>
            <a:endParaRPr lang="en-US" sz="2400" dirty="0"/>
          </a:p>
          <a:p>
            <a:r>
              <a:rPr lang="en-US" sz="2400" dirty="0"/>
              <a:t>What is the opportunity cost of one million additional bushels of Corn?</a:t>
            </a:r>
          </a:p>
          <a:p>
            <a:endParaRPr lang="en-US" sz="2400" dirty="0"/>
          </a:p>
          <a:p>
            <a:pPr algn="ctr"/>
            <a:r>
              <a:rPr lang="en-US" sz="2400" dirty="0"/>
              <a:t>½ million bushels of coffee</a:t>
            </a:r>
          </a:p>
        </p:txBody>
      </p:sp>
      <p:pic>
        <p:nvPicPr>
          <p:cNvPr id="4098" name="Picture 2" descr="http://www.montgomeryserves.org/sites/default/files/images/Volunteer%20Center/Question-Mark-Man2.jp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0944" y="3200400"/>
            <a:ext cx="762000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00938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1538"/>
    </mc:Choice>
    <mc:Fallback xmlns="">
      <p:transition spd="slow" advTm="915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www2.yk.psu.edu/~dxl31/econ4/ppc.png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82" y="1727894"/>
            <a:ext cx="7180006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-19106" y="152400"/>
            <a:ext cx="90678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5.  Law of increasing opportunity cost – </a:t>
            </a:r>
          </a:p>
          <a:p>
            <a:pPr lvl="1"/>
            <a:r>
              <a:rPr lang="en-US" sz="2800" dirty="0"/>
              <a:t>a.  the more of a product that is produced, the greater its   	opportunity cost  </a:t>
            </a:r>
          </a:p>
          <a:p>
            <a:r>
              <a:rPr lang="en-US" sz="2800" dirty="0"/>
              <a:t>      b.  Shape of the curve illustrates the law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791200" y="2209800"/>
            <a:ext cx="2954370" cy="267765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/>
              <a:t>Guns and butter is a classic economics comparison.  Guns represent capital goods and butter represents consumer goods.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8604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3277"/>
    </mc:Choice>
    <mc:Fallback xmlns="">
      <p:transition spd="slow" advTm="832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www2.yk.psu.edu/~dxl31/econ4/ppc.png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82" y="1727894"/>
            <a:ext cx="7180006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638800" y="381000"/>
            <a:ext cx="3352800" cy="489364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/>
              <a:t>If the economy is producing 150 units of butter how many guns can be produced?</a:t>
            </a:r>
          </a:p>
          <a:p>
            <a:endParaRPr lang="en-US" sz="2400" dirty="0"/>
          </a:p>
          <a:p>
            <a:pPr algn="ctr"/>
            <a:r>
              <a:rPr lang="en-US" sz="2400" dirty="0"/>
              <a:t>70</a:t>
            </a:r>
          </a:p>
          <a:p>
            <a:pPr algn="ctr"/>
            <a:endParaRPr lang="en-US" sz="2400" dirty="0"/>
          </a:p>
          <a:p>
            <a:r>
              <a:rPr lang="en-US" sz="2400" dirty="0"/>
              <a:t>If the economy is producing 130 guns how much butter can be produced?</a:t>
            </a:r>
          </a:p>
          <a:p>
            <a:endParaRPr lang="en-US" sz="2400" dirty="0"/>
          </a:p>
          <a:p>
            <a:pPr algn="ctr"/>
            <a:r>
              <a:rPr lang="en-US" sz="2400" dirty="0"/>
              <a:t>125</a:t>
            </a:r>
          </a:p>
        </p:txBody>
      </p:sp>
      <p:pic>
        <p:nvPicPr>
          <p:cNvPr id="6" name="Picture 2" descr="http://www.montgomeryserves.org/sites/default/files/images/Volunteer%20Center/Question-Mark-Man2.jpg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2343" y="346364"/>
            <a:ext cx="1647015" cy="1647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457200" y="152400"/>
            <a:ext cx="366989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AR DARLING" panose="02000000000000000000" pitchFamily="2" charset="0"/>
              </a:rPr>
              <a:t>Can you read the graph?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39253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849"/>
    </mc:Choice>
    <mc:Fallback xmlns="">
      <p:transition spd="slow" advTm="318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www2.yk.psu.edu/~dxl31/econ4/ppc.png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82" y="1727894"/>
            <a:ext cx="7180006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811982" y="1726036"/>
            <a:ext cx="2954370" cy="34163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/>
              <a:t>If the economy is producing 160 units of butter, what is the opportunity cost of producing the first 70 guns?</a:t>
            </a:r>
          </a:p>
          <a:p>
            <a:endParaRPr lang="en-US" sz="2400" dirty="0"/>
          </a:p>
          <a:p>
            <a:pPr algn="ctr"/>
            <a:r>
              <a:rPr lang="en-US" sz="2400" dirty="0"/>
              <a:t>10 units of butter</a:t>
            </a:r>
          </a:p>
          <a:p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374073" y="457199"/>
            <a:ext cx="8077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Because not all resources are equally suited to making both guns and butter the trade off is not always equal.</a:t>
            </a:r>
          </a:p>
        </p:txBody>
      </p:sp>
      <p:pic>
        <p:nvPicPr>
          <p:cNvPr id="5" name="Picture 2" descr="http://www.montgomeryserves.org/sites/default/files/images/Volunteer%20Center/Question-Mark-Man2.jpg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8818" y="1727894"/>
            <a:ext cx="1199257" cy="1199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57695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280"/>
    </mc:Choice>
    <mc:Fallback xmlns="">
      <p:transition spd="slow" advTm="602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8600" y="162960"/>
            <a:ext cx="8763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C.  Economic Resources (factors of production) include</a:t>
            </a:r>
            <a:r>
              <a:rPr lang="en-US" sz="2800" dirty="0"/>
              <a:t>:</a:t>
            </a:r>
          </a:p>
          <a:p>
            <a:r>
              <a:rPr lang="en-US" sz="2800" dirty="0"/>
              <a:t>	</a:t>
            </a:r>
            <a:r>
              <a:rPr lang="en-US" sz="2800" dirty="0" smtClean="0"/>
              <a:t>1.  land </a:t>
            </a:r>
            <a:r>
              <a:rPr lang="en-US" sz="2800" dirty="0"/>
              <a:t>– all gifts of nature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4000" dirty="0"/>
          </a:p>
        </p:txBody>
      </p:sp>
      <p:pic>
        <p:nvPicPr>
          <p:cNvPr id="5122" name="Picture 2" descr="http://techpinions.com/wp-content/uploads/2012/10/iStock_000015544357XSmall.jpg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828800"/>
            <a:ext cx="4048125" cy="2686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://www.nmoga.org/wp-content/uploads/2012/11/bigstock-Oil-Well-And-Storage-Tanks-307094.jpg?bb76f5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511876"/>
            <a:ext cx="3487210" cy="2318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://safmc.net/ecosystem/shrimp%20trawler2.jpg">
            <a:hlinkClick r:id="rId8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8807" y="4343400"/>
            <a:ext cx="3487459" cy="240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http://kandlatimberdirectory.com/wp-content/themes/directorypress/thumbs/203-1-2013-11-19047405.jpg">
            <a:hlinkClick r:id="rId10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2411" y="3830782"/>
            <a:ext cx="3205147" cy="240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337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768"/>
    </mc:Choice>
    <mc:Fallback xmlns="">
      <p:transition spd="slow" advTm="437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www2.yk.psu.edu/~dxl31/econ4/ppc.png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82" y="1727894"/>
            <a:ext cx="7180006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791200" y="1712182"/>
            <a:ext cx="2954370" cy="304698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/>
              <a:t>If the economy is producing 175 guns what is the opportunity cost of adding an addition  25 guns?</a:t>
            </a:r>
          </a:p>
          <a:p>
            <a:endParaRPr lang="en-US" sz="2400" dirty="0"/>
          </a:p>
          <a:p>
            <a:pPr algn="ctr"/>
            <a:r>
              <a:rPr lang="en-US" sz="2400" dirty="0"/>
              <a:t>75 units of butter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74073" y="457199"/>
            <a:ext cx="8077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Because not all resources are equally suited to making both guns and butter the trade off is not always equal.</a:t>
            </a:r>
          </a:p>
        </p:txBody>
      </p:sp>
      <p:pic>
        <p:nvPicPr>
          <p:cNvPr id="5" name="Picture 2" descr="http://www.montgomeryserves.org/sites/default/files/images/Volunteer%20Center/Question-Mark-Man2.jpg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8037" y="1803382"/>
            <a:ext cx="1059127" cy="1059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820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189"/>
    </mc:Choice>
    <mc:Fallback xmlns="">
      <p:transition spd="slow" advTm="241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www2.yk.psu.edu/~dxl31/econ4/ppc.png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82" y="1727894"/>
            <a:ext cx="7180006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thumbs.dreamstime.com/z/light-bulb-idea-10088600.jp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0"/>
            <a:ext cx="1689779" cy="1976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133600" y="41564"/>
            <a:ext cx="6019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latin typeface="Arial Black" panose="020B0A04020102020204" pitchFamily="34" charset="0"/>
              </a:rPr>
              <a:t>So</a:t>
            </a:r>
            <a:endParaRPr lang="en-US" dirty="0">
              <a:latin typeface="Arial Black" panose="020B0A040201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021282" y="152400"/>
            <a:ext cx="50292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/>
              <a:t>The first 70 guns “cost” 10 units of butter</a:t>
            </a:r>
          </a:p>
          <a:p>
            <a:endParaRPr lang="en-US" sz="3200" dirty="0"/>
          </a:p>
          <a:p>
            <a:r>
              <a:rPr lang="en-US" sz="3200" dirty="0"/>
              <a:t>The last 25 guns “cost” 75   units of butter</a:t>
            </a:r>
          </a:p>
          <a:p>
            <a:endParaRPr lang="en-US" sz="3200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021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286"/>
    </mc:Choice>
    <mc:Fallback xmlns="">
      <p:transition spd="slow" advTm="252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JQ56vJoy3Y"/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1055617" y="1905000"/>
            <a:ext cx="7097783" cy="493221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 rot="335597">
            <a:off x="3246791" y="386970"/>
            <a:ext cx="307391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NOW – Watch me explain the production possibilities curve!  Click on the link to the right if you prefer to open a new window</a:t>
            </a:r>
            <a:endParaRPr lang="en-US" sz="1600" dirty="0"/>
          </a:p>
        </p:txBody>
      </p:sp>
      <p:pic>
        <p:nvPicPr>
          <p:cNvPr id="6146" name="Picture 2" descr="Jacob Clifford - YouTub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" y="152400"/>
            <a:ext cx="1752600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val Callout 4"/>
          <p:cNvSpPr/>
          <p:nvPr/>
        </p:nvSpPr>
        <p:spPr>
          <a:xfrm rot="327850">
            <a:off x="2629430" y="117107"/>
            <a:ext cx="4088807" cy="1592434"/>
          </a:xfrm>
          <a:prstGeom prst="wedgeEllipseCallout">
            <a:avLst>
              <a:gd name="adj1" fmla="val -65961"/>
              <a:gd name="adj2" fmla="val 44055"/>
            </a:avLst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7004599" y="313159"/>
            <a:ext cx="163483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7"/>
              </a:rPr>
              <a:t>https://www.youtube.com/watch?v=SJQ56vJoy3Y</a:t>
            </a:r>
            <a:endParaRPr lang="en-US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9725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648"/>
    </mc:Choice>
    <mc:Fallback xmlns="">
      <p:transition spd="slow" advTm="536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www.harpercollege.edu/mhealy/ecogif/ppc/0105.jpg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295400"/>
            <a:ext cx="4650793" cy="5267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486400" y="784140"/>
            <a:ext cx="388360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	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/>
              <a:t>Increase in resources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/>
              <a:t>Advances in technology</a:t>
            </a:r>
          </a:p>
        </p:txBody>
      </p:sp>
      <p:sp>
        <p:nvSpPr>
          <p:cNvPr id="3" name="Rectangle 2"/>
          <p:cNvSpPr/>
          <p:nvPr/>
        </p:nvSpPr>
        <p:spPr>
          <a:xfrm>
            <a:off x="311517" y="408057"/>
            <a:ext cx="852810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/>
              <a:t>6.  Production possibilities curve may shift if: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4559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413"/>
    </mc:Choice>
    <mc:Fallback xmlns="">
      <p:transition spd="slow" advTm="384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courses.byui.edu/ECON_150/ECON_150_Old_Site/images/PPC_11.jpg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564" y="-202623"/>
            <a:ext cx="8686800" cy="651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904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172"/>
    </mc:Choice>
    <mc:Fallback xmlns="">
      <p:transition spd="slow" advTm="241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uns and Butter Carto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990600"/>
            <a:ext cx="3751662" cy="464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81000" y="1524000"/>
            <a:ext cx="454222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0033CC"/>
                </a:solidFill>
                <a:latin typeface="Bauhaus 93" panose="04030905020B02020C02" pitchFamily="82" charset="0"/>
              </a:rPr>
              <a:t>Production Possibilities Curve Practice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6698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13"/>
    </mc:Choice>
    <mc:Fallback xmlns="">
      <p:transition spd="slow" advTm="64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7404" y="-25400"/>
            <a:ext cx="6000030" cy="688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865667" y="64430"/>
            <a:ext cx="3352799" cy="38862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590554" y="-4618"/>
            <a:ext cx="3304814" cy="8382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 rot="16200000">
            <a:off x="2590625" y="2209980"/>
            <a:ext cx="1004904" cy="359534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5562600" y="1676400"/>
            <a:ext cx="281940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Identify which curve has a constant opportunity cost and which has an increasing opporunity cost.</a:t>
            </a:r>
            <a:endParaRPr lang="en-US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350572" y="1545865"/>
            <a:ext cx="1371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Increasing opportunity cost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50572" y="4953000"/>
            <a:ext cx="1371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Constant opportunity cost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77789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962"/>
    </mc:Choice>
    <mc:Fallback xmlns="">
      <p:transition spd="slow" advTm="309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9100">
            <a:off x="-229319" y="382673"/>
            <a:ext cx="6816046" cy="67149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FC96B5B-CB25-4197-9C6E-5D6318B2271B}"/>
              </a:ext>
            </a:extLst>
          </p:cNvPr>
          <p:cNvSpPr txBox="1"/>
          <p:nvPr/>
        </p:nvSpPr>
        <p:spPr>
          <a:xfrm>
            <a:off x="-37312" y="3268635"/>
            <a:ext cx="8229600" cy="37338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AB1E378-9193-4F59-85A9-E0F70E2810B3}"/>
              </a:ext>
            </a:extLst>
          </p:cNvPr>
          <p:cNvSpPr txBox="1"/>
          <p:nvPr/>
        </p:nvSpPr>
        <p:spPr>
          <a:xfrm>
            <a:off x="0" y="-1028700"/>
            <a:ext cx="5691778" cy="2057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789F0F3-95EE-4572-A735-6EB1C1835B05}"/>
              </a:ext>
            </a:extLst>
          </p:cNvPr>
          <p:cNvSpPr txBox="1"/>
          <p:nvPr/>
        </p:nvSpPr>
        <p:spPr>
          <a:xfrm>
            <a:off x="3018028" y="325247"/>
            <a:ext cx="5744972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Assume that each questions starts with curve BE</a:t>
            </a:r>
          </a:p>
          <a:p>
            <a:endParaRPr lang="en-US" sz="1200" dirty="0"/>
          </a:p>
          <a:p>
            <a:pPr marL="228600" indent="-228600">
              <a:buAutoNum type="arabicPeriod"/>
            </a:pPr>
            <a:r>
              <a:rPr lang="en-US" sz="1400" dirty="0"/>
              <a:t>Suppose there is a major technological breakthrough in the consumer good industry, and the new technology is widely adopted Which curve in the diagram would represent the new PPC?</a:t>
            </a:r>
          </a:p>
          <a:p>
            <a:r>
              <a:rPr lang="en-US" sz="1400" dirty="0"/>
              <a:t>	</a:t>
            </a:r>
            <a:r>
              <a:rPr lang="en-US" sz="1400" b="1" dirty="0">
                <a:solidFill>
                  <a:srgbClr val="FF0000"/>
                </a:solidFill>
              </a:rPr>
              <a:t>BF</a:t>
            </a:r>
          </a:p>
          <a:p>
            <a:pPr marL="228600" indent="-228600">
              <a:buAutoNum type="arabicPeriod"/>
            </a:pPr>
            <a:endParaRPr lang="en-US" sz="1400" dirty="0"/>
          </a:p>
          <a:p>
            <a:pPr marL="342900" indent="-342900">
              <a:buAutoNum type="arabicPeriod" startAt="2"/>
            </a:pPr>
            <a:r>
              <a:rPr lang="en-US" sz="1400" dirty="0" smtClean="0"/>
              <a:t>Suppose </a:t>
            </a:r>
            <a:r>
              <a:rPr lang="en-US" sz="1400" dirty="0"/>
              <a:t>a new government comes to power and forbids the use of </a:t>
            </a:r>
            <a:endParaRPr lang="en-US" sz="1400" dirty="0" smtClean="0"/>
          </a:p>
          <a:p>
            <a:r>
              <a:rPr lang="en-US" sz="1400" dirty="0" smtClean="0"/>
              <a:t>         automated </a:t>
            </a:r>
            <a:r>
              <a:rPr lang="en-US" sz="1400" dirty="0"/>
              <a:t>machinery and modern production techniques in </a:t>
            </a:r>
            <a:r>
              <a:rPr lang="en-US" sz="1400" dirty="0" smtClean="0"/>
              <a:t>all</a:t>
            </a:r>
          </a:p>
          <a:p>
            <a:r>
              <a:rPr lang="en-US" sz="1400" dirty="0"/>
              <a:t> </a:t>
            </a:r>
            <a:r>
              <a:rPr lang="en-US" sz="1400" dirty="0" smtClean="0"/>
              <a:t>        industries</a:t>
            </a:r>
            <a:r>
              <a:rPr lang="en-US" sz="1400" dirty="0"/>
              <a:t>.  Which curve in the diagram would represent the new PPC?</a:t>
            </a:r>
          </a:p>
          <a:p>
            <a:pPr lvl="1"/>
            <a:r>
              <a:rPr lang="en-US" sz="1400" dirty="0"/>
              <a:t>	</a:t>
            </a:r>
            <a:r>
              <a:rPr lang="en-US" sz="1400" b="1" dirty="0">
                <a:solidFill>
                  <a:srgbClr val="FF0000"/>
                </a:solidFill>
              </a:rPr>
              <a:t>AD</a:t>
            </a:r>
          </a:p>
          <a:p>
            <a:pPr marL="228600" indent="-228600">
              <a:buAutoNum type="arabicPeriod"/>
            </a:pPr>
            <a:endParaRPr lang="en-US" sz="1400" dirty="0"/>
          </a:p>
          <a:p>
            <a:pPr marL="342900" indent="-342900">
              <a:buAutoNum type="arabicPeriod" startAt="3"/>
            </a:pPr>
            <a:r>
              <a:rPr lang="en-US" sz="1400" dirty="0" smtClean="0"/>
              <a:t>Suppose </a:t>
            </a:r>
            <a:r>
              <a:rPr lang="en-US" sz="1400" dirty="0"/>
              <a:t>massive new sources of oil and coal are found within the </a:t>
            </a:r>
            <a:endParaRPr lang="en-US" sz="1400" dirty="0" smtClean="0"/>
          </a:p>
          <a:p>
            <a:r>
              <a:rPr lang="en-US" sz="1400" dirty="0"/>
              <a:t> </a:t>
            </a:r>
            <a:r>
              <a:rPr lang="en-US" sz="1400" dirty="0" smtClean="0"/>
              <a:t>        economy</a:t>
            </a:r>
            <a:r>
              <a:rPr lang="en-US" sz="1400" dirty="0"/>
              <a:t>, and there are major technological innovations in both </a:t>
            </a:r>
            <a:endParaRPr lang="en-US" sz="1400" dirty="0" smtClean="0"/>
          </a:p>
          <a:p>
            <a:r>
              <a:rPr lang="en-US" sz="1400" dirty="0"/>
              <a:t> </a:t>
            </a:r>
            <a:r>
              <a:rPr lang="en-US" sz="1400" dirty="0" smtClean="0"/>
              <a:t>        industries</a:t>
            </a:r>
            <a:r>
              <a:rPr lang="en-US" sz="1400" dirty="0"/>
              <a:t>.  Which curve in the diagram would represent the new PPC?</a:t>
            </a:r>
          </a:p>
          <a:p>
            <a:r>
              <a:rPr lang="en-US" sz="1400" dirty="0"/>
              <a:t>	</a:t>
            </a:r>
            <a:r>
              <a:rPr lang="en-US" sz="1400" b="1" dirty="0">
                <a:solidFill>
                  <a:srgbClr val="FF0000"/>
                </a:solidFill>
              </a:rPr>
              <a:t>CG</a:t>
            </a:r>
            <a:endParaRPr lang="en-US" sz="1400" dirty="0"/>
          </a:p>
          <a:p>
            <a:pPr marL="228600" indent="-228600">
              <a:buAutoNum type="arabicPeriod"/>
            </a:pPr>
            <a:endParaRPr lang="en-US" sz="1400" dirty="0"/>
          </a:p>
          <a:p>
            <a:pPr marL="342900" indent="-342900">
              <a:buAutoNum type="arabicPeriod" startAt="4"/>
            </a:pPr>
            <a:r>
              <a:rPr lang="en-US" sz="1400" dirty="0" smtClean="0"/>
              <a:t>If </a:t>
            </a:r>
            <a:r>
              <a:rPr lang="en-US" sz="1400" dirty="0"/>
              <a:t>BE represents a country’s current PPC, what can you say about a </a:t>
            </a:r>
            <a:r>
              <a:rPr lang="en-US" sz="1400" dirty="0" smtClean="0"/>
              <a:t>point</a:t>
            </a:r>
          </a:p>
          <a:p>
            <a:r>
              <a:rPr lang="en-US" sz="1400" dirty="0"/>
              <a:t> </a:t>
            </a:r>
            <a:r>
              <a:rPr lang="en-US" sz="1400" dirty="0" smtClean="0"/>
              <a:t>        </a:t>
            </a:r>
            <a:r>
              <a:rPr lang="en-US" sz="1400" dirty="0"/>
              <a:t>like X?</a:t>
            </a:r>
          </a:p>
          <a:p>
            <a:r>
              <a:rPr lang="en-US" sz="1400" dirty="0"/>
              <a:t>	</a:t>
            </a:r>
            <a:r>
              <a:rPr lang="en-US" sz="1400" b="1" dirty="0">
                <a:solidFill>
                  <a:srgbClr val="FF0000"/>
                </a:solidFill>
              </a:rPr>
              <a:t>unobtainable – not enough resources</a:t>
            </a:r>
          </a:p>
          <a:p>
            <a:pPr marL="228600" indent="-228600">
              <a:buAutoNum type="arabicPeriod"/>
            </a:pPr>
            <a:endParaRPr lang="en-US" sz="1400" dirty="0"/>
          </a:p>
          <a:p>
            <a:pPr marL="342900" indent="-342900">
              <a:buAutoNum type="arabicPeriod" startAt="5"/>
            </a:pPr>
            <a:r>
              <a:rPr lang="en-US" sz="1400" dirty="0" smtClean="0"/>
              <a:t>If </a:t>
            </a:r>
            <a:r>
              <a:rPr lang="en-US" sz="1400" dirty="0"/>
              <a:t>BE represents a country’s current PPC, what can you say about a </a:t>
            </a:r>
            <a:r>
              <a:rPr lang="en-US" sz="1400" dirty="0" smtClean="0"/>
              <a:t>point</a:t>
            </a:r>
          </a:p>
          <a:p>
            <a:r>
              <a:rPr lang="en-US" sz="1400" dirty="0"/>
              <a:t> </a:t>
            </a:r>
            <a:r>
              <a:rPr lang="en-US" sz="1400" dirty="0" smtClean="0"/>
              <a:t>        </a:t>
            </a:r>
            <a:r>
              <a:rPr lang="en-US" sz="1400" dirty="0"/>
              <a:t>like Y?</a:t>
            </a:r>
          </a:p>
          <a:p>
            <a:r>
              <a:rPr lang="en-US" sz="1400" dirty="0"/>
              <a:t>	</a:t>
            </a:r>
            <a:r>
              <a:rPr lang="en-US" sz="1400" b="1" dirty="0">
                <a:solidFill>
                  <a:srgbClr val="FF0000"/>
                </a:solidFill>
              </a:rPr>
              <a:t>inefficient – not using all resources</a:t>
            </a:r>
          </a:p>
        </p:txBody>
      </p:sp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7100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1888"/>
    </mc:Choice>
    <mc:Fallback xmlns="">
      <p:transition spd="slow" advTm="1618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399" y="0"/>
            <a:ext cx="6521735" cy="70037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2109223-1264-45E4-B164-15485314C1BD}"/>
              </a:ext>
            </a:extLst>
          </p:cNvPr>
          <p:cNvSpPr txBox="1"/>
          <p:nvPr/>
        </p:nvSpPr>
        <p:spPr>
          <a:xfrm>
            <a:off x="1219200" y="4114800"/>
            <a:ext cx="7772400" cy="304134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4EC7E46-754D-4557-88D1-3DD6E16798B8}"/>
              </a:ext>
            </a:extLst>
          </p:cNvPr>
          <p:cNvSpPr txBox="1"/>
          <p:nvPr/>
        </p:nvSpPr>
        <p:spPr>
          <a:xfrm>
            <a:off x="524466" y="4144229"/>
            <a:ext cx="8610600" cy="24776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AutoNum type="arabicPeriod" startAt="6"/>
            </a:pPr>
            <a:r>
              <a:rPr lang="en-US" sz="1600" dirty="0"/>
              <a:t>What change would cause the PPC to shift from the original curve (HJ) to the new curve (MN)?</a:t>
            </a:r>
          </a:p>
          <a:p>
            <a:r>
              <a:rPr lang="en-US" sz="1600" dirty="0"/>
              <a:t>	</a:t>
            </a:r>
            <a:r>
              <a:rPr lang="en-US" sz="1600" b="1" dirty="0">
                <a:solidFill>
                  <a:srgbClr val="FF0000"/>
                </a:solidFill>
              </a:rPr>
              <a:t>New technology or new resources</a:t>
            </a:r>
          </a:p>
          <a:p>
            <a:endParaRPr lang="en-US" sz="1600" b="1" dirty="0">
              <a:solidFill>
                <a:srgbClr val="FF0000"/>
              </a:solidFill>
            </a:endParaRPr>
          </a:p>
          <a:p>
            <a:pPr marL="342900" indent="-342900">
              <a:buAutoNum type="arabicPeriod" startAt="7"/>
            </a:pPr>
            <a:r>
              <a:rPr lang="en-US" sz="1600" dirty="0"/>
              <a:t>Under what conditions might an economy be operating at point Z?</a:t>
            </a:r>
          </a:p>
          <a:p>
            <a:r>
              <a:rPr lang="en-US" sz="1600" dirty="0"/>
              <a:t>	</a:t>
            </a:r>
            <a:r>
              <a:rPr lang="en-US" sz="1600" b="1" dirty="0">
                <a:solidFill>
                  <a:srgbClr val="FF0000"/>
                </a:solidFill>
              </a:rPr>
              <a:t>recession or depression – high unemployment</a:t>
            </a:r>
          </a:p>
          <a:p>
            <a:pPr marL="228600" indent="-228600">
              <a:buAutoNum type="arabicPeriod" startAt="6"/>
            </a:pPr>
            <a:endParaRPr lang="en-US" sz="1600" b="1" dirty="0">
              <a:solidFill>
                <a:srgbClr val="FF0000"/>
              </a:solidFill>
            </a:endParaRPr>
          </a:p>
          <a:p>
            <a:pPr marL="228600" indent="-228600">
              <a:buAutoNum type="arabicPeriod" startAt="6"/>
            </a:pPr>
            <a:endParaRPr lang="en-US" sz="1600" dirty="0"/>
          </a:p>
          <a:p>
            <a:pPr marL="342900" indent="-342900">
              <a:buAutoNum type="arabicPeriod" startAt="8"/>
            </a:pPr>
            <a:r>
              <a:rPr lang="en-US" sz="1600" dirty="0"/>
              <a:t>Why might a government implement a policy to move the economy from point V to point W?</a:t>
            </a:r>
          </a:p>
          <a:p>
            <a:r>
              <a:rPr lang="en-US" sz="1600" dirty="0"/>
              <a:t>	</a:t>
            </a:r>
            <a:r>
              <a:rPr lang="en-US" sz="1600" b="1" dirty="0">
                <a:solidFill>
                  <a:srgbClr val="FF0000"/>
                </a:solidFill>
              </a:rPr>
              <a:t>preparing for war</a:t>
            </a:r>
          </a:p>
          <a:p>
            <a:pPr marL="228600" indent="-228600">
              <a:buAutoNum type="arabicPeriod" startAt="6"/>
            </a:pPr>
            <a:endParaRPr lang="en-US" sz="1100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02820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6568"/>
    </mc:Choice>
    <mc:Fallback xmlns="">
      <p:transition spd="slow" advTm="1465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UYlBLw-ShIM"/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609600" y="1283378"/>
            <a:ext cx="7989526" cy="5556149"/>
          </a:xfrm>
          <a:prstGeom prst="rect">
            <a:avLst/>
          </a:prstGeom>
        </p:spPr>
      </p:pic>
      <p:pic>
        <p:nvPicPr>
          <p:cNvPr id="7170" name="Picture 2" descr="James P. Sullivan | Monsterpedia | Fandom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7426" y="57726"/>
            <a:ext cx="922891" cy="1153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l Callout 3"/>
          <p:cNvSpPr/>
          <p:nvPr/>
        </p:nvSpPr>
        <p:spPr>
          <a:xfrm rot="327850">
            <a:off x="3023722" y="85137"/>
            <a:ext cx="2951411" cy="1097169"/>
          </a:xfrm>
          <a:prstGeom prst="wedgeEllipseCallout">
            <a:avLst>
              <a:gd name="adj1" fmla="val -71164"/>
              <a:gd name="adj2" fmla="val -11061"/>
            </a:avLst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 rot="494060">
            <a:off x="3318328" y="310555"/>
            <a:ext cx="236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I can explain the PPC.  Click on the link to the right if you prefer to open in a new window</a:t>
            </a:r>
            <a:endParaRPr lang="en-US" sz="1200" dirty="0"/>
          </a:p>
        </p:txBody>
      </p:sp>
      <p:sp>
        <p:nvSpPr>
          <p:cNvPr id="5" name="Rectangle 4"/>
          <p:cNvSpPr/>
          <p:nvPr/>
        </p:nvSpPr>
        <p:spPr>
          <a:xfrm>
            <a:off x="6541726" y="172055"/>
            <a:ext cx="20574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7"/>
              </a:rPr>
              <a:t>https://www.youtube.com/watch?v=UYlBLw-ShIM</a:t>
            </a:r>
            <a:endParaRPr lang="en-US" dirty="0"/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244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729"/>
    </mc:Choice>
    <mc:Fallback xmlns="">
      <p:transition spd="slow" advTm="327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8600" y="228599"/>
            <a:ext cx="8686800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C.  Economic </a:t>
            </a:r>
            <a:r>
              <a:rPr lang="en-US" sz="2800" dirty="0"/>
              <a:t>Resources </a:t>
            </a:r>
            <a:r>
              <a:rPr lang="en-US" sz="2800" dirty="0" smtClean="0"/>
              <a:t>(factors of production) include</a:t>
            </a:r>
            <a:r>
              <a:rPr lang="en-US" sz="2800" dirty="0"/>
              <a:t>:</a:t>
            </a:r>
          </a:p>
          <a:p>
            <a:r>
              <a:rPr lang="en-US" sz="2800" dirty="0" smtClean="0"/>
              <a:t>	1.  land </a:t>
            </a:r>
            <a:r>
              <a:rPr lang="en-US" sz="2800" dirty="0"/>
              <a:t>– all gifts of nature</a:t>
            </a:r>
          </a:p>
          <a:p>
            <a:r>
              <a:rPr lang="en-US" sz="2800" dirty="0" smtClean="0"/>
              <a:t>	2.  Labor </a:t>
            </a:r>
            <a:r>
              <a:rPr lang="en-US" sz="2800" dirty="0"/>
              <a:t>– all physical and mental talents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3200" dirty="0"/>
          </a:p>
        </p:txBody>
      </p:sp>
      <p:pic>
        <p:nvPicPr>
          <p:cNvPr id="10242" name="Picture 2" descr="http://shwm.com/images/ugc/uploads/photos/EMPLOYMENT-AND-LABOR-LAW.jpg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195" y="2322945"/>
            <a:ext cx="7837610" cy="4383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804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708"/>
    </mc:Choice>
    <mc:Fallback xmlns="">
      <p:transition spd="slow" advTm="247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8600" y="0"/>
            <a:ext cx="86868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C.  Economic Resources (factors of production) </a:t>
            </a:r>
            <a:r>
              <a:rPr lang="en-US" sz="2800" dirty="0"/>
              <a:t>include:</a:t>
            </a:r>
          </a:p>
          <a:p>
            <a:r>
              <a:rPr lang="en-US" sz="2800" dirty="0" smtClean="0"/>
              <a:t>	1.  land </a:t>
            </a:r>
            <a:r>
              <a:rPr lang="en-US" sz="2800" dirty="0"/>
              <a:t>– all gifts of nature</a:t>
            </a:r>
          </a:p>
          <a:p>
            <a:r>
              <a:rPr lang="en-US" sz="2800" dirty="0" smtClean="0"/>
              <a:t>	2.  Labor </a:t>
            </a:r>
            <a:r>
              <a:rPr lang="en-US" sz="2800" dirty="0"/>
              <a:t>– all physical and mental talents</a:t>
            </a:r>
          </a:p>
          <a:p>
            <a:r>
              <a:rPr lang="en-US" sz="2800" dirty="0" smtClean="0"/>
              <a:t>	3.  Capital </a:t>
            </a:r>
            <a:r>
              <a:rPr lang="en-US" sz="2800" dirty="0"/>
              <a:t>– manufactured aids used in </a:t>
            </a:r>
            <a:r>
              <a:rPr lang="en-US" sz="2800" dirty="0" smtClean="0"/>
              <a:t>producing</a:t>
            </a:r>
          </a:p>
          <a:p>
            <a:r>
              <a:rPr lang="en-US" sz="2800" dirty="0"/>
              <a:t> </a:t>
            </a:r>
            <a:r>
              <a:rPr lang="en-US" sz="2800" dirty="0" smtClean="0"/>
              <a:t>                </a:t>
            </a:r>
            <a:r>
              <a:rPr lang="en-US" sz="2800" dirty="0"/>
              <a:t>goods and services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4000" dirty="0"/>
          </a:p>
        </p:txBody>
      </p:sp>
      <p:pic>
        <p:nvPicPr>
          <p:cNvPr id="11266" name="Picture 2" descr="http://upload.wikimedia.org/wikipedia/commons/c/cb/Jakobstad_paper_factory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4419600"/>
            <a:ext cx="2901661" cy="2176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http://www.deere.com/common/media/images/product/tractors/r4d042782_8Rtractor_762x458.jpg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7588" y="4343400"/>
            <a:ext cx="4034739" cy="2424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https://encrypted-tbn1.gstatic.com/images?q=tbn:ANd9GcR1XZ8rNPtkvth7Pik_P4t495G8vWzxlxbYb1p4fyEUcJoSqelF">
            <a:hlinkClick r:id="rId8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3787" y="2588747"/>
            <a:ext cx="3317875" cy="2488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8661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549"/>
    </mc:Choice>
    <mc:Fallback xmlns="">
      <p:transition spd="slow" advTm="345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8600" y="0"/>
            <a:ext cx="86868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C.  Economic Resources (factors of production) </a:t>
            </a:r>
            <a:r>
              <a:rPr lang="en-US" sz="2800" dirty="0"/>
              <a:t>include:</a:t>
            </a:r>
          </a:p>
          <a:p>
            <a:r>
              <a:rPr lang="en-US" sz="2800" dirty="0" smtClean="0"/>
              <a:t>	1.  land </a:t>
            </a:r>
            <a:r>
              <a:rPr lang="en-US" sz="2800" dirty="0"/>
              <a:t>– all gifts of nature</a:t>
            </a:r>
          </a:p>
          <a:p>
            <a:r>
              <a:rPr lang="en-US" sz="2800" dirty="0"/>
              <a:t>	</a:t>
            </a:r>
            <a:r>
              <a:rPr lang="en-US" sz="2800" dirty="0" smtClean="0"/>
              <a:t>2.  Labor </a:t>
            </a:r>
            <a:r>
              <a:rPr lang="en-US" sz="2800" dirty="0"/>
              <a:t>– all physical and mental talents</a:t>
            </a:r>
          </a:p>
          <a:p>
            <a:r>
              <a:rPr lang="en-US" sz="2800" dirty="0" smtClean="0"/>
              <a:t>	3.  Capital </a:t>
            </a:r>
            <a:r>
              <a:rPr lang="en-US" sz="2800" dirty="0"/>
              <a:t>– manufactured aids used in </a:t>
            </a:r>
            <a:r>
              <a:rPr lang="en-US" sz="2800" dirty="0" smtClean="0"/>
              <a:t>producing</a:t>
            </a:r>
          </a:p>
          <a:p>
            <a:r>
              <a:rPr lang="en-US" sz="2800" dirty="0"/>
              <a:t> </a:t>
            </a:r>
            <a:r>
              <a:rPr lang="en-US" sz="2800" dirty="0" smtClean="0"/>
              <a:t>                </a:t>
            </a:r>
            <a:r>
              <a:rPr lang="en-US" sz="2800" dirty="0"/>
              <a:t>goods and services</a:t>
            </a:r>
          </a:p>
          <a:p>
            <a:r>
              <a:rPr lang="en-US" sz="2800" dirty="0" smtClean="0"/>
              <a:t>	4.  Entrepreneurial </a:t>
            </a:r>
            <a:r>
              <a:rPr lang="en-US" sz="2800" dirty="0"/>
              <a:t>ability – takes </a:t>
            </a:r>
            <a:r>
              <a:rPr lang="en-US" sz="2800" dirty="0" smtClean="0"/>
              <a:t>initiative and </a:t>
            </a:r>
            <a:r>
              <a:rPr lang="en-US" sz="2800" dirty="0"/>
              <a:t>risk</a:t>
            </a:r>
          </a:p>
        </p:txBody>
      </p:sp>
      <p:pic>
        <p:nvPicPr>
          <p:cNvPr id="12292" name="Picture 4" descr="http://cp91279.biography.com/1000509261001/1000509261001_1822941199001_BIO-Biography-31-Innovators-Steve-Jobs-115958-SF.jpg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703356"/>
            <a:ext cx="5410200" cy="3042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http://photos1.blogger.com/blogger/6275/1917/1600/image015.jp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1425" y="3002242"/>
            <a:ext cx="2247900" cy="374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243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602"/>
    </mc:Choice>
    <mc:Fallback xmlns="">
      <p:transition spd="slow" advTm="476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thumbs.dreamstime.com/x/land-sea-9071441.jpg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139" y="152400"/>
            <a:ext cx="1905000" cy="1419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encrypted-tbn2.gstatic.com/images?q=tbn:ANd9GcQUV3kMhmaV0j4nuGRMKXpseO0clyDCrKM29ADO9ikQ_JZGXAxe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73385"/>
            <a:ext cx="1402002" cy="1577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logos.co/1024/royalty-free-vector-of-a-blue-eyed-yellow-dump-truck-logo-by-bnp-design-studio-4751.jpg">
            <a:hlinkClick r:id="rId8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9873" y="-116248"/>
            <a:ext cx="1833562" cy="1871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thumb9.shutterstock.com/display_pic_with_logo/733702/733702,1331156805,2/stock-vector-girl-and-lemonade-stand-96996860.jpg">
            <a:hlinkClick r:id="rId10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4364" y="-5628"/>
            <a:ext cx="1685925" cy="1871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43308" y="1737231"/>
            <a:ext cx="20126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Algerian" panose="04020705040A02060702" pitchFamily="82" charset="0"/>
              </a:rPr>
              <a:t>Land</a:t>
            </a:r>
          </a:p>
        </p:txBody>
      </p:sp>
      <p:sp>
        <p:nvSpPr>
          <p:cNvPr id="7" name="Rectangle 6"/>
          <p:cNvSpPr/>
          <p:nvPr/>
        </p:nvSpPr>
        <p:spPr>
          <a:xfrm>
            <a:off x="2324100" y="1571625"/>
            <a:ext cx="2254827" cy="1046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dirty="0">
                <a:latin typeface="Algerian" panose="04020705040A02060702" pitchFamily="82" charset="0"/>
              </a:rPr>
              <a:t>Labor</a:t>
            </a:r>
          </a:p>
          <a:p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4720936" y="1793764"/>
            <a:ext cx="21370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latin typeface="Algerian" panose="04020705040A02060702" pitchFamily="82" charset="0"/>
              </a:rPr>
              <a:t>Capital</a:t>
            </a:r>
          </a:p>
        </p:txBody>
      </p:sp>
      <p:sp>
        <p:nvSpPr>
          <p:cNvPr id="9" name="Rectangle 8"/>
          <p:cNvSpPr/>
          <p:nvPr/>
        </p:nvSpPr>
        <p:spPr>
          <a:xfrm>
            <a:off x="6807344" y="1898941"/>
            <a:ext cx="2479963" cy="446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300" dirty="0">
                <a:latin typeface="Algerian" panose="04020705040A02060702" pitchFamily="82" charset="0"/>
              </a:rPr>
              <a:t>Entrepreneur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97139" y="2777504"/>
            <a:ext cx="853656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latin typeface="Helvetica-Black" panose="020B0904030502030204" pitchFamily="34" charset="0"/>
              </a:rPr>
              <a:t>Complete this Kahoot as a review!</a:t>
            </a:r>
            <a:endParaRPr lang="en-US" sz="4800" dirty="0">
              <a:latin typeface="Helvetica-Black" panose="020B0904030502030204" pitchFamily="34" charset="0"/>
            </a:endParaRPr>
          </a:p>
        </p:txBody>
      </p:sp>
      <p:pic>
        <p:nvPicPr>
          <p:cNvPr id="4098" name="Picture 2" descr="Kahoot! provides learning through creation of educational games ...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472" y="3886200"/>
            <a:ext cx="2608118" cy="2608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4869873" y="6315637"/>
            <a:ext cx="4572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000" dirty="0">
                <a:hlinkClick r:id="rId13"/>
              </a:rPr>
              <a:t>https://play.kahoot.it/v2/?quizId=63905c5a-bb9e-4a1e-81f1-49dc1798fcc2</a:t>
            </a:r>
            <a:endParaRPr lang="en-US" sz="1000" dirty="0"/>
          </a:p>
        </p:txBody>
      </p:sp>
      <p:sp>
        <p:nvSpPr>
          <p:cNvPr id="18" name="TextBox 17"/>
          <p:cNvSpPr txBox="1"/>
          <p:nvPr/>
        </p:nvSpPr>
        <p:spPr>
          <a:xfrm>
            <a:off x="3009274" y="6248097"/>
            <a:ext cx="11359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rgbClr val="FF0000"/>
                </a:solidFill>
                <a:latin typeface="Helvetica-Black" panose="020B0904030502030204" pitchFamily="34" charset="0"/>
              </a:rPr>
              <a:t>To play in class</a:t>
            </a:r>
            <a:endParaRPr lang="en-US" sz="1200" dirty="0">
              <a:solidFill>
                <a:srgbClr val="FF0000"/>
              </a:solidFill>
              <a:latin typeface="Helvetica-Black" panose="020B0904030502030204" pitchFamily="34" charset="0"/>
            </a:endParaRPr>
          </a:p>
        </p:txBody>
      </p:sp>
      <p:sp>
        <p:nvSpPr>
          <p:cNvPr id="13" name="Right Arrow 12"/>
          <p:cNvSpPr/>
          <p:nvPr/>
        </p:nvSpPr>
        <p:spPr>
          <a:xfrm>
            <a:off x="4145202" y="6248097"/>
            <a:ext cx="570105" cy="381303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276600" y="4593465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hlinkClick r:id="rId15"/>
              </a:rPr>
              <a:t>https://kahoot.it/challenge/08482440?challenge-id=656b9424-a7e1-404f-a793-17b932e0d60f_1598386822407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426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590"/>
    </mc:Choice>
    <mc:Fallback xmlns="">
      <p:transition spd="slow" advTm="255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7200" y="152400"/>
            <a:ext cx="7841673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00050" indent="-400050">
              <a:buAutoNum type="romanUcPeriod"/>
            </a:pPr>
            <a:endParaRPr lang="en-US" dirty="0"/>
          </a:p>
          <a:p>
            <a:pPr lvl="1"/>
            <a:r>
              <a:rPr lang="en-US" sz="2800" dirty="0" smtClean="0"/>
              <a:t>D.  Scarcity </a:t>
            </a:r>
            <a:r>
              <a:rPr lang="en-US" sz="2800" dirty="0"/>
              <a:t>requires choice</a:t>
            </a:r>
          </a:p>
          <a:p>
            <a:pPr marL="1257300" lvl="2" indent="-342900">
              <a:buAutoNum type="arabicPeriod"/>
            </a:pPr>
            <a:endParaRPr lang="en-US" sz="2800" dirty="0"/>
          </a:p>
          <a:p>
            <a:pPr lvl="2"/>
            <a:endParaRPr lang="en-US" sz="2800" dirty="0"/>
          </a:p>
          <a:p>
            <a:pPr lvl="2"/>
            <a:endParaRPr lang="en-US" sz="2800" dirty="0"/>
          </a:p>
        </p:txBody>
      </p:sp>
      <p:pic>
        <p:nvPicPr>
          <p:cNvPr id="13314" name="Picture 2" descr="http://www.sparkenergy.com/media/73580/illinois-electric-choice.jpg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524000"/>
            <a:ext cx="5764675" cy="4573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1728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331"/>
    </mc:Choice>
    <mc:Fallback xmlns="">
      <p:transition spd="slow" advTm="163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-152400" y="0"/>
            <a:ext cx="9448800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00050" indent="-400050">
              <a:buAutoNum type="romanUcPeriod"/>
            </a:pPr>
            <a:endParaRPr lang="en-US" dirty="0"/>
          </a:p>
          <a:p>
            <a:pPr lvl="1"/>
            <a:r>
              <a:rPr lang="en-US" sz="2800" dirty="0" smtClean="0"/>
              <a:t>D.  Scarcity </a:t>
            </a:r>
            <a:r>
              <a:rPr lang="en-US" sz="2800" dirty="0"/>
              <a:t>requires choice</a:t>
            </a:r>
          </a:p>
          <a:p>
            <a:pPr lvl="2"/>
            <a:r>
              <a:rPr lang="en-US" sz="2800" dirty="0"/>
              <a:t> </a:t>
            </a:r>
            <a:r>
              <a:rPr lang="en-US" sz="2800" dirty="0" smtClean="0"/>
              <a:t>1.  Three </a:t>
            </a:r>
            <a:r>
              <a:rPr lang="en-US" sz="2800" dirty="0"/>
              <a:t>economic questions</a:t>
            </a:r>
          </a:p>
          <a:p>
            <a:pPr lvl="2"/>
            <a:r>
              <a:rPr lang="en-US" sz="2800" dirty="0"/>
              <a:t>	</a:t>
            </a:r>
            <a:r>
              <a:rPr lang="en-US" sz="2800" dirty="0" smtClean="0"/>
              <a:t>a.  </a:t>
            </a:r>
            <a:r>
              <a:rPr lang="en-US" sz="2800" dirty="0"/>
              <a:t>WHAT to produce</a:t>
            </a:r>
          </a:p>
          <a:p>
            <a:pPr lvl="2"/>
            <a:r>
              <a:rPr lang="en-US" sz="2800" dirty="0"/>
              <a:t>	</a:t>
            </a:r>
            <a:r>
              <a:rPr lang="en-US" sz="2800" dirty="0" smtClean="0"/>
              <a:t>b.  </a:t>
            </a:r>
            <a:r>
              <a:rPr lang="en-US" sz="2800" dirty="0"/>
              <a:t>HOW to produce it</a:t>
            </a:r>
          </a:p>
          <a:p>
            <a:pPr lvl="2"/>
            <a:r>
              <a:rPr lang="en-US" sz="2800" dirty="0"/>
              <a:t>	</a:t>
            </a:r>
            <a:r>
              <a:rPr lang="en-US" sz="2800" dirty="0" smtClean="0"/>
              <a:t>c.  </a:t>
            </a:r>
            <a:r>
              <a:rPr lang="en-US" sz="2800" dirty="0"/>
              <a:t>WHO receives the goods</a:t>
            </a:r>
          </a:p>
          <a:p>
            <a:pPr lvl="2"/>
            <a:r>
              <a:rPr lang="en-US" sz="2800" dirty="0"/>
              <a:t> </a:t>
            </a:r>
            <a:r>
              <a:rPr lang="en-US" sz="2800" dirty="0" smtClean="0"/>
              <a:t>2.  In </a:t>
            </a:r>
            <a:r>
              <a:rPr lang="en-US" sz="2800" dirty="0"/>
              <a:t>a market economy </a:t>
            </a:r>
            <a:r>
              <a:rPr lang="en-US" sz="2800" b="1" i="1" dirty="0"/>
              <a:t>PRICE</a:t>
            </a:r>
            <a:r>
              <a:rPr lang="en-US" sz="2800" dirty="0"/>
              <a:t> answers </a:t>
            </a:r>
            <a:r>
              <a:rPr lang="en-US" sz="2800" dirty="0" smtClean="0"/>
              <a:t>these questions</a:t>
            </a:r>
            <a:endParaRPr lang="en-US" sz="2800" dirty="0"/>
          </a:p>
        </p:txBody>
      </p:sp>
      <p:sp>
        <p:nvSpPr>
          <p:cNvPr id="2" name="AutoShape 2" descr="data:image/jpeg;base64,/9j/4AAQSkZJRgABAQAAAQABAAD/2wCEAAkGBxQSEhQUEhQWFRQXFxcVGBcYGRUWFhgYGBcWGBcYGBkYHSggGRolHBQVITEhJSkrLi4uFx8zODMsNygtLisBCgoKDg0OGhAQGywkICQsLCwsLy81LCwsLywsLCwsLCwsLCwsLCwsLCwsLCwsLCwsLCwsLCwsLCwsLCwsLCwsLP/AABEIAHsBmgMBEQACEQEDEQH/xAAbAAABBQEBAAAAAAAAAAAAAAAAAgMEBQYBB//EAEYQAAIBAgQEAwQFBwsDBQAAAAECEQADBBIhMQUTQVEGImEycYGRFEKhsdEVI1JTcoLBBxYzQ2KSk6KywvAk0uE0ZIPD8f/EABoBAQADAQEBAAAAAAAAAAAAAAABAgMEBQb/xAA1EQACAgEDAgIIBgEEAwAAAAAAAQIRAwQhMRJBUWEFEyJxgZGhsRQyQsHR8OEVIzPxQ1Ji/9oADAMBAAIRAxEAPwD13iA8/wABUGcuSNloQGWgDLQBloAy0AZaAMtAGWgDLQBloAy0AZaAMtAGWgDLQBloAy0AZTQBFCAy0JKnxDibtpbZtMi5rtu0cyF/6R1UEQyxEkx19KklFN/PLlhhdtFmVysqVVSM95ZOY+UxZO51JFKJ6Sbxnjty1iEtKikMLLCWhjnulGEe6NaEJEZfGim0LvIfKXFv2kGptLdMzAHlaPUx30DpH38TZrOKe3bKtY2zxr5iuoBldVOh6EH3A1XI03jO3Mcsny3W0dP6vm9TAIYWjDTGopQ6ReG8VKzDy+VzbCyQoGZMxGY+0ewgTSh0jmP8VpauXLZQzbIBJZRu1hSYOoX/AKhYPXKaURRHXxohz/mm8tsXJzIAZywBJ1HmHm2mRvSiekbHi48wyg5YGcQQXZDhudJkjLr1iIFB0jn8818pFpiCpMh0iRz9AToQeQ0NP1hU0K2Lng3FBiFDKAAVVozAnWdwNttD1qKIaLHLUAMtAGWgDLQBlNAGWgCKA5FCDuWhIZaAMtAGWgDLQBloAy0AZaAMtAGU0Bb2R5R7h91SaIjYxfN8KFZcjGSoIDLQEf6XbyB865CQoaZUktlAn9rSpoUIw2PtXCBbuKxIkQZkQpkfB0P7wqBRIR1JYBgSsZhOokSJ7SKCgd1BALAFiQASJJAkx30E0AqPWgEXbirGZgJYKJ6sdh76ChcetAR3xtoNkNxQ0hYnXMwlR7zI+YqRRJy1ADLQBkoAy0AZaAMtAGWgDLQBkoAy0BwpQByh2HyqbAwb9s3OXmXmRmy6Zo70FHMPirTkqjqSJJA/ssU+xlI94oB64QokkASPmSFH2kCoA3evIhUMyqSQFnSSSFAHrLAR61O4oeyD0/5tQDFxLfMWcvMytln2ssrmj0nL9lAPhB6dqgEWxjbVx8qOjPBMDeAxU/AEEVIolcv3VADJQHctAGWgDLQBloAy0AziMQlvLnYLmIUT1J2FBQ3icfatsVe4qsADBMGCHI+y25/dNSKHrFxXUMjAgzBHoSD9oNQBTkKCSQAASSdAANSTQAkEAggg6g+hoBNu4rFgrAlTlb0MAwfWCPnQUJS+hiGBnNEGZymG19DUih3L61AEXLiqVBYAsSFHcgSY+ANBQvLQEZcdaLi2Li5yWAWdZX2h7xQUSslAGWgLG0NB7hUl0NYhZNCGN8uoFHTbqimupx7itrKj+byGw9hnuMjggyVBBLs+ZSqiGlv8orQEP+ZGGyqq51Cm4VgrI5sBt1OgAAA7DrSwK/mhaWzctW2ZOZy5JCNHLaVgQO0RtSwNnwPhypDFySZJ8g1yMhgZYGjH7BtpQkcxng+zddWdmKraWyF8uyljLEjWc0REfwEBc8F4ctm848xeAwiTGkRtoNd+k0AkeCrGQJmuQPVJ/pGufo93Om22kiaWCXw/w1asmULnzm5DFSM2Vl7SYDnXeetAW+SoFBy6Cg5dBQcugoOXQUHLoKDl0FBy6CgyUFBy6Cg5dBQcugogXuEBry3uZcBUZQoKZAJBaAVJGaBOtSCtu+CsOxYnmSxJbzDWXdz07uQDuABGomgHcP4SsIl1FzgXXR28wJBRgwC6aCVGlAC+E7GSynniyZTVd+YtzXywdUGkRE0AhvCFlrr3XLMzOzxoAMysvaSRmJDTIMRFAMt4Gw/e4NFG66ZGVgRK6aqNNt4AonQFXfCGGAXMzqFzbuq+0IMmJJ13OvSY0pZKTfA9wexhbBW3bu5iFKLJU6F2uGCoAklzp6Cq9S4NHgydPU4ui9yVJlQZKCgyUFBy6CgyUFBkoKDl0FETiPDFvBQxYBXV4EalSCJkHqOkGpBX8U8K2cQ1tr2dmtqFBzAZoYNLQNToRpGjt3oAwnhSxbdXXPKu9wSRGZ8s9P7A9dxsaWCLa8E2szNcdnlrrAQqgc0QwOhJ0Gh3+ZpYHk8HWBaeyc5R2Vm1UGVEaZVGhGh7g0A3c8EYchxNwZwA2q6wBrqu+kz3oB/FeE7FxVQ5wENxhGUa3GzN9WNDtQBf8KWnvtecsxLIwXSPIqLDSDmB5YPxPvoCMfAuGgCbmilfaXqWM+zofOffAmaAc/mZh/Lrc8rKw8yzKgKJOWY8o93SJNATOFeHrWHy5Cxy5yM2Xd8uY6KNfIPmaAteXUCg5dBRLQaD3VJYGWagHOXUgRcWK83Wz9VOGX4MvFWqFZRE13eth0esvarKVvRxFms9NleWLn2b29xMlQrl10EUHLoKDl0FBy6AOXQBy6Cg5dAHLoA5dBQcugDl0AcugDl0AcugDl0FBy6AOXQBy6AOXQUHLoA5dBQcugDl0BnfG2MexZRrZg54PqIOhrPI6R26DFHJkqRmLfEOYiuQJIO5LEEfwqp1zxerk4+FeXJX4u83eNtgF3nqdadO/wAhGdJ9NcS8Zce7b3rk9H8Ny2FsEkklFknUmtI8HnalJZZFly6sYBy6AOXQBy6AOXQUHLoKDl0FBy6Cg5dAHLoA5dARsdiFtLmbvEDessuWONWy0Mbk6Qxa4tZb60e8Ef8Ais46rE+5Z4JrsTbTK3ssp9xB+6t4yjLhlHFrlDeKxFu1HMuIkmBmYLJ9JrSMJS/KrM5ThD8zS948qgiQQR3G1Vqix3l0JDl0AcugFgUAFaznjUibGmYivPyZdRp95boskmRcbjQBtqdhXn6nX49Vi6GmnZvhwNvyGEvXCuyxvGsn7a4ZZ36v1N+zf9+Bq4YlLuSU4ggUfKOs17ej1UVCOGEW2lu+EcuaHQ7kP87SenetY59Tkn0qNVz/ANlfZSscVeu9dsMbX5nZWxdakBQBQDZvrmCZhnILBZGYgbkDeKWRauhyhIUAUAUAUAUAUAUAUAUAUAUAUAUAUAUAUBkv5R//AE6ft/7TWWXhHo+jP+UyPDbn5lAATo3u191Qn29526nGvWyk2lx9/MjzmcIxFsxIkTMA9du9R7XNeBMcUXByVyW6e9csv8D4kayqW7Ra7lAUKFBB+MTV4dT4OLPHFblNpPwu38j0GzczKG7gH5itDzRdAFAVvGrl5RbayC0XJdREsgt3Dlk7SwQTQEHg+IxYcJeSVz3A1yI0DNkIAMQwA90D9LSSByxisUSWZIAtN5YgG55NJJkx5xOgaJqANYviOKCytvYkk5DBQTBjN5SY23E0JOjiGKYCLcSUObI3s+YuSpbQyFEb6z7hBoKEhQBQGZ45c5jx9VdBHfqf+dq8rVT6512R2YV0orGsVy9JtYnlEbUpiyq48ruVnM0KQJkxPrX0PofNGOOXXLuuX2PH9KYXNx6V2f7FzhfE7Yfl2nAdQoBjQgDQelZ4Y59QpZYpVey4+RpkniwOOJ3dcmxweJFxA6ggESJBBqVfdUW27D1SAoAoAoDP4/jVxMULQCm2FDHQlzM7GYG3ardKcW2ZSm1KisxXGFuXmyqQqgDXvudPiPlXg6n0XbWbFSXhv8/I7MOvhCNNMkHjRAgKPefwrCHouN3OXyObJrE37K+YzgVuXHkCddTGg99evgxKG0FsYesnldy3L42zEaxXcbiL1hmXKHK6zpVZqysotqrJRvuiKWAJGjR94qN0ty1tLcRieJqqysExMTHw99Q5bEOarYHxpIBUR79/tq8aZKdmA41xZlx1u8GzZJgEMFjURIUk79utcrdTbOKc6ydRvuH8Xt3VRgw84ldd49oCddOumldOx2qSZReK/FXJzpZYC6jLmDKTKtHsdCYYHXpNZZMlbLkwzZunZcl5wDigxNlbg0Ozdsw3juJq0JdSs2xz6o2TbrEbVoi5FuYi4JhfsNWUUCNdx14DRNf2W/GrKMfEDB4liP1Y/ut+NT0Q8QRb3GMWNrQ/uP8AjUwhB8si2M/lvG/qR/h3P+6tPVYvEi2RH8RcQBP/AE4idPzV3/uqfU4vEuMYnxFjyjBrIUFSCwt3AQIMkHNpG81KxYr5FIuvBnEsTeX88koB5bp0J9I+t76yzwhF7BmmrnICgCgOZhQDOFxlu7PLdXjQ5SDB9YqWmuSE0+DM/wApH/p0/b/2mscvCPS9Gf8AKZThethP3+p+4UX8nTqts0vh4ePiyLd4fca8rhfKFPYdGAEEz2qyhJrZeHkWjrcMMEoSlvb8+/jwatNLdoDtsixr+0dK9GF0/wC9j5iX6DYYL+jT9lfuFcTOpcD9QSFAFAFAFAcZgNzFARr3EbSe1dRfeyj+NWUJPhAg3vFGEXe8p/ZDN/pBq6wzfYFfi/G2HCtyyzNBy+U5ZjSZIMTV46eV7k0SfDniZcUcuRlcCToSv97p8arlwuG5FGZ43cuDF4jLcZFQBgBljYT7WgqZRwrHj6oJ9Ta8+77HBH10s2TpyNJJVw/uR7/F7trLmyuDPTKdD6afZWePQafPKUY3FqvNb+/f6mmbWZ9OouVST+D2/vgSsJxgOCTafTcgZhXPm9EuDSU1vxexvh9JKatwar4kk4kGCm3qCPvrys+OWKfRLn5npYprJHqXBU4vAM7Fswk9D91evpfS2PFjWNwe3gedn9HSnkeRSNvwritoW0RmhlUAyDEgd9qpLW4pybuvebR084xSEcQ8U2LVwIczTElYIE7ddfhXZhwSyw64tUcmXURxT6ZJl2DWJ0HaAKAxXFn/AOvf0Rf9JNaf+NnPP879xVYNpuXv2j/Cspq8Jj2ZquFcDX+ku9pCk6D1P4VlHGqtmuPAk+p/IefiACPy1C2wIUxAZj1X0G9W6tti/Xs64Il/ihKKF9qPM3WfT8ahzdUQ5uqOYjjJCKF0fqdI+HvqJZdtissu1Lkh3uK3Gyy0ESJGkg9xsazeRszeWTErjyvsAAndjBY/PQCim1wFNrgo7/icJdvW21GQqGl5Lx0y7L671a2rshzcW+ooFwqkyWKqFJDBVXUEDTzS0ydTqazVFYY8fS5SlXkSPy7F+xcmBZGVdDmIIgkjXNOs67GrKb2vsVWXdeQ9x7iNy7cV3S30yuqyGE+1OpIgjQ0bcmXUpyncUaH+TsO11y+YgCQWZhE+XypsdF3Oo7b1fCX0zbZ6BW52BQBQBQBQBQBQCXQEEESCIIOxB3BoDqiNBoKA7QBQBQGS4K0YvER1Vj8iPxrSXCMV+djvgxvNfHqp/wBVMnYnHyxvimLW7ibtlyIthCBE6ssk+/zAfCo6dk6LLJKMn0uiDxK0oQBZEuiyNNCdY6irozm2dsXUVfO2oLaQS0AmjvsNhbXMyrOaASDm8q94AGpEEHXvW+PdMzm94mswl0C2n7K/cK46OpcCbvEAOhqygySLd4uQJVJ/56VZYwMHiV8+zb/ysanoh4gYdsa0xI7f0Y+/Wo9hMgjnhGNf2r0fvt9yiK19ZiXCG41e8HXLkZ7/AMgT95p+IiuEFsdteAbQ9q659wUUeql4FrJtrwVhRuHb3uR/piqPUTFky34Zwq7WV+Mt/qJqrzTfcgl8K4Zbw6BLYgdT1Y9yetUnNzdsGD8Q4ZmxeIKsVygExJJEDTSu2OWOPFBSjdt0eXLBknmnKEqqiuxWHunKG82+WAP3tIB+YrXDl00XJx2e139PIjLi1ElFS35rj4+Yvh13JmRljMVBJiFgzrNU1mNZOnLF30p0lvZbSycLhJc18DQ27akDKQR75r5bLCfU3Nbn0EJxa9lnGw/pWXSaWIazVekmyrxvDGe5IjKcs666RNe3o9fjwaVw/VvXhvweVqtHPNnUv07fQeXxFes3TkaVGhVtQY393w7V0aXQSenU3JqT38V5f1GefW1ncElS+d9zf2rjlQcq6gH2j1/drnvIuy+f+Dp9ka4pxS3hwDcYDMYWdJMTv0rVJszlJR5MYpa5irlwxlaIIIIjLFatLpow3cmyNwW2Rcugg+0en9oVWUfY6UVinuabifEOYyoDltzqNmfrA9KwnGXwL5HKTS7dyNxDFFzGyj2VGwrOTsiUrIlVKkdqzMRtLqkkAgkbgEEj31BLTXI3iOIIlu4cwkKZiCQCI21iZqy2J3SMJYG/mgfoyokGD06e77KGVLocmS2QiGU+bUkHofQdvwoOldF3v4eREe8dsuaNdgY13giO9Si2Ny6JbbfYm4e/IAAQTHfSI9kmY9fjVScM2pUnSfPuLbwziWXEIVKpqAwXMXuRvuCAOp2Hyq0XTGN1LY9ctXQwkV1noJ2LoSFAFAFAFAFAJdgASTAAknoAKA6DQHaAKADQGK4Y8Yy7627n+2tZflRgn7b9w54SxCrevhjHlB+RaaZOLJx7zaM9hcXOJxDA+UyymOk6RInrVo04qiJQeObU1RMxJkqZJi4h3JhYk/CahtIhxk+F3Hbt8SwAnMLqzt7RBU9zpPSqPIkdEdNkkvD3ireIDtMAEmZidlVIHf2ftrXT5LtUU1Gn9VTu9969xtsHbBtpI+qv3CsGyy4HhZXsPkKWyRQWoB2gCgCgCgCgCgCgEo4IBBBB1BGoNAYzxBwq8L73fLyngHUSRG0b9OlbZ9Rijp1a9pce85oYMrzun7L59xCe3MekgfHevAepyOMovfqq/gex6mCkpLtdfELFvKLka5wvpEHvXRj1vSoJraN/Uxlprcnf5irt8NFtGJHmBYyCw0gkbEdY6GvUj6TWfOop+y6STS5uvP7nlr0ZHDhcmvaTk7Ta258iOnE7ynyM0DofOAPeRNejPQ6aS9uKv5fZnBHWalSrG3t2/N+1lxhOKXSmZlQiSNyp0EnfT5npXl5vR+nWT1cZNOr8Vuenh1md4+uUU1x4HcZxpUBDIyvBgGCJjTUHas8XomU5KSknG9/3LZ/SccSalFqXYzqmRJ3ivo5JJUjxMTb3Z7HhvYX9kfdXgvk99cHn3jbii4ki2hC8q4wObQkiVMdIkd6rDNGLdnTk0GWWNOKvv8DPWLF1T5SD0/5FbxyQfB58tLlx8waJ+H4niFIDA7jqDHvnpV6TKdUlsxGFxztfNxyWyuwA2AGogfOsczUY0bYdPPPlpcePgXJ4qjHUEfaPsrjs7J+jMq/K0/7/AHuIxmJm1cNsksEaAurTBAMe+qylSMFpckZrrjtZW8Kw7JduLlZVyITpAzbE+hMie9Y4m57Lc09IwilGUUPYXhHLvFgpWAUOgGYnzake0RBM+tWxYsjb2I10o+qikl4mZvYcpcuMJ1BXbcFp3Gu6iuuWnzK209v7scupz43jioP+8EGzqYOm5EazXOcO/T5fuTMqwIkNBHqdNJ30qVwaxp4ns+efh3GGtkb76kgTqBvqQJ+HaoMlFpN/yOB8qiV0MkAk99x8o270W+wW7rj3k3h9zltoXYEEMqABojTUGair5CVPx9x6TwjFF0VsrWzEZW0IgD5j1rri7R3Qdqy6S+SI2PerI2TEXbNw7N9pq6cSSLewmIPsvH7x/CrKUPAEe7w/FHa5/nb8KOUewIj8Mx367T9tvwrRTxVuiNyPiODcQPs34/8Akf8A7assmFdiV5kTFcG4iEcteLLlaV5jmRBkRGsjpVlkxXsidi38GYDE2k/PNFsjy2zqw9Z+qPT7qyzyg3sGaeucgS7QCdqAwuD8UNcJW67K0EjLoCBvtrNa9Hgc0MrlyQb+Psrd5sknUQYA1j49KvTqiG1dla/HAGblqAW0J1Onx23qJJ0xCT61t3RD4BcIvkawUOnrI/8ANcePg+v9IRj6nrpWnyaBm01jb31Z0l2PJjcpUr59y/6OAknTMfN0AX6vrsaje/iWqKjvS9l8u+/2/wCgwz5YM5dDrMnf7KRnKHGxbJijk2e9Pwrt9S54dxtlhSWddAPSTA17UjPxM8mmTW2xoblm70P210JxOAj3cNfjRjP7VSnEDDYPE/pn++RU9UAMNgMZrFw+nnNOqNkEZuG4/wDWH4XK068PgNxnEcL4gR5bpBn9YalTwrsEvEY/I3E/1x/xT+FT6zD4fQnY5+SOJ/rm/wAU09Zh8PoNg/JHE/1rf4pp63D4fQbErwNgMSgzOSlkjS22pPYgfU/j2quolB8ckssfE2LVWRbjBAQcskeYiJ+Uj515efBmy/ki2l4Fo6jFipTkk3xZWKobYhh6a1588co7SVHXHJGW8XZw4f0qnSX6hm/hZVhtII+Yir4ZeryRn4NP5OymWPXjlDxTXzKi/Y+jWrjkgsYA/h/E17Ly/wCo6jHBJqK3f9+h5E4/6fp8mVv2nsv2/kr+EY66wKwWABMjQ6gjceh+yvTzaLDjyKUZVfbnZeF8fY8zQa/Pmg4zjaXdbb+dc/c7xzEcxwxUqdBB30BrbR4vVQcU75fzZHpHJ6yUZVXb6MZt7fCuiXBTCex4b2F/ZH3V4D5PfXB5XxbDA4m4+si5c06Hztv865m+UfSYZtYVHyX2K/6NcVYV5aZlu0bdetLTe6N+uDdtfIkteurmOXyxKf2vhRNqqZg8eDJs6b7+RxMePIpUguCYjQHUmT3o7d9wtLGKbhtXgdTEqyll1An7BMa1Vou8cotRZZ+FsWWtPciBzFUD4H8RXPqfZpHNrYKM1HyNBxu4LdlzAloXp20n46V36HH7Z4OrlUCnw/HHu3recKNTtPVCtelPTqGOTX93OKGdymk+5ScTf8459Y/gPurrwNLGjizxcZtL3Gfs4Qh/Kp1mGAmSDqFGs6ivnsyXXKvFnR0voV7fey3t4Jna1aJCki5tBafMfPHXQCJ2FUS2OvCpPT5F7vfyL4jwg2SqlsxdGJlS4nYaDXtruImjVIp6prDJ9W1rbkh3GUWspWCCkn2pMNHmMQN/LHeqxOeLgr6lZM4BZdLi3FtF9PKZOWeuo9Oh+NLp2iYx6WpR3R6XZXQSIPbt6V1naibaWhdEtBpUlhVAFAFAFAFAQ+L4o2rNy4sEqpInaaiTpWaYoKc1F9zADxbfu/1mU/oqAPkdT9tYOcj2noMePtZGu4h39p2b9pifvNVtsuoxjwhgWVVg2bowPx7V0wz0qkeRP0Y3O8eyfZkS5yUOihyNwd6ieok6rY6NP6IX/kd+BbYK9ZZQyJ6Rl1naKo3Jl5aWOGVNJfL5jaYRBdFxVyyCCDtuOnTUUjtzwaZM0pYnju6rjn68j7NpodMvQevU/wAam9vgYqFSVrv3f2X7CiNdR9Ye00fV6gffUd9/qSn7Psvs/wAq8+zf2+Jyy0MkEbP7Kyeu/f8AhVVyjWauMrvty68Pl+4/YmVnPAFvchRGYdB7Qqf8GbpN8cy83x9H4m9OMQbmPhXR0s8o6MYn6Qp0sC1vKdmB+IqKYHKgBQBQBQBQBQBQGL8f5edhC8Zfz0zttb3rpgsj0+VY76tqrnk4NSsf4nC8ldPtXfHC5M7dsrluMvlIkqVhN3cCMhg+UL0FWjky9eOEt03Tvft5+ZEsOH1c5Y9mlarbv5DWAx1/Mqi4TJA83m39TrW2q0emWOU3DhN7bfbYw0uo1LnGHXztvv8A5+pd/TLq5syq2UFjGZTAkT5hB2O1eU9Hp59PTJxukr33fuPU/E5oX1JOt3W3HvK/GqcWUMFLazOolmnpHT199Ss0PRvVFNSm/kl5+fkY5NPL0j0uVxxr5t+Xl58+RYYbBhVyqAq9vx715GTNlyz9ZN2/E9bFhx4odEEkiHx/hzXIdBJG49ADt6617Xov0hGH+3k+D/k8f0poZ5KyY+3b4diV4b8KvdAe9KW422ZvwFerqNVGPsx3Zy6TSyaUp7I9BVYAA2GleUeqeXeIOF3+dcZcyDO59klTLEgztsaw4btH0Onz4lBJ77L7EBTcRCzZWYH4RUwUetXwZayd436i7+o1axTLLt5sxjzH6w2LAbDfQV2PonsfPRlnwe3ur2HLeOOpuAs267KCNd+yiBpvUSwxkzTFrsuOLV3fiOW7lsoSRGaRlQASY1aT7I1Gp1rOWnuWz2OuHpaSgrVyRM8MqqJctOQwZg66aMNRI7GQPlXNOH+9FSX9o69dnWoxLNDwp+XkJ4ldlmgkiFWSSTILd5MV2aaEfxW3aJ4+om/wqT3uT+yK24a9TPG8E/czzMGRw1EGuzX3Il36uaYzAEA9Dv8AZXi+sk8PRe1UexqMa/ESlW9mj4Cqk2B/7edo3YA/Mg1zQXHuM8idS9/8j+Jw6W8XhgiqoIumAANSp10rSqJxJLBOvL7kjFgHGWB3S4I+H4A0qyIq8MvejnHeF20tl1RQzXLQYgQYzqIEbdNqnoSI08VGe3n9mWOB4KbV4ulw8szNtpKrP6GumtWUKdoxUGpXZfW7dXNkiZaSpLDmYUJOZx3FKBzmr+kPmKmmDhvr+kvzFKYOfSE/SX5ilMDd/HW0VmLrCgkwQTAEnSii26BX8axaXcFee2wZSh1H/NDVciaTTN9N/wAsfeeQWrZa5bVQSxYbb7iayitmfVykowlKXFF1ctNnXzhVEgqdMza6VEYOV0jzcmpw4o+334GPoSjyXHac2bXadAAT9WtI4pNWtjHL6Wx48iUVtXKGsblloWGnVp39I6e+oyY+mKstotbLPlcf0rglcAH5rb6/eBvUf4Ndc6y8/pfa3x/feWA3XbdtpY9d+9Qtmv8As5ZJuErt7LnZduP3FGY+t7PcAb/aKs7rvwUj09f6efe+PoxSET9UHMOhcxH2iq7X2+5epdPd7P8A+e/0/gLTEtbHnOj7Qv6Xsn76hcomaSjPj9Pn4c/sOWYBWQv9XuxZvaHs9j6UIbbvd8vtS47/AMnoL4RDuK6epnkEe7wlGEaj41KyNAiPwAfVcj3gH7oq3rfIEW5wC8JyXY36sv3TTrXcgjnAY9drmb94H/UK168L7EbjN/GcRtjRM/fyqfuNSo4X3JXmMHxXi0/pMN/lcfbtT1GN8MtQq3/KANmsfJx9xFHpfBiibb8d4cjVLin1CkfY1UemkKLLw9x9MUunluD2k/iO4qmXE4PyIKjxzhxcu4VW2PN/+s/wq8MssWDJOPKr7nHnwxy58cZcb/sZi7w5ctwqYyToDmmGZfePZreGul1QjJX1bfQxlo4KMnF1X80N/Q3QoVKklgBHQ9Jn3H5VaOt0+ohOLulzZD0mbDKMlVvgl3MRdUOGT2lKsddAS2sAwDJNZrBhm4uMuGmvgbdeWPUpLlNMgYDGtbOmonUfh2NdGr0OPUx32fZ/3lHJptXPBLbdXwajA3kuiVM9x1HvFfLajS5MEuma/wAn0OHUQzR6onMfjltA9WAnKOkmAW7Ct9LoZ52uy8f48TLUauGJPu/D+TR+G8ULmHRpBOzR0bePkRXfLEsTcFwjDHl9bFSLSqlwoCk8VcNNzDvykBu7rAUNPvNVlGzq0mVRypzex5vdw2ItZRdtOBlYsWUxImJYadKyaqz3rwZL6Wnuv7QYeLyKzCdNImBr09KlTlB0jl1GkwOXTJLb4HcZaiXjt5fq6aDSrLPNKjm/03Bkmt68lRbcMtAo19tWEINoGk1OD2pdTMdfL1cVhjsuSuxR6+kk/d99enp0uvzPn882oU3tyR+IW+Wqk9UW58+nzBrpnLrxTXha+hyJdOSDfdxfzYlrJtnCsd7hS58S5P3R868PyR7DfU6N9+T15nM+vlyT6TMfOo6Ctvp6exR8WcDHYVe3++RUUrOjHH/Zn8CzxPCrjYu1eBXIikEa5tQwMaR1FWreysZRWNx7sT4wYJh1J0m7bE+45v8AbSXBOCNy+D+xpbNuQDVjNIlJbjepLC8woSR7mHB+tVkwQ7vCFOmf7KusjXYEe54fU/1h+Q/GjyX2BEfwkp/rj/dB/jWi1DXYiiNc8CoSTz21/sj8an8S/Asthm/4EUKxW8SwBIBUCTGgmdNalal3wLJfC/CZt2Lo5k3biFYBItjtI+sfWsdRk9YqSNMU1Gak+xjX4c+HDpcGS5Ma+yyx0I6E9fSufFKMH7R6XpHr1UF6l3Huu9jLl7o80+UQM2pb0J6x3rollhE8eGjz5VdfPYSbGgzNDTlEmRl6Lrv1rN6hXsjqx+iZyj7Uqfz2+gzcy5PKQYJUmDJO/f1rDLkcnuetotCtNK+7RL4BHLO39J1+HTqKnv8AI0119dK/yvj+fHwLIHzINd22GX5Gi5XxOKVdM264jy7+a/t8ijbJEwPZnUk9Y07VPS6uuxVZY9VW/wA3ZJfPxJSWiGjMR+dQeUBRqhMilb/FfYyeRON1+l87/qIKsoNuWB8twtmYkCGMSOn41ntt8Tq9tqdL/wBarnhWTMDZdyuRXIKoPLbyrIYEhmO8RuKIrNpfmrl8u+3ZfsejV0HkCc4pQDOO9KAZx3pQDOO9KAZx3pQDOO9KA3eto/tKre8A/fUq1wCvxnAcNcUjlW1JBAYKAQSNxEaitI5Jp8gXwjgVnDD82st1dtWPx6fConllPkFL4l4HiMViFgqLKrCmdQTq5I3J0X5VpgzerZx6jBPLNeCM7xPgeIt37SXHJQhznBLKIyiDMGfMdPU01GrxQSmkRDS5nNQT27nOKNyOUcwYm4CAZBhQxI1ry9F7Tyr/ANl8rZ366TjHG12f9+xbWbgZXJBGdCsQNJk7j9rtXo+pk+lQ36Wn8ji/EJqVqrTRTcJwq3A+xE6H012qPSepzYZQ9XKtnf0J9H4MWWM+tXv/ACScZguSpuWiysNJnv76z0mtnqZ+qzJNcmmp00NPB5MTaZAwM3LeRZe5caYEsT7Jk9hoda9iUemanxFL+TzMTbxOHMpP+DXeBuDX8NzOcAoJ0AMgnMTm+RFeZlkpSbO/TYpY1UjV1kdQUAUAUBFv8Ptv7SKfgJ+dR0ospyXDKzF+GbLiCpAkEgE6xrFV6EbQ1WSDtEHxVhRbwpCDKo0AGkaHatcSpnHmk2nJsxGOMFk1BARe3fp8fsr0NJvKzzdc/Yfay38cYMKtkDQ5MvyKx95ppG5RmvH97I1y6Oh+FfRob8b4XlW8IwEBIX0GimJ+FeYeqjcpbkAxuJoVoq8d4bF3EJfNxlKZfKAPqkka9NTUNb2bRyOMXEvVs1JnQu5glcQ6qw3hgGHyNKJWxIVAKkkVQEbEWDuu/arJ+IK1sSQYMg1pQOfS/fTpAfS/fTpAfS/fTpAfS/fTpBMwttm1Og+01WTSBPURWYMx4z4A+IGe0QWC5cp0kAk6HvqayyQb3R6Gi1UcT6ZcXyVOG8L3iBK5dtyB91VUGbS1sUyRc8Clyha8FysGgLmmOkkiPkauoURD0l0Jrpu1Xgdx3gJBZIsOxuZi/niDP1dAI23pKFk4/SknNOa242M9wfhWIRShs3MwubBe0ahjpttrUX+x0avJjySUk1XS+X4+Rc4Tw7iSykoFgsZd53P6I2oupNNHFPLhcXFvmuF4efctbPhRvr3YEQQi9Jn2if4VepPuY+vxp3GPe933Jtrwthxqwa4SZOZiQTEbCBtUdC7lfxWRflpe4ssLw+1a/o7aL7gAfnvVlFIxlknL8zbJNSUCgG71oMOx71KdAq8SWQ6j3HpWipgZ+lGrUDn0o0oB9KNKB36UaUBzDszmAPj0FQ6QLWzZC+p71k3YHagBQHGUHQiR61DSfIuiBf4Lh39q0h1B26ie3vNVhjjB3FUJ+2kpbnOK8Ht37T2/YzKVzJAZfdWyySXcznijNUyNwzw1asplEsdyx0P2aVlmis1dXbgtp4LBHpiRfEXAmeywtSWkHKY1jcT/AM2qmHBHHK7J1EpZIUhHgTgVzC2jzQod9YHtKNfKT8tq6JyvY59NheOLvlmnqh0hQBQBQBQBQBQFFxe5hsSWwty7DKQ7AeWMuVozEZdnWR2Yd6AY4rwK1fxdm+94BbIjlDKAzrLS7TJAkHLHT1NQrTtNk+y400hvxXwK1jUAS+LV1SMjhswEnYrmEyRFT7SWzaISjftJMseIcLsYqzyLxFxWAJhoJymMwymRr2oFtwWNrDhVCjYAAddBpQgcCChIqgCgCgCgCgIuOwK3Rroeh6j/AMVaMnEGYx+EayfMNOjDY/ga3U0xZF5wqepCxdnzkKoJJ6AU6kLNHw3g4TzPBbt0H4mspZL4Ba1kAoAoAoAoDPcTvY1cRcNlVawljOqGJu3ct2EUgSDmFrWYgnQzoAzjOJ47VVwwBzoMwOYZeYA+hjdJM9M0bigOflrG5C30PzRouaCTzMp9NE80dZgUIJmC4jimuotzDBbbG4CwaSgWchPfNA270JLygCgCgCgCgE3LYYEESD0onQM9xPhBSWtgsvbqPxFbxyXyCl547VfqFhzx2p1Cy34Zwo3IZwVX7T+AqkslcA0dm0FEKIFYt2BdQAoAoAoDKXvC17nXbtrElC5cjScocodNf7M+sAd6AU3AcbLRjiJLx5AYBWFkE6kHXpQg4vhzEguVxZDPlLGJJK27aSYgT5CdInQHrQkYTwriVYsuLiJywuwZlZhvEEgnuc0aQDQg2C+tCTtAFAFAFAFAFAFAUWP8JYa873LisWcgsQxG3LjboOUhj396Aa/mVhJnI31vrtAzLlMCdNDQDmH8JYZIhWkEGS0nQMIntDtQDvCfDGHwzq9pWDKpQSzHQsWMyddSd6AuaAKAKAKAKA4TG9AVdrj9lghBaHMDQzP53SN5/Mtp6jvQEgcVtdHn2dgx9oSOn/5QDH5Yw9xAWPlYKYZW+sAVBEaEzoNzBipQM5xXhVtIdLsWyrOQQzMqrJMAD0gAwZ0rojnVborRf4BsPhwFmG8uYsDmkifMYgfwkVhKTkySWvFrJy+ceaI0Ye0YXcaEnbvBiqknPyxZ1/OCBMmGgZd5MRpI+YoB3DY+3cJVGkjcQRG2hkaHUab60BJoAoAoAoAoAoAoAoAoAoAoCvv8XtoxDyoDZMxjKWyB43n2TP7poBFzjtkT5joJ9lhoInceo+YoBY41Zyg5jqVEZWzSwJAIiRoCfdrQFHxexhr6i4jhHaDs2VsyltYHZWlhtBmt8eZw2fBDO8K4dZsMOac90kAKASqkkDtBjMsnpI7iWTM5bLgJF8/FbQzS+qzIgzocpjTUZtJHUEdDWBImzxiywkP0nUMNILdR2U/I0BKwuIFxFdZysJEggwfQ7UA7QBQBQBQBQBQBQBQBQBQBQBQBQBQBQBQBQBQBQBQBQBQBQBQCLyBlIOxBB9xoCDc4TZknlgGQwiRBCsARGxhm270IEXOD2fKMghSpAloBA0IE76DWgO2+EWRlAQaZY1b6kBOupHShI5f4baYAFARDCNdjJIOuuutAKxPD7bmWQE5gZ13gD7lHyoBgcIsgCEA67ndSSp33BJIO4mgFrwmyBlyCDmBEnUN7QOuoMDegF4PAW0bMqgNliddiZP3D5UBOoAoAoAoAoAoAoAoAoAoAoCBc4fbZ2LLMkNqWiYUSBMAwoGlANpwizBHLEFSDqdmZWbr1Kg/CgOLwmzocmo1mW3AKg76kKSPdUgVb4RZAgIIAAAk6DIywNdNGb51AHzgbectl82hnXeRrH7i+/KKAYucKslpKa5u7dTmI32zEmNpNAQ+G8MtMjgrMXGUat7IkAb7Qze+aAucNaCKFUQBoB6UA7QBQBQBQBQBQBQBQBQBQH//Z"/>
          <p:cNvSpPr>
            <a:spLocks noChangeAspect="1" noChangeArrowheads="1"/>
          </p:cNvSpPr>
          <p:nvPr/>
        </p:nvSpPr>
        <p:spPr bwMode="auto">
          <a:xfrm>
            <a:off x="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50" name="Picture 2" descr="What is Economics? | Economics lessons, Teaching economics ...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3712" y="2954655"/>
            <a:ext cx="3076575" cy="356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6565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724"/>
    </mc:Choice>
    <mc:Fallback xmlns="">
      <p:transition spd="slow" advTm="457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6|7.4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3.7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7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6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.4|5.3|10.3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4.3|10.6|19.5|3.2|13.9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1.6|16.4|18.3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8|5.5|8.9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8.6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.4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|6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7|4.5|4.1|4.8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6.4|16.1|35.5|9.5|13.7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2.7|30.7|48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7.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3.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4.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0.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0.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6.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7.8"/>
</p:tagLst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Aspect">
  <a:themeElements>
    <a:clrScheme name="Aspect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Aspect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Apothecary">
  <a:themeElements>
    <a:clrScheme name="Apothecary">
      <a:dk1>
        <a:sysClr val="windowText" lastClr="000000"/>
      </a:dk1>
      <a:lt1>
        <a:sysClr val="window" lastClr="FFFFFF"/>
      </a:lt1>
      <a:dk2>
        <a:srgbClr val="564B3C"/>
      </a:dk2>
      <a:lt2>
        <a:srgbClr val="ECEDD1"/>
      </a:lt2>
      <a:accent1>
        <a:srgbClr val="93A299"/>
      </a:accent1>
      <a:accent2>
        <a:srgbClr val="CF543F"/>
      </a:accent2>
      <a:accent3>
        <a:srgbClr val="B5AE53"/>
      </a:accent3>
      <a:accent4>
        <a:srgbClr val="848058"/>
      </a:accent4>
      <a:accent5>
        <a:srgbClr val="E8B54D"/>
      </a:accent5>
      <a:accent6>
        <a:srgbClr val="786C71"/>
      </a:accent6>
      <a:hlink>
        <a:srgbClr val="CCCC00"/>
      </a:hlink>
      <a:folHlink>
        <a:srgbClr val="B2B2B2"/>
      </a:folHlink>
    </a:clrScheme>
    <a:fontScheme name="Apothecary">
      <a:majorFont>
        <a:latin typeface="Book Antiqua"/>
        <a:ea typeface=""/>
        <a:cs typeface=""/>
        <a:font script="Jpan" typeface="HGS明朝B"/>
        <a:font script="Hang" typeface="HY견명조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견명조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pothecary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100000"/>
              </a:schemeClr>
            </a:gs>
            <a:gs pos="68000">
              <a:schemeClr val="phClr">
                <a:tint val="77000"/>
                <a:satMod val="100000"/>
              </a:schemeClr>
            </a:gs>
            <a:gs pos="81000">
              <a:schemeClr val="phClr">
                <a:tint val="79000"/>
                <a:satMod val="100000"/>
              </a:schemeClr>
            </a:gs>
            <a:gs pos="86000">
              <a:schemeClr val="phClr">
                <a:tint val="73000"/>
                <a:satMod val="100000"/>
              </a:schemeClr>
            </a:gs>
            <a:gs pos="100000">
              <a:schemeClr val="phClr">
                <a:tint val="35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73000"/>
                <a:shade val="100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tint val="100000"/>
                <a:shade val="57000"/>
                <a:satMod val="120000"/>
              </a:schemeClr>
            </a:gs>
            <a:gs pos="80000">
              <a:schemeClr val="phClr">
                <a:tint val="100000"/>
                <a:shade val="56000"/>
                <a:satMod val="145000"/>
              </a:schemeClr>
            </a:gs>
            <a:gs pos="88000">
              <a:schemeClr val="phClr">
                <a:tint val="100000"/>
                <a:shade val="63000"/>
                <a:satMod val="160000"/>
              </a:schemeClr>
            </a:gs>
            <a:gs pos="100000">
              <a:schemeClr val="phClr">
                <a:tint val="99000"/>
                <a:shade val="100000"/>
                <a:satMod val="155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glow" dir="tl">
              <a:rot lat="0" lon="0" rev="1800000"/>
            </a:lightRig>
          </a:scene3d>
          <a:sp3d contourW="10160" prstMaterial="dkEdge">
            <a:bevelT w="0" h="0" prst="angle"/>
            <a:contourClr>
              <a:schemeClr val="phClr">
                <a:shade val="30000"/>
                <a:satMod val="150000"/>
              </a:schemeClr>
            </a:contourClr>
          </a:sp3d>
        </a:effectStyle>
        <a:effectStyle>
          <a:effectLst>
            <a:glow rad="50800">
              <a:schemeClr val="phClr">
                <a:tint val="68000"/>
                <a:shade val="93000"/>
                <a:alpha val="37000"/>
                <a:satMod val="25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800000"/>
            </a:lightRig>
          </a:scene3d>
          <a:sp3d contourW="10160" prstMaterial="dkEdge">
            <a:bevelT w="20320" h="19050" prst="angle"/>
            <a:contourClr>
              <a:schemeClr val="phClr">
                <a:shade val="3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3000"/>
            <a:satMod val="14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atMod val="170000"/>
              </a:schemeClr>
              <a:schemeClr val="phClr">
                <a:shade val="70000"/>
                <a:satMod val="13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F9C9D"/>
      </a:accent5>
      <a:accent6>
        <a:srgbClr val="9E5E9B"/>
      </a:accent6>
      <a:hlink>
        <a:srgbClr val="58C1BA"/>
      </a:hlink>
      <a:folHlink>
        <a:srgbClr val="9DD0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432</TotalTime>
  <Words>1421</Words>
  <Application>Microsoft Office PowerPoint</Application>
  <PresentationFormat>On-screen Show (4:3)</PresentationFormat>
  <Paragraphs>327</Paragraphs>
  <Slides>39</Slides>
  <Notes>0</Notes>
  <HiddenSlides>0</HiddenSlides>
  <MMClips>41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39</vt:i4>
      </vt:variant>
    </vt:vector>
  </HeadingPairs>
  <TitlesOfParts>
    <vt:vector size="58" baseType="lpstr">
      <vt:lpstr>Algerian</vt:lpstr>
      <vt:lpstr>AR DARLING</vt:lpstr>
      <vt:lpstr>Arial</vt:lpstr>
      <vt:lpstr>Arial Black</vt:lpstr>
      <vt:lpstr>Bauhaus 93</vt:lpstr>
      <vt:lpstr>Berlin Sans FB</vt:lpstr>
      <vt:lpstr>Book Antiqua</vt:lpstr>
      <vt:lpstr>Calibri</vt:lpstr>
      <vt:lpstr>Calibri Light</vt:lpstr>
      <vt:lpstr>Century Gothic</vt:lpstr>
      <vt:lpstr>Helvetica-Black</vt:lpstr>
      <vt:lpstr>Verdana</vt:lpstr>
      <vt:lpstr>Wingdings 2</vt:lpstr>
      <vt:lpstr>Wingdings 3</vt:lpstr>
      <vt:lpstr>Office Theme</vt:lpstr>
      <vt:lpstr>Aspect</vt:lpstr>
      <vt:lpstr>Apothecary</vt:lpstr>
      <vt:lpstr>Ion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Opportunity Cost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Production Possibilities Curve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Ruth</dc:creator>
  <cp:lastModifiedBy>Windows User</cp:lastModifiedBy>
  <cp:revision>165</cp:revision>
  <cp:lastPrinted>2014-07-07T01:12:07Z</cp:lastPrinted>
  <dcterms:created xsi:type="dcterms:W3CDTF">2014-07-03T17:46:33Z</dcterms:created>
  <dcterms:modified xsi:type="dcterms:W3CDTF">2020-08-25T20:22:15Z</dcterms:modified>
</cp:coreProperties>
</file>