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56" r:id="rId3"/>
    <p:sldId id="275" r:id="rId4"/>
    <p:sldId id="259" r:id="rId5"/>
    <p:sldId id="260" r:id="rId6"/>
    <p:sldId id="269" r:id="rId7"/>
    <p:sldId id="272" r:id="rId8"/>
    <p:sldId id="278" r:id="rId9"/>
    <p:sldId id="279" r:id="rId10"/>
    <p:sldId id="271" r:id="rId11"/>
    <p:sldId id="276" r:id="rId12"/>
    <p:sldId id="277" r:id="rId13"/>
    <p:sldId id="270" r:id="rId14"/>
    <p:sldId id="285" r:id="rId15"/>
    <p:sldId id="280" r:id="rId16"/>
    <p:sldId id="281" r:id="rId17"/>
    <p:sldId id="273" r:id="rId18"/>
    <p:sldId id="282" r:id="rId19"/>
    <p:sldId id="283" r:id="rId20"/>
    <p:sldId id="274" r:id="rId21"/>
    <p:sldId id="286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1E5BB-F225-4AC5-8A14-BE966AF3E8A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2789D-7C43-4B28-A04E-70037D222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19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5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4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13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6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0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2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5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9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3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7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5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7D246B5-470E-4201-9136-E9929E368A7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0C3EDBA-0672-4DE5-966A-F603B5B25A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phillips+curve&amp;source=images&amp;cd=&amp;cad=rja&amp;uact=8&amp;ved=0CAcQjRw&amp;url=http://www.ivoryresearch.com/samples/economics-essay-example-do-the-us-and-japan-follow-the-phillips-curve-phenomenon/&amp;ei=kL5sVK2pIYz5yQTLsYEY&amp;bvm=bv.80120444,d.aWw&amp;psig=AFQjCNGh5V2MiSwDqa0zgpdhGwwsk0-HnA&amp;ust=1416498998667551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8.xml"/><Relationship Id="rId1" Type="http://schemas.openxmlformats.org/officeDocument/2006/relationships/video" Target="https://www.youtube.com/embed/H_LHFs_Htak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phillips+curve&amp;source=images&amp;cd=&amp;cad=rja&amp;uact=8&amp;ved=0CAcQjRw&amp;url=https://www.boundless.com/economics/textbooks/boundless-economics-textbook/inflation-and-unemployment-23/the-relationship-between-inflation-and-unemployment-105/the-phillips-curve-399-12496/&amp;ei=wMBsVIWIDo72yQS874DwDA&amp;bvm=bv.80120444,d.aWw&amp;psig=AFQjCNGh5V2MiSwDqa0zgpdhGwwsk0-HnA&amp;ust=1416498998667551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4191000" cy="3219450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  <a:t>Inflation</a:t>
            </a:r>
            <a:b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</a:b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  <a:t> and Unemployment</a:t>
            </a:r>
            <a:b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</a:b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  <a:t>and </a:t>
            </a:r>
            <a:b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</a:b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  <a:t>the Phillips Curve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4" name="AutoShape 2" descr="data:image/jpeg;base64,/9j/4AAQSkZJRgABAQAAAQABAAD/2wCEAAkGBwgHDxEUBxESExAQGBIQFxUSGBkWGRoYFhUWFhUXFhgYHCgsGBwlHRUXLTEhJSkrMC4xGCAzODMtNyoxLisBCgoKDg0OGxAQGywmICQ3LiwuNzQ3LSwuNzIuNyw3NzcsNC0sLjIvLSw1KzcuNCwsNzI1LCw3NyssLDctNSwtLP/AABEIALEBHQMBIgACEQEDEQH/xAAbAAEAAwEBAQEAAAAAAAAAAAAABAUGAwECB//EAD4QAAICAQIDBAgDBwIGAwAAAAABAgMRBAUSITEGE0FRFTJTYXFzkbEUIkIjM1JigYKhcpI1Q0Rjg6IWJCX/xAAXAQEBAQEAAAAAAAAAAAAAAAAAAQMC/8QALBEBAAIABAQEBQUAAAAAAAAAAAECERIhMQNR0fBhcZHBIjJB4fETQoGhsf/aAAwDAQACEQMRAD8A/cMjJS9ortRRPS/he9y7J8SrUpJxVFskrOFPC44183jrjxKPdNR2h1VTWZwlX3ks1V2Qc/8A6sLIJYl4WSkvHLSWOWANtk9MZrN53qV0o0pwqhbFcbonLEY3OuUZJP8AMmmmmmuXPkmdp7zvFHKFbbipNQddjlP96+LjTxHh4I/lay8r+JAaxyS6/A9M/XdrbXGO4JcVeoqjGUYOClGVMZ5SbfRzks5/SaAAAQNz3Svbp6eNsZP8TZ3CkukZcE5ri8k+DHxaLETOwngAgAAAAAAAAAAAAAAAAAAAAAAAAAAAAAAAAAACs3Kb7/TRlNwhJ2Yw8cVih+SL81w95LHnBFPpPTG22Qjb3l0FLuuJ8by5Orjk223jDk03yWLF4xNVKMZesk8c+YwgK7YJyspeZOUY2XQhJ824Rskoc/1LCwn4pJliIxjBJRSSXJJHoEDdetHzYfaRPIG69aPmw+0ieAM/260tup0FstKs3afg1dfnx0SVqS+PC1/caA8ks9TqlstotyHDb9XVr6a7dO8wthC2L/lmlJf4ZIMv2GctFHU6O3robpQh76LP2tD/AKKTj/42agvErltMQQAA4AAAAAAAAAAAAAAAAAAAAAAAAAAAAAAAAAAAAABA3XrR82H2kTyBuvWj5sPtIngAABlt5/8AyNz0upWVXql6Pt8uLLs003/dxxz/ANxGpKztLtS3vSXU54ZTjmEvGNkWpVzXvUkn/Q59ld2e9aSq2yPDY8wth/BbW3C2P9JRf+DW3xUi3LTp34ItwAZKAAAAAAAAAAAAAAAAAAAAAAAAAAAAAAAAAAAAAIG69aPmw+0ieQN160fNh9pE8AAADMtQ3sW6Tg+Wn3NO2HlHU1xSsj/fBKXxhI1JTdrNqnu2llHTNLUVON9En+m6t8Vb+DfJ+6TNOHMY4TtOnfkkrkFb2d3aG9aau6C4ZSTU4PrCyL4bIP3xkmv6FkcTE1nCVAAQAAAAAAAAAAAAAAAAAAAAAAAAAAAAAAAAAABA3XrR82H2kTyBuvWj5sPtIngAAAAAGTeezm5+Wk3N/wBK9XFf4VsV/uh/MatEDfdqo3rT2U6nKVi5SXWMk1KE4vwlGSTXwIXZPdrtfVOvccLWaWXcXrpmSScbYr+CaxJfFrwNrfHXN9Y0n2n2/KL0A5xvql6sovLa5NdUstfQxV0Bzd1SeHKOfLK88fc+01JcvED0AAAAAAAAAAAAAAAAAAAAAAAAAAAAAAAEDdetHzYfaRPIG69aPmw+0ieAAAAAADL9qtPdtdsdw22LlOmPd6iuPW3T5y2l4zrbco+LXEvE1B41k7pfLOJLlpdVRrK4WaWSnXYlOMo8001lNGI0vZriUI6a+D1FSl3kabFW4NU6iFf7vDzx3c3LrheWCbomuyOqVFjxt+sk/wAO/Cm+bblQ34Rm8uHk8x8iXp9t3XTU011RozpnXiaslF2xjNcXH+z/ACuS5v1sy+o4lMs6bTskONmx7lbKMrXBtThNvPlfXY/DyiyLpdr3uTsi5XQ4Iwq4o2tRkvwdEXGqDeE+94nx8ukllZ5Tadj3WqnMbl+LhGjgk52SrzCqELVJNc1JqfPGeaZ12vY9ZotW5zusnVFcMeK3OY93CCjODr54lFvPH1bfizhVts9Wpporjrcd4lh4cpeLxzk284x1b+LJoAAAAAAAAAAAAAAAAAAAAAAAAAAAAAABA3XrR82H2kTyBuvWj5sPtIngAAAAAAAAQ9327TbvRZTrY8Vdi4X4NeUovwknhp+DRTdm9y1enslot8lnU1JyqtfJailPlNfzx5KaXjz6M0pUdo9khvVaUZOq+pqym6PrVzXRrzi+jj0abRpS0YZbbf539UW4KHszvlmv46d0iqtdp8K2vwkn6t1T/VXLHLy5p8y+ObVms4SoADkAAAAAAAAAAAAAAAAAAAAAAAAAAAAAEDdetHzYfaRPIG69aPmw+0ieAAAAAAAAAAAFJ2j2L0ooWaKfc6yjMqbks4z1hNfrrl4x/r1HZ3fvSfHVrodzraMK2lvPXpZW/wBdcvCX9HzLspe0Www3dQnp5unV0ZlTfFZcW+sZL9db8YPr7nzNa2iYy2/ieX27jxi6Bnti3+26x6bfIKjXQWeFP8l0V/zKJP1l5x6x8fM0Jxas1nCVAAcgAAAAAAAAAAAAAAAAAAAAAAAAAAIG69aPmw+0ieQN160fNh9pE8AAAAAAAAAAAAAArd92TRb5Woa1PMXxwsg3GyuS6TrmucZfDr0fIpNNvmt7PTVPap8VTajVrkkoSzyjDURX7qz+b1X7nyNac76atRGUb4qUJJxcZJNNPqmn1RpXiYRltrHeyYPuLUlleJ6ZH0Ru3Zh57N/t9J1ejsliUF4/hbH0+XN48nEudj3/AEG9qX4STVlfKymxcFtb8rIPmvj0fgxbh4RmrrHe/IxWoAM1AAAAAAAAAAAAAAAAAAAAAAAAcdTpqNVHh1MVKOc4fmRvQu2exh9CeAIHoXbfYw+g9C7b7GH0J4Agehdt9jD6D0LtvsYfQngCB6F232MPoPQu2+xh9CeAIHoXbfYw+g9C7b7GH0J4Agehdt9jD6D0LtvsYfQngCB6F232MPoPQu2+xh9CeAIHoXbfYw+hW7x2M2TdFmVXd2r1bqXwWR+El1X8ryvcaEFraazjAwy02u2DlvGlhrdOv+o00MWpedunXre+Vb/tRebTHs5vMOPbFTZFcnw9YvxUo9Yv3NIvSj3Xsttm5T71KVOp8L9PJ1W+7ilH117pJr3GmalvmjCfDp09ETfQ22exh9B6F2z2MPoUue1ezeFe4UrHTho1CXvy+Cx/7PEkaPtns101Vq5y017/AOVq4umT/wBLl+Wf9rYnhW3rr5d4mKy9C7b7GH0HoXbfYw+hOUk+h6ZKgehdt9jD6FLuK0OknYo6ep8Fmir59cai1Vyb+GXj4GpI1u36O6xWW1Vysj0m4pyWM4w/dl/VgZX0ntDhW1oZOdyrnXCMVJyjZXZZGT4c8PKqfL4eZ69y2nLxoZcEY22NyUYtRplWrW4t5TXeR5Yy+Zpbdq2+2KjZRU4pQik4RwlBNQS5clFSlheGX5n36O0XNdzVhqcfUj0m05rp0lwxyvHC8gMtduG1Qw3pFCHHYuKST4oU2SruaUXlNNLGeqf9Dp+P2eHK/R8E24xUfyPM5qEq4JqWOKSn/wCkvDm77RbJt2i4u4qhmcpWSk4pycpTlZlvHg5yx5ZPY7NoK+77iuMI1T76Ma0ox4+CUE2kueFLl5YXkgM9DcdolPD0TUMwXH+TGJ3SojLCln149PJ59xyW77RKt2R0FnDwO5OUOBOtVys4ouWFJ8MXlLOG155Natv0celVfLh/RH9M+OPh4Tba97z1OVe0bbUmq6KUpZTShHDUk1JNY6NNrHvYEPs66be9lVp41cNltKkmnxxhNpPl06Lky6OFGk0+ncnRCMXNpycUllpYTeOrwdwAAAAAAAAAAAAAAAABD3iy6nTXy02e8jXbKOFl8Sg3HCw888eBMAGcv1m57aoxukm5dZ2PvIQX5urhCtvPCl06z8SRtGt1urm5Xtd3Zp9NfGMY4UZTU+NcTf5nlLywsfF2mq0lGsjw6qEZx64ksrkdYwUElHCS5JLkBjtLqu0kIaecpfvYxk1cozeVp7bJcq4w4U5KGE3nP0fWG87pOyLakoSlHMeHonqZQ68P8ODW4DjnqBkdH2m3G9aduFco3SqUpVwn0sVTcYqUllx43l5fq+rylwz9Tvep09842KCrjOEMOM+JRk682uS5cP52vD1er5pXtdcaopVpKMUkkuiS5JI+sAZmnftznFT7lOE510QiozUlOyqE4znl8ocU2ny5YznqlN7N7rrNz7z8ZX3fDw4WMNN8WYS/M+ceFc+T5+qvG5wegDhq9JptbBw1lcLIS5ONkVJPw5pncCJw2GY/+F6LS89it1GifXGnn+zzzf7mxShjL8Eh3XbLQv8AY2aPVwXhbGens6fxQ44t/wBqNODX9a0/Nr59d0wZmXaXctJ/xPbNWlyXFp+71EenN4jJTx/YfUO3XZ1Y/FXuhyeEtTXZRz+NkUjSHzKKl63P4jNSd6+k9cTVX6Pf9m1yb0Wr09iX8FsJfZlhXZCxZraa808lbq+zuya3P4vSaeeevFVBv64IE+wnZaSwtFTH5acP8waGHC5z/U+8GrRgzFfYHs7V+6rvj/p1WqX2tL3btDRt1ar03HwLLXeTnbLm8v8APZJt/U5tFP2zPph7yJQAOFAAAAAAAAAAAAAAAAAAAAAAAAAAAAAAAAAAAAAAAAAAAAAAAAAAB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279525"/>
            <a:ext cx="429577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Fig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86200"/>
            <a:ext cx="343662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48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90600" y="2438400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990600" y="5546327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87221" y="2822523"/>
            <a:ext cx="0" cy="2714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2170" y="3283049"/>
            <a:ext cx="2590800" cy="1844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204570" y="3265221"/>
            <a:ext cx="2286000" cy="2048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86201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182815" y="22537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32618" y="248130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LRAS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936013" y="4234816"/>
            <a:ext cx="1451208" cy="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32618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1445" y="397709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67990" y="49510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94420" y="308946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330071" y="4179986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830874" y="554399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76604" y="4029204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5486400" y="5595231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86400" y="2481309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329831" y="5605509"/>
            <a:ext cx="186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4717918" y="241186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5953838" y="3283049"/>
            <a:ext cx="2372513" cy="18409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382000" y="49392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SRPC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7107820" y="2928801"/>
            <a:ext cx="468" cy="26459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29552" y="262711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LRPC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029450" y="4125159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173179" y="3889876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5022" y="670074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Increase AD – shift right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147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90600" y="2438400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990600" y="5546327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87221" y="2822523"/>
            <a:ext cx="0" cy="2714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2170" y="3283049"/>
            <a:ext cx="2590800" cy="1844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204570" y="3265221"/>
            <a:ext cx="2286000" cy="2048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86201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182815" y="22537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32618" y="248130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LRAS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936013" y="4234816"/>
            <a:ext cx="1451208" cy="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32618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1445" y="397709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67990" y="49510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94420" y="308946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330071" y="4179986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513688" y="2665975"/>
            <a:ext cx="2372513" cy="18409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91733" y="429232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AD1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881746" y="3657600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endCxn id="21" idx="5"/>
          </p:cNvCxnSpPr>
          <p:nvPr/>
        </p:nvCxnSpPr>
        <p:spPr>
          <a:xfrm>
            <a:off x="993163" y="3731513"/>
            <a:ext cx="1986144" cy="1968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21" idx="4"/>
          </p:cNvCxnSpPr>
          <p:nvPr/>
        </p:nvCxnSpPr>
        <p:spPr>
          <a:xfrm flipH="1" flipV="1">
            <a:off x="2938896" y="3767260"/>
            <a:ext cx="67331" cy="178794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91943" y="348702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830874" y="554399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76604" y="4029204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3440474" y="4506889"/>
            <a:ext cx="227516" cy="29371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782244" y="3279396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5486400" y="5595231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86400" y="2481309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329831" y="5605509"/>
            <a:ext cx="186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4717918" y="241186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5953838" y="3283049"/>
            <a:ext cx="2372513" cy="18409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382000" y="49392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SRPC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7107820" y="2928801"/>
            <a:ext cx="468" cy="26459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29552" y="262711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LRPC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029450" y="4125159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173179" y="3889876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5022" y="670074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Increase AD – shift right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814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90600" y="2438400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990600" y="5546327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87221" y="2822523"/>
            <a:ext cx="0" cy="2714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2170" y="3283049"/>
            <a:ext cx="2590800" cy="1844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204570" y="3265221"/>
            <a:ext cx="2286000" cy="2048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86201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182815" y="22537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32618" y="248130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LRAS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936013" y="4234816"/>
            <a:ext cx="1451208" cy="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32618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1445" y="397709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67990" y="49510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94420" y="308946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330071" y="4179986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513688" y="2665975"/>
            <a:ext cx="2372513" cy="18409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91733" y="429232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AD1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881746" y="3657600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endCxn id="21" idx="5"/>
          </p:cNvCxnSpPr>
          <p:nvPr/>
        </p:nvCxnSpPr>
        <p:spPr>
          <a:xfrm>
            <a:off x="993163" y="3731513"/>
            <a:ext cx="1986144" cy="1968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21" idx="4"/>
          </p:cNvCxnSpPr>
          <p:nvPr/>
        </p:nvCxnSpPr>
        <p:spPr>
          <a:xfrm flipH="1" flipV="1">
            <a:off x="2938896" y="3767260"/>
            <a:ext cx="67331" cy="178794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91943" y="348702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830874" y="554399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76604" y="4029204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3440474" y="4506889"/>
            <a:ext cx="227516" cy="29371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8896" y="168763"/>
            <a:ext cx="46239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AD</a:t>
            </a:r>
          </a:p>
          <a:p>
            <a:r>
              <a:rPr lang="en-US" sz="3200" dirty="0" smtClean="0"/>
              <a:t>Price</a:t>
            </a:r>
          </a:p>
          <a:p>
            <a:r>
              <a:rPr lang="en-US" sz="3200" dirty="0" smtClean="0"/>
              <a:t>Output</a:t>
            </a:r>
            <a:endParaRPr lang="en-US" sz="3200" dirty="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1633184" y="821665"/>
            <a:ext cx="0" cy="36463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1986235" y="1295400"/>
            <a:ext cx="0" cy="36463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213670" y="304800"/>
            <a:ext cx="0" cy="36463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782244" y="3279396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5486400" y="5595231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86400" y="2481309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329831" y="5605509"/>
            <a:ext cx="186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4717918" y="241186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5953838" y="3283049"/>
            <a:ext cx="2372513" cy="18409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382000" y="49392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SRPC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7107820" y="2928801"/>
            <a:ext cx="468" cy="26459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29552" y="262711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LRPC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029450" y="4125159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173179" y="3889876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6156275" y="3383864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086697" y="3059076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077864" y="757485"/>
            <a:ext cx="46239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Inflation</a:t>
            </a:r>
          </a:p>
          <a:p>
            <a:r>
              <a:rPr lang="en-US" sz="3200" dirty="0" smtClean="0"/>
              <a:t>unemployment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6697249" y="821665"/>
            <a:ext cx="0" cy="36463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7848600" y="1351236"/>
            <a:ext cx="0" cy="4571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1840274" y="1003983"/>
            <a:ext cx="3200400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311784" y="1579835"/>
            <a:ext cx="2728890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327959" y="669437"/>
            <a:ext cx="270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corresponds to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6934200" y="3491926"/>
            <a:ext cx="0" cy="36463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701825" y="3793514"/>
            <a:ext cx="1154" cy="19272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2505044" y="5732678"/>
            <a:ext cx="305640" cy="295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6426376" y="3377541"/>
            <a:ext cx="447725" cy="1891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0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1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3"/>
            </a:pPr>
            <a:r>
              <a:rPr lang="en-US" sz="2400" dirty="0" smtClean="0"/>
              <a:t>Shifting the Phillips Curve</a:t>
            </a:r>
          </a:p>
          <a:p>
            <a:r>
              <a:rPr lang="en-US" sz="2400" dirty="0" smtClean="0"/>
              <a:t>        A.  LRPC - </a:t>
            </a:r>
            <a:r>
              <a:rPr lang="en-US" sz="2400" b="1" dirty="0" smtClean="0">
                <a:solidFill>
                  <a:srgbClr val="FF0000"/>
                </a:solidFill>
              </a:rPr>
              <a:t>NEVER</a:t>
            </a:r>
            <a:r>
              <a:rPr lang="en-US" sz="2400" dirty="0" smtClean="0"/>
              <a:t> shift LRPC – it will always be at the natural 	rate of 	unemployment</a:t>
            </a:r>
          </a:p>
          <a:p>
            <a:r>
              <a:rPr lang="en-US" sz="2400" dirty="0" smtClean="0"/>
              <a:t>        B.  SRPC</a:t>
            </a:r>
          </a:p>
          <a:p>
            <a:r>
              <a:rPr lang="en-US" sz="2400" dirty="0" smtClean="0"/>
              <a:t>       	1.  </a:t>
            </a:r>
            <a:r>
              <a:rPr lang="en-US" sz="2400" dirty="0" smtClean="0"/>
              <a:t>AD – if AD shifts there is </a:t>
            </a:r>
            <a:r>
              <a:rPr lang="en-US" sz="2400" b="1" dirty="0" smtClean="0"/>
              <a:t>movement along </a:t>
            </a:r>
            <a:r>
              <a:rPr lang="en-US" sz="2400" dirty="0" smtClean="0"/>
              <a:t>the SRPC</a:t>
            </a:r>
          </a:p>
          <a:p>
            <a:r>
              <a:rPr lang="en-US" sz="2400" dirty="0" smtClean="0"/>
              <a:t>	2.  SRAS – if SRAS shifts SRPC </a:t>
            </a:r>
            <a:r>
              <a:rPr lang="en-US" sz="2400" b="1" dirty="0" smtClean="0"/>
              <a:t>shifts</a:t>
            </a:r>
          </a:p>
          <a:p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dirty="0"/>
              <a:t>	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9754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90600" y="2438400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990600" y="5546327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87221" y="2822523"/>
            <a:ext cx="0" cy="2714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2170" y="3283049"/>
            <a:ext cx="2590800" cy="1844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204570" y="3265221"/>
            <a:ext cx="2286000" cy="2048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86201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182815" y="22537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32618" y="248130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LRAS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936013" y="4234816"/>
            <a:ext cx="1451208" cy="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32618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1445" y="397709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67990" y="49510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94420" y="308946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330071" y="4179986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476604" y="4029204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5486400" y="5595231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86400" y="2481309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329831" y="5605509"/>
            <a:ext cx="186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4717918" y="241186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5953838" y="3283049"/>
            <a:ext cx="2372513" cy="18409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382000" y="49392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SRPC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7107820" y="2928801"/>
            <a:ext cx="468" cy="26459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29552" y="262711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LRPC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029450" y="4125159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173179" y="3889876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40077" y="568963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Decrease SRAS – shift left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1375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90600" y="2438400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990600" y="5546327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87221" y="2822523"/>
            <a:ext cx="0" cy="2714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2170" y="3283049"/>
            <a:ext cx="2590800" cy="1844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204570" y="3265221"/>
            <a:ext cx="2286000" cy="2048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86201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182815" y="22537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32618" y="248130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LRAS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936013" y="4234816"/>
            <a:ext cx="1451208" cy="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32618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1445" y="397709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67990" y="49510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94420" y="308946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330071" y="4179986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255829" y="3071529"/>
            <a:ext cx="1470764" cy="12904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65490" y="280576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SRAS1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755878" y="3757562"/>
            <a:ext cx="116537" cy="1691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endCxn id="21" idx="2"/>
          </p:cNvCxnSpPr>
          <p:nvPr/>
        </p:nvCxnSpPr>
        <p:spPr>
          <a:xfrm>
            <a:off x="953340" y="3839841"/>
            <a:ext cx="802538" cy="231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1846935" y="3814138"/>
            <a:ext cx="12219" cy="170963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77765" y="3601309"/>
            <a:ext cx="73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679670" y="554399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76604" y="4029204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2738757" y="3247155"/>
            <a:ext cx="280472" cy="21649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674353" y="3414188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5486400" y="5595231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86400" y="2481309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329831" y="5605509"/>
            <a:ext cx="186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4717918" y="241186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5953838" y="3283049"/>
            <a:ext cx="2372513" cy="18409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382000" y="49392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SRPC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7107820" y="2928801"/>
            <a:ext cx="468" cy="26459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29552" y="262711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LRPC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029450" y="4125159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173179" y="3889876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40077" y="568963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Decrease SRAS – shift left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291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90600" y="2438400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990600" y="5546327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87221" y="2822523"/>
            <a:ext cx="0" cy="2714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2170" y="3283049"/>
            <a:ext cx="2590800" cy="1844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204570" y="3265221"/>
            <a:ext cx="2286000" cy="2048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86201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182815" y="22537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32618" y="248130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LRAS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936013" y="4234816"/>
            <a:ext cx="1451208" cy="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32618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1445" y="397709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67990" y="49510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94420" y="308946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330071" y="4179986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255829" y="3071529"/>
            <a:ext cx="1470764" cy="12904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65490" y="280576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SRAS1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755878" y="3757562"/>
            <a:ext cx="116537" cy="1691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endCxn id="21" idx="2"/>
          </p:cNvCxnSpPr>
          <p:nvPr/>
        </p:nvCxnSpPr>
        <p:spPr>
          <a:xfrm>
            <a:off x="953340" y="3839841"/>
            <a:ext cx="802538" cy="231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1846935" y="3814138"/>
            <a:ext cx="12219" cy="170963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77765" y="3601309"/>
            <a:ext cx="73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679670" y="554399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76604" y="4029204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2738757" y="3247155"/>
            <a:ext cx="280472" cy="21649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8896" y="168763"/>
            <a:ext cx="46239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SRAS</a:t>
            </a:r>
          </a:p>
          <a:p>
            <a:r>
              <a:rPr lang="en-US" sz="3200" dirty="0" smtClean="0"/>
              <a:t>Price</a:t>
            </a:r>
          </a:p>
          <a:p>
            <a:r>
              <a:rPr lang="en-US" sz="3200" dirty="0" smtClean="0"/>
              <a:t>Output</a:t>
            </a:r>
            <a:endParaRPr lang="en-US" sz="3200" dirty="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1590742" y="792697"/>
            <a:ext cx="9458" cy="42908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1896159" y="1293277"/>
            <a:ext cx="10269" cy="32689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600200" y="168763"/>
            <a:ext cx="0" cy="4480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674353" y="3414188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5486400" y="5595231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86400" y="2481309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329831" y="5605509"/>
            <a:ext cx="186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4717918" y="241186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5953838" y="3283049"/>
            <a:ext cx="2372513" cy="18409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382000" y="49392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SRPC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7107820" y="2928801"/>
            <a:ext cx="468" cy="26459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50138" y="254321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LRPC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029450" y="4125159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173179" y="3889876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7677763" y="3524735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7736393" y="3251086"/>
            <a:ext cx="181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74505" y="740928"/>
            <a:ext cx="46239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Inflation</a:t>
            </a:r>
          </a:p>
          <a:p>
            <a:r>
              <a:rPr lang="en-US" sz="3200" dirty="0" smtClean="0"/>
              <a:t>unemployment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7214004" y="3525153"/>
            <a:ext cx="0" cy="41534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7873895" y="1342989"/>
            <a:ext cx="2" cy="43249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617457" y="2703474"/>
            <a:ext cx="1785378" cy="14413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352696" y="404340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SRPC1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311784" y="1579835"/>
            <a:ext cx="2728890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132618" y="1066800"/>
            <a:ext cx="2728890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7888039" y="4174380"/>
            <a:ext cx="327738" cy="3698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454441" y="3797375"/>
            <a:ext cx="9458" cy="42908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1930508" y="5924894"/>
            <a:ext cx="399563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6806265" y="851248"/>
            <a:ext cx="0" cy="41534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7303075" y="3634395"/>
            <a:ext cx="317908" cy="321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88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  <p:bldP spid="6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90600" y="2438400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990600" y="5546327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87221" y="2822523"/>
            <a:ext cx="0" cy="2714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2170" y="3283049"/>
            <a:ext cx="2590800" cy="1844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204570" y="3265221"/>
            <a:ext cx="2286000" cy="2048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86201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182815" y="22537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32618" y="248130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LRAS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936013" y="4234816"/>
            <a:ext cx="1451208" cy="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32618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1445" y="397709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67990" y="49510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94420" y="308946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330071" y="4179986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476604" y="4029204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5486400" y="5595231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86400" y="2481309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329831" y="5605509"/>
            <a:ext cx="186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4717918" y="241186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5953838" y="3283049"/>
            <a:ext cx="2372513" cy="18409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382000" y="49392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SRPC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7107820" y="2928801"/>
            <a:ext cx="468" cy="26459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29552" y="262711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LRPC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029450" y="4125159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173179" y="3889876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40077" y="568963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Increase SRAS – shift right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155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90600" y="2438400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990600" y="5546327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87221" y="2822523"/>
            <a:ext cx="0" cy="2714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2170" y="3283049"/>
            <a:ext cx="2590800" cy="1844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204570" y="3265221"/>
            <a:ext cx="2286000" cy="2048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86201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182815" y="22537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32618" y="248130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LRAS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936013" y="4234816"/>
            <a:ext cx="1451208" cy="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32618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1445" y="397709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67990" y="49510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94420" y="308946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330071" y="4179986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endCxn id="20" idx="1"/>
          </p:cNvCxnSpPr>
          <p:nvPr/>
        </p:nvCxnSpPr>
        <p:spPr>
          <a:xfrm flipV="1">
            <a:off x="2210239" y="3917489"/>
            <a:ext cx="1642415" cy="15509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52654" y="373282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SRAS1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984336" y="4662648"/>
            <a:ext cx="116537" cy="1691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990600" y="4734687"/>
            <a:ext cx="1958815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3039052" y="4814092"/>
            <a:ext cx="19337" cy="74850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07413" y="4525159"/>
            <a:ext cx="73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906469" y="554439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76604" y="4029204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202765" y="4506759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5486400" y="5595231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86400" y="2481309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329831" y="5605509"/>
            <a:ext cx="186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4717918" y="241186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5953838" y="3283049"/>
            <a:ext cx="2372513" cy="18409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382000" y="49392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SRPC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7107820" y="2928801"/>
            <a:ext cx="468" cy="26459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29552" y="262711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LRPC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029450" y="4125159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173179" y="3889876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07748" y="340334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Increase SRAS – shift right</a:t>
            </a:r>
            <a:endParaRPr lang="en-US" sz="36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236185" y="3697037"/>
            <a:ext cx="351663" cy="3225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52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90600" y="2438400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990600" y="5546327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87221" y="2822523"/>
            <a:ext cx="0" cy="2714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2170" y="3283049"/>
            <a:ext cx="2590800" cy="1844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204570" y="3265221"/>
            <a:ext cx="2286000" cy="2048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86201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182815" y="22537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32618" y="248130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LRAS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936013" y="4234816"/>
            <a:ext cx="1451208" cy="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32618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1445" y="397709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67990" y="49510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94420" y="308946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330071" y="4179986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endCxn id="20" idx="1"/>
          </p:cNvCxnSpPr>
          <p:nvPr/>
        </p:nvCxnSpPr>
        <p:spPr>
          <a:xfrm flipV="1">
            <a:off x="2210239" y="3917489"/>
            <a:ext cx="1642415" cy="15509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52654" y="373282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SRAS1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984336" y="4662648"/>
            <a:ext cx="116537" cy="1691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990600" y="4734687"/>
            <a:ext cx="1958815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3039052" y="4814092"/>
            <a:ext cx="19337" cy="74850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07413" y="4525159"/>
            <a:ext cx="73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906469" y="554439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76604" y="4029204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7349468" y="4753187"/>
            <a:ext cx="274029" cy="22788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8896" y="168763"/>
            <a:ext cx="46239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SRAS</a:t>
            </a:r>
          </a:p>
          <a:p>
            <a:r>
              <a:rPr lang="en-US" sz="3200" dirty="0" smtClean="0"/>
              <a:t>Price</a:t>
            </a:r>
          </a:p>
          <a:p>
            <a:r>
              <a:rPr lang="en-US" sz="3200" dirty="0" smtClean="0"/>
              <a:t>Output</a:t>
            </a:r>
            <a:endParaRPr lang="en-US" sz="32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590742" y="847763"/>
            <a:ext cx="9458" cy="36499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1988384" y="1212754"/>
            <a:ext cx="0" cy="45686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590742" y="284869"/>
            <a:ext cx="9458" cy="37460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202765" y="4506759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5486400" y="5595231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86400" y="2481309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329831" y="5605509"/>
            <a:ext cx="186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4717918" y="241186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5953838" y="3283049"/>
            <a:ext cx="2372513" cy="18409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382000" y="49392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SRPC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7107820" y="2928801"/>
            <a:ext cx="468" cy="26459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29552" y="262711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LRPC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029450" y="4125159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173179" y="3889876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6278267" y="4581765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179855" y="4259208"/>
            <a:ext cx="46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27174" y="686744"/>
            <a:ext cx="46239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Inflation</a:t>
            </a:r>
          </a:p>
          <a:p>
            <a:r>
              <a:rPr lang="en-US" sz="3200" dirty="0" smtClean="0"/>
              <a:t>unemployment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6728505" y="753868"/>
            <a:ext cx="0" cy="4588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6470938" y="4679551"/>
            <a:ext cx="498822" cy="302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648970" y="4074542"/>
            <a:ext cx="1785378" cy="14413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565570" y="508259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SRPC1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311784" y="1579835"/>
            <a:ext cx="2728890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987373" y="943920"/>
            <a:ext cx="2728890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1839" y="4216040"/>
            <a:ext cx="9458" cy="36499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029450" y="4330517"/>
            <a:ext cx="0" cy="32925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479815" y="5700717"/>
            <a:ext cx="433547" cy="3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7848600" y="1225353"/>
            <a:ext cx="0" cy="4588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146317" y="3632197"/>
            <a:ext cx="401403" cy="39700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58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  <p:bldP spid="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H_LHFs_Hta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95400" y="990600"/>
            <a:ext cx="6629400" cy="510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10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3"/>
            </a:pPr>
            <a:r>
              <a:rPr lang="en-US" sz="2400" dirty="0" smtClean="0"/>
              <a:t>Shifting the Phillips Curve</a:t>
            </a:r>
          </a:p>
          <a:p>
            <a:r>
              <a:rPr lang="en-US" sz="2400" dirty="0" smtClean="0"/>
              <a:t>        A.  LRPC - </a:t>
            </a:r>
            <a:r>
              <a:rPr lang="en-US" sz="2400" b="1" dirty="0" smtClean="0">
                <a:solidFill>
                  <a:srgbClr val="FF0000"/>
                </a:solidFill>
              </a:rPr>
              <a:t>NEVER</a:t>
            </a:r>
            <a:r>
              <a:rPr lang="en-US" sz="2400" dirty="0" smtClean="0"/>
              <a:t> shift LRPC – it will always be at the natural 	rate of 	unemployment</a:t>
            </a:r>
          </a:p>
          <a:p>
            <a:r>
              <a:rPr lang="en-US" sz="2400" dirty="0" smtClean="0"/>
              <a:t>        B.  SRPC</a:t>
            </a:r>
          </a:p>
          <a:p>
            <a:r>
              <a:rPr lang="en-US" sz="2400" dirty="0" smtClean="0"/>
              <a:t>       	1.  </a:t>
            </a:r>
            <a:r>
              <a:rPr lang="en-US" sz="2400" dirty="0" smtClean="0"/>
              <a:t>AD – if AD shifts there is </a:t>
            </a:r>
            <a:r>
              <a:rPr lang="en-US" sz="2400" b="1" dirty="0" smtClean="0"/>
              <a:t>movement along</a:t>
            </a:r>
            <a:r>
              <a:rPr lang="en-US" sz="2400" dirty="0" smtClean="0"/>
              <a:t> the SRPC</a:t>
            </a:r>
          </a:p>
          <a:p>
            <a:r>
              <a:rPr lang="en-US" sz="2400" dirty="0" smtClean="0"/>
              <a:t>	2.  SRAS – if SRAS shifts SRPC </a:t>
            </a:r>
            <a:r>
              <a:rPr lang="en-US" sz="2400" b="1" dirty="0" smtClean="0"/>
              <a:t>shifts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3.  </a:t>
            </a:r>
            <a:r>
              <a:rPr lang="en-US" sz="2400" dirty="0" smtClean="0"/>
              <a:t>Expectations </a:t>
            </a:r>
            <a:r>
              <a:rPr lang="en-US" sz="2400" dirty="0" smtClean="0"/>
              <a:t>- changes in the expected rate of inflation 	  	      </a:t>
            </a:r>
            <a:r>
              <a:rPr lang="en-US" sz="2400" b="1" dirty="0" smtClean="0"/>
              <a:t>shift</a:t>
            </a:r>
            <a:r>
              <a:rPr lang="en-US" sz="2400" dirty="0" smtClean="0"/>
              <a:t> the SRPC</a:t>
            </a:r>
          </a:p>
          <a:p>
            <a:r>
              <a:rPr lang="en-US" sz="2400" dirty="0" smtClean="0"/>
              <a:t>       		a.  If prices are expected to rise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b.  Workers will ask for higher wages to maintain 			      purchasing power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c.  Employers will be willing to pay if hiring workers in 		     the  future will be more expensive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d.  Rising input prices means producers must raise 			      prices</a:t>
            </a:r>
          </a:p>
          <a:p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dirty="0"/>
              <a:t>	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9433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at's All Folks Blank Template - Imgfl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62000"/>
            <a:ext cx="523875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7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Phillips Curve Across the Deca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28897" cy="625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55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7927" y="2286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2400" dirty="0" smtClean="0"/>
              <a:t>Short Run Phillips Curve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A.  Inverse relationship between inflation and 	unemployment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1.  Low unemployment leads to rising wages which 	 	      leads to inflation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2.  high unemployment leads to falling wages which 	     keeps inflation low</a:t>
            </a:r>
          </a:p>
          <a:p>
            <a:r>
              <a:rPr lang="en-US" sz="2400" dirty="0" smtClean="0"/>
              <a:t>         B.  </a:t>
            </a:r>
            <a:r>
              <a:rPr lang="en-US" sz="2400" smtClean="0"/>
              <a:t>SRPC is draw to a particular inflationary expectation</a:t>
            </a:r>
            <a:endParaRPr lang="en-US" sz="2400" dirty="0"/>
          </a:p>
        </p:txBody>
      </p:sp>
      <p:pic>
        <p:nvPicPr>
          <p:cNvPr id="3074" name="Picture 2" descr="http://t3.gstatic.com/images?q=tbn:ANd9GcQnUTHmr6ZawburS5_ZehsQYA9GtiQ-qnjXFaR-CZIBg1o5oHY-0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633697"/>
            <a:ext cx="3769631" cy="320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38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0179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 startAt="2"/>
            </a:pPr>
            <a:r>
              <a:rPr lang="en-US" sz="2400" dirty="0" smtClean="0"/>
              <a:t>Long Run Phillips Curve</a:t>
            </a:r>
          </a:p>
          <a:p>
            <a:r>
              <a:rPr lang="en-US" sz="2400" dirty="0" smtClean="0"/>
              <a:t>      A  in the long run there is no trade off between 	unemployment and inflation</a:t>
            </a:r>
          </a:p>
          <a:p>
            <a:r>
              <a:rPr lang="en-US" sz="2400" dirty="0" smtClean="0"/>
              <a:t>      B.  The economy will adjust to the </a:t>
            </a:r>
            <a:r>
              <a:rPr lang="en-US" sz="2400" b="1" dirty="0" smtClean="0"/>
              <a:t>natural rate of 	unemployment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C.  LRPC crosses SRPC where </a:t>
            </a:r>
            <a:r>
              <a:rPr lang="en-US" sz="2400" b="1" dirty="0" smtClean="0"/>
              <a:t>EXPECTED</a:t>
            </a:r>
            <a:r>
              <a:rPr lang="en-US" sz="2400" dirty="0" smtClean="0"/>
              <a:t> inflation is equal to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</a:t>
            </a:r>
            <a:r>
              <a:rPr lang="en-US" sz="2400" b="1" dirty="0" smtClean="0"/>
              <a:t>ACTUAL</a:t>
            </a:r>
            <a:r>
              <a:rPr lang="en-US" sz="2400" dirty="0" smtClean="0"/>
              <a:t> </a:t>
            </a:r>
            <a:r>
              <a:rPr lang="en-US" sz="2400" dirty="0"/>
              <a:t>i</a:t>
            </a:r>
            <a:r>
              <a:rPr lang="en-US" sz="2400" dirty="0" smtClean="0"/>
              <a:t>nflation   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</a:t>
            </a:r>
            <a:endParaRPr lang="en-US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962400"/>
            <a:ext cx="2971800" cy="306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86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3"/>
            </a:pPr>
            <a:r>
              <a:rPr lang="en-US" sz="2400" dirty="0" smtClean="0"/>
              <a:t>Shifting the Phillips Curve</a:t>
            </a:r>
          </a:p>
          <a:p>
            <a:r>
              <a:rPr lang="en-US" sz="2400" dirty="0" smtClean="0"/>
              <a:t>        A.  LRPC - </a:t>
            </a:r>
            <a:r>
              <a:rPr lang="en-US" sz="2400" b="1" dirty="0" smtClean="0">
                <a:solidFill>
                  <a:srgbClr val="FF0000"/>
                </a:solidFill>
              </a:rPr>
              <a:t>NEVER</a:t>
            </a:r>
            <a:r>
              <a:rPr lang="en-US" sz="2400" dirty="0" smtClean="0"/>
              <a:t> shift LRPC – it will always be at the natural 	rate of 	unemployment</a:t>
            </a:r>
          </a:p>
          <a:p>
            <a:r>
              <a:rPr lang="en-US" sz="2400" dirty="0" smtClean="0"/>
              <a:t>        B.  SRPC</a:t>
            </a:r>
          </a:p>
          <a:p>
            <a:r>
              <a:rPr lang="en-US" sz="2400" dirty="0" smtClean="0"/>
              <a:t>       	1.  </a:t>
            </a:r>
            <a:r>
              <a:rPr lang="en-US" sz="2400" dirty="0" smtClean="0"/>
              <a:t>AD – if AD shifts there is </a:t>
            </a:r>
            <a:r>
              <a:rPr lang="en-US" sz="2400" b="1" dirty="0" smtClean="0"/>
              <a:t>movement along </a:t>
            </a:r>
            <a:r>
              <a:rPr lang="en-US" sz="2400" dirty="0" smtClean="0"/>
              <a:t>the SRPC</a:t>
            </a:r>
          </a:p>
          <a:p>
            <a:r>
              <a:rPr lang="en-US" sz="2400" dirty="0" smtClean="0"/>
              <a:t>	</a:t>
            </a:r>
            <a:r>
              <a:rPr lang="en-US" sz="2400" dirty="0"/>
              <a:t>	</a:t>
            </a:r>
            <a:endParaRPr lang="en-US" sz="2400" dirty="0" smtClean="0"/>
          </a:p>
        </p:txBody>
      </p:sp>
      <p:pic>
        <p:nvPicPr>
          <p:cNvPr id="5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24200"/>
            <a:ext cx="3488320" cy="360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85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90600" y="2438400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990600" y="5546327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87221" y="2822523"/>
            <a:ext cx="0" cy="2714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2170" y="3283049"/>
            <a:ext cx="2590800" cy="1844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204570" y="3265221"/>
            <a:ext cx="2286000" cy="2048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86201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182815" y="22537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32618" y="248130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LRAS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936013" y="4234816"/>
            <a:ext cx="1451208" cy="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32618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1445" y="397709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67990" y="49510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94420" y="308946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330071" y="4179986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476604" y="4029204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5486400" y="5595231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86400" y="2481309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329831" y="5605509"/>
            <a:ext cx="186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4717918" y="241186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5953838" y="3283049"/>
            <a:ext cx="2372513" cy="18409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382000" y="49392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SRPC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7107820" y="2928801"/>
            <a:ext cx="468" cy="26459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29552" y="262711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LRPC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029450" y="4125159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173179" y="3889876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40077" y="568963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Decrease AD – shift left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26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90600" y="2438400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990600" y="5546327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87221" y="2822523"/>
            <a:ext cx="0" cy="2714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2170" y="3283049"/>
            <a:ext cx="2590800" cy="1844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204570" y="3265221"/>
            <a:ext cx="2286000" cy="2048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86201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182815" y="22537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32618" y="248130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LRAS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936013" y="4234816"/>
            <a:ext cx="1451208" cy="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32618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1445" y="397709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67990" y="49510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94420" y="308946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330071" y="4179986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133787" y="4193075"/>
            <a:ext cx="1483655" cy="10717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25973" y="506962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AD1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816077" y="4649638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1007759" y="4702838"/>
            <a:ext cx="893535" cy="2413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1874165" y="4664595"/>
            <a:ext cx="28233" cy="89397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64466" y="453024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679670" y="554399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76604" y="4029204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2610641" y="4796855"/>
            <a:ext cx="300560" cy="30234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975966" y="4506889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5486400" y="5595231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86400" y="2481309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329831" y="5605509"/>
            <a:ext cx="186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4717918" y="241186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5953838" y="3283049"/>
            <a:ext cx="2372513" cy="18409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382000" y="49392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SRPC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7107820" y="2928801"/>
            <a:ext cx="468" cy="26459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29552" y="262711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LRPC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029450" y="4125159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173179" y="3889876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40077" y="568963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Decrease AD – shift left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7069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90600" y="2438400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990600" y="5546327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87221" y="2822523"/>
            <a:ext cx="0" cy="2714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2170" y="3283049"/>
            <a:ext cx="2590800" cy="18441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204570" y="3265221"/>
            <a:ext cx="2286000" cy="2048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86201" y="552998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GDP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182815" y="22537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32618" y="248130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LRAS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936013" y="4234816"/>
            <a:ext cx="1451208" cy="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21274" y="551994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1445" y="397709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67990" y="49510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94420" y="308946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SRAS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330071" y="4179986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133787" y="4193075"/>
            <a:ext cx="1483655" cy="10717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25973" y="506962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AD1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816077" y="4649638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1007759" y="4702838"/>
            <a:ext cx="893535" cy="2413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1874165" y="4664595"/>
            <a:ext cx="28233" cy="89397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64466" y="453024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644120" y="555865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76604" y="4029204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2610641" y="4796855"/>
            <a:ext cx="300560" cy="30234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8896" y="168763"/>
            <a:ext cx="46239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AD</a:t>
            </a:r>
          </a:p>
          <a:p>
            <a:r>
              <a:rPr lang="en-US" sz="3200" dirty="0" smtClean="0"/>
              <a:t>Price</a:t>
            </a:r>
          </a:p>
          <a:p>
            <a:r>
              <a:rPr lang="en-US" sz="3200" dirty="0" smtClean="0"/>
              <a:t>Output</a:t>
            </a:r>
            <a:endParaRPr lang="en-US" sz="32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524000" y="827962"/>
            <a:ext cx="0" cy="39252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1975968" y="5704612"/>
            <a:ext cx="24530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204570" y="304800"/>
            <a:ext cx="0" cy="4480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975966" y="4506889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5486400" y="5595231"/>
            <a:ext cx="350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86400" y="2481309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329831" y="5605509"/>
            <a:ext cx="186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4717918" y="241186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5953838" y="3283049"/>
            <a:ext cx="2372513" cy="18409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382000" y="493929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SRPC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7107820" y="2928801"/>
            <a:ext cx="468" cy="26459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29552" y="262711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LRPC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029450" y="4125159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173179" y="3889876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7764795" y="4657107"/>
            <a:ext cx="114300" cy="109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7722443" y="4203506"/>
            <a:ext cx="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046361" y="742505"/>
            <a:ext cx="46239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Inflation</a:t>
            </a:r>
          </a:p>
          <a:p>
            <a:r>
              <a:rPr lang="en-US" sz="3200" dirty="0" smtClean="0"/>
              <a:t>unemployment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6705600" y="815616"/>
            <a:ext cx="7976" cy="38785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7879095" y="1393420"/>
            <a:ext cx="0" cy="45349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330071" y="1467064"/>
            <a:ext cx="2728890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1766910" y="1009546"/>
            <a:ext cx="2728890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85800" y="4322629"/>
            <a:ext cx="0" cy="2502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7178189" y="4378908"/>
            <a:ext cx="7976" cy="38785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7245749" y="4796855"/>
            <a:ext cx="385095" cy="3154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930377" y="1281114"/>
            <a:ext cx="0" cy="39252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71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371</Words>
  <Application>Microsoft Office PowerPoint</Application>
  <PresentationFormat>On-screen Show (4:3)</PresentationFormat>
  <Paragraphs>260</Paragraphs>
  <Slides>21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Bauhaus 93</vt:lpstr>
      <vt:lpstr>Calibri</vt:lpstr>
      <vt:lpstr>Century Gothic</vt:lpstr>
      <vt:lpstr>Wingdings 2</vt:lpstr>
      <vt:lpstr>Office Theme</vt:lpstr>
      <vt:lpstr>Austin</vt:lpstr>
      <vt:lpstr>Inflation  and Unemployment and  the Phillips Curve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Windows User</cp:lastModifiedBy>
  <cp:revision>54</cp:revision>
  <dcterms:created xsi:type="dcterms:W3CDTF">2014-11-19T15:40:40Z</dcterms:created>
  <dcterms:modified xsi:type="dcterms:W3CDTF">2020-12-02T16:49:06Z</dcterms:modified>
</cp:coreProperties>
</file>