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handoutMasterIdLst>
    <p:handoutMasterId r:id="rId43"/>
  </p:handoutMasterIdLst>
  <p:sldIdLst>
    <p:sldId id="256" r:id="rId3"/>
    <p:sldId id="258" r:id="rId4"/>
    <p:sldId id="379" r:id="rId5"/>
    <p:sldId id="384" r:id="rId6"/>
    <p:sldId id="257" r:id="rId7"/>
    <p:sldId id="259" r:id="rId8"/>
    <p:sldId id="395" r:id="rId9"/>
    <p:sldId id="388" r:id="rId10"/>
    <p:sldId id="266" r:id="rId11"/>
    <p:sldId id="267" r:id="rId12"/>
    <p:sldId id="396" r:id="rId13"/>
    <p:sldId id="397" r:id="rId14"/>
    <p:sldId id="398" r:id="rId15"/>
    <p:sldId id="399" r:id="rId16"/>
    <p:sldId id="400" r:id="rId17"/>
    <p:sldId id="380" r:id="rId18"/>
    <p:sldId id="277" r:id="rId19"/>
    <p:sldId id="401" r:id="rId20"/>
    <p:sldId id="278" r:id="rId21"/>
    <p:sldId id="279" r:id="rId22"/>
    <p:sldId id="280" r:id="rId23"/>
    <p:sldId id="402" r:id="rId24"/>
    <p:sldId id="281" r:id="rId25"/>
    <p:sldId id="282" r:id="rId26"/>
    <p:sldId id="283" r:id="rId27"/>
    <p:sldId id="284" r:id="rId28"/>
    <p:sldId id="285" r:id="rId29"/>
    <p:sldId id="288" r:id="rId30"/>
    <p:sldId id="286" r:id="rId31"/>
    <p:sldId id="287" r:id="rId32"/>
    <p:sldId id="371" r:id="rId33"/>
    <p:sldId id="372" r:id="rId34"/>
    <p:sldId id="289" r:id="rId35"/>
    <p:sldId id="290" r:id="rId36"/>
    <p:sldId id="293" r:id="rId37"/>
    <p:sldId id="365" r:id="rId38"/>
    <p:sldId id="292" r:id="rId39"/>
    <p:sldId id="327" r:id="rId40"/>
    <p:sldId id="328" r:id="rId41"/>
    <p:sldId id="403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4" d="100"/>
          <a:sy n="84" d="100"/>
        </p:scale>
        <p:origin x="145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/>
          <a:lstStyle>
            <a:lvl1pPr algn="r">
              <a:defRPr sz="1200"/>
            </a:lvl1pPr>
          </a:lstStyle>
          <a:p>
            <a:fld id="{0D039C8D-6C02-47B4-9FF4-802441C63F5E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8" tIns="46585" rIns="93168" bIns="46585" rtlCol="0" anchor="b"/>
          <a:lstStyle>
            <a:lvl1pPr algn="r">
              <a:defRPr sz="1200"/>
            </a:lvl1pPr>
          </a:lstStyle>
          <a:p>
            <a:fld id="{283FB781-CA29-41D0-A563-85ED8860E4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00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1CCDF14-0788-44B6-A1C7-1B9718425C46}" type="datetimeFigureOut">
              <a:rPr lang="en-US" smtClean="0"/>
              <a:t>10/25/2020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51A912F-206D-4738-B432-DEF0580E99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rct=j&amp;q=&amp;esrc=s&amp;source=images&amp;cd=&amp;cad=rja&amp;uact=8&amp;docid=zfDtDHBABEZV-M&amp;tbnid=Ub0MOMU5r-A2XM:&amp;ved=0CAUQjRw&amp;url=http://forumserver.twoplustwo.com/41/politics/political-cartoon-thread-521036/index10.html&amp;ei=UXDVU465BYaP8gHEr4CwAQ&amp;bvm=bv.71778758,d.b2U&amp;psig=AFQjCNEpXgs3Ow5clUnNRSZwyoPlN1onyA&amp;ust=140658321490887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hyperlink" Target="https://kahoot.it/challenge/05067539?challenge-id=656b9424-a7e1-404f-a793-17b932e0d60f_1603650380506" TargetMode="External"/><Relationship Id="rId4" Type="http://schemas.openxmlformats.org/officeDocument/2006/relationships/hyperlink" Target="https://play.kahoot.it/#/?quizId=be0fab4a-c731-4bb2-aede-2f03dad0e50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video" Target="https://www.youtube.com/embed/Xg-0z5RWbAU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://www.google.com/url?sa=i&amp;rct=j&amp;q=&amp;esrc=s&amp;source=images&amp;cd=&amp;cad=rja&amp;uact=8&amp;docid=OsPQ_WZzzi5DYM&amp;tbnid=42laCI7pHborMM:&amp;ved=0CAUQjRw&amp;url=http://openclipart.org/detail/81109/speech-bubble-by-jobrad&amp;ei=AvHaU9i7C-q78gHT_4HoBw&amp;bvm=bv.72197243,d.b2U&amp;psig=AFQjCNFCibOQra20ArSXAmeItvi0LakEqQ&amp;ust=1406943867599264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com/url?sa=i&amp;rct=j&amp;q=&amp;esrc=s&amp;source=images&amp;cd=&amp;cad=rja&amp;uact=8&amp;docid=W9vu4KRiMwUjXM&amp;tbnid=6ZshWpvzgrfQhM:&amp;ved=0CAUQjRw&amp;url=http://macsstuff.net/photobov/hand-holding-money-clipart&amp;ei=3_DaU4-5JYqe8gGVpYEo&amp;bvm=bv.72197243,d.b2U&amp;psig=AFQjCNG0g-4OyFUknkZdFZGmUNCoJuoaiA&amp;ust=1406943831718651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ipartlord.com/category/music-clip-art/page/5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www.google.com/url?sa=i&amp;rct=j&amp;q=&amp;esrc=s&amp;source=images&amp;cd=&amp;cad=rja&amp;uact=8&amp;docid=OsPQ_WZzzi5DYM&amp;tbnid=42laCI7pHborMM:&amp;ved=0CAUQjRw&amp;url=http://openclipart.org/detail/81109/speech-bubble-by-jobrad&amp;ei=AvHaU9i7C-q78gHT_4HoBw&amp;bvm=bv.72197243,d.b2U&amp;psig=AFQjCNFCibOQra20ArSXAmeItvi0LakEqQ&amp;ust=1406943867599264" TargetMode="External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hyperlink" Target="http://www.google.com/url?sa=i&amp;rct=j&amp;q=&amp;esrc=s&amp;source=images&amp;cd=&amp;cad=rja&amp;uact=8&amp;docid=W9vu4KRiMwUjXM&amp;tbnid=6ZshWpvzgrfQhM:&amp;ved=0CAUQjRw&amp;url=http://macsstuff.net/photobov/hand-holding-money-clipart&amp;ei=3_DaU4-5JYqe8gGVpYEo&amp;bvm=bv.72197243,d.b2U&amp;psig=AFQjCNG0g-4OyFUknkZdFZGmUNCoJuoaiA&amp;ust=1406943831718651" TargetMode="Externa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://www.google.com/url?sa=i&amp;rct=j&amp;q=&amp;esrc=s&amp;source=images&amp;cd=&amp;cad=rja&amp;uact=8&amp;docid=OsPQ_WZzzi5DYM&amp;tbnid=42laCI7pHborMM:&amp;ved=0CAUQjRw&amp;url=http://openclipart.org/detail/81109/speech-bubble-by-jobrad&amp;ei=AvHaU9i7C-q78gHT_4HoBw&amp;bvm=bv.72197243,d.b2U&amp;psig=AFQjCNFCibOQra20ArSXAmeItvi0LakEqQ&amp;ust=1406943867599264" TargetMode="External"/><Relationship Id="rId5" Type="http://schemas.openxmlformats.org/officeDocument/2006/relationships/image" Target="../media/image14.gif"/><Relationship Id="rId4" Type="http://schemas.openxmlformats.org/officeDocument/2006/relationships/hyperlink" Target="http://www.clipartheaven.com/show/clipart/money/man_holding_money_1-gif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GfYUoV94NhplNM&amp;tbnid=VHIA-XoJfKpTKM:&amp;ved=0CAUQjRw&amp;url=http://www.clipsahoy.com/webgraphics2/as1967.htm&amp;ei=l_TaU9nrF6nf8gHbjYDoDw&amp;bvm=bv.72197243,d.b2U&amp;psig=AFQjCNE6P_sXiK8QfkHZy-vM02RUBfbnvg&amp;ust=1406944782762568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://www.google.com/url?sa=i&amp;rct=j&amp;q=&amp;esrc=s&amp;source=images&amp;cd=&amp;cad=rja&amp;uact=8&amp;docid=OsPQ_WZzzi5DYM&amp;tbnid=42laCI7pHborMM:&amp;ved=0CAUQjRw&amp;url=http://openclipart.org/detail/81109/speech-bubble-by-jobrad&amp;ei=AvHaU9i7C-q78gHT_4HoBw&amp;bvm=bv.72197243,d.b2U&amp;psig=AFQjCNFCibOQra20ArSXAmeItvi0LakEqQ&amp;ust=1406943867599264" TargetMode="External"/><Relationship Id="rId5" Type="http://schemas.openxmlformats.org/officeDocument/2006/relationships/image" Target="../media/image14.gif"/><Relationship Id="rId10" Type="http://schemas.openxmlformats.org/officeDocument/2006/relationships/image" Target="../media/image5.png"/><Relationship Id="rId4" Type="http://schemas.openxmlformats.org/officeDocument/2006/relationships/hyperlink" Target="http://www.clipartheaven.com/show/clipart/money/man_holding_money_1-gif.html" TargetMode="External"/><Relationship Id="rId9" Type="http://schemas.openxmlformats.org/officeDocument/2006/relationships/image" Target="../media/image1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://www.google.com/url?sa=i&amp;rct=j&amp;q=&amp;esrc=s&amp;source=images&amp;cd=&amp;cad=rja&amp;uact=8&amp;docid=M58koRZNvwm_eM&amp;tbnid=bWXl4JBknkiHqM:&amp;ved=0CAUQjRw&amp;url=http://www.picturesof.net/pages/100519-233784-812009.html&amp;ei=mffaU-r1B4nI8gGVqoCgAQ&amp;bvm=bv.72197243,d.b2U&amp;psig=AFQjCNEJsGCZWFeo2fKN7jTyZ60mc1-JSw&amp;ust=1406945554579424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www.google.com/url?sa=i&amp;rct=j&amp;q=&amp;esrc=s&amp;source=images&amp;cd=&amp;cad=rja&amp;uact=8&amp;docid=OsPQ_WZzzi5DYM&amp;tbnid=42laCI7pHborMM:&amp;ved=0CAUQjRw&amp;url=http://openclipart.org/detail/81109/speech-bubble-by-jobrad&amp;ei=AvHaU9i7C-q78gHT_4HoBw&amp;bvm=bv.72197243,d.b2U&amp;psig=AFQjCNFCibOQra20ArSXAmeItvi0LakEqQ&amp;ust=140694386759926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&amp;esrc=s&amp;source=images&amp;cd=&amp;cad=rja&amp;uact=8&amp;docid=ad6Xa6mfI2J1SM&amp;tbnid=d_gGdbkzsZ94IM:&amp;ved=0CAUQjRw&amp;url=http://www.shutterstock.com/s/take%2Bmoney/search.html&amp;ei=q_XaU_rnFYaH8gGQ44GoBQ&amp;bvm=bv.72197243,d.b2U&amp;psig=AFQjCNFhY-U4gRwGisNRcbNQyLIRkYvMjg&amp;ust=140694503881168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hyperlink" Target="http://www.google.com/url?sa=i&amp;rct=j&amp;q=&amp;esrc=s&amp;source=images&amp;cd=&amp;cad=rja&amp;uact=8&amp;docid=3_faRaaNn5I9rM&amp;tbnid=gkNtKIuY9NGRIM:&amp;ved=0CAUQjRw&amp;url=http://www.cartoonstock.com/directory/t/trash_bins.asp&amp;ei=4XHVU6mTJ8nf8gHGy4GQAQ&amp;bvm=bv.71778758,d.b2U&amp;psig=AFQjCNHoaS7ABpUuPZ6YDgNp2o0Ld6TT0A&amp;ust=140658359270934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&amp;esrc=s&amp;source=images&amp;cd=&amp;cad=rja&amp;uact=8&amp;docid=ad6Xa6mfI2J1SM&amp;tbnid=d_gGdbkzsZ94IM:&amp;ved=0CAUQjRw&amp;url=http://www.shutterstock.com/s/take%2Bmoney/search.html&amp;ei=q_XaU_rnFYaH8gGQ44GoBQ&amp;bvm=bv.72197243,d.b2U&amp;psig=AFQjCNFhY-U4gRwGisNRcbNQyLIRkYvMjg&amp;ust=140694503881168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&amp;esrc=s&amp;source=images&amp;cd=&amp;cad=rja&amp;uact=8&amp;docid=ad6Xa6mfI2J1SM&amp;tbnid=d_gGdbkzsZ94IM:&amp;ved=0CAUQjRw&amp;url=http://www.shutterstock.com/s/take%2Bmoney/search.html&amp;ei=q_XaU_rnFYaH8gGQ44GoBQ&amp;bvm=bv.72197243,d.b2U&amp;psig=AFQjCNFhY-U4gRwGisNRcbNQyLIRkYvMjg&amp;ust=140694503881168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&amp;esrc=s&amp;source=images&amp;cd=&amp;cad=rja&amp;uact=8&amp;docid=ad6Xa6mfI2J1SM&amp;tbnid=d_gGdbkzsZ94IM:&amp;ved=0CAUQjRw&amp;url=http://www.shutterstock.com/s/take%2Bmoney/search.html&amp;ei=q_XaU_rnFYaH8gGQ44GoBQ&amp;bvm=bv.72197243,d.b2U&amp;psig=AFQjCNFhY-U4gRwGisNRcbNQyLIRkYvMjg&amp;ust=140694503881168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5.png"/><Relationship Id="rId2" Type="http://schemas.microsoft.com/office/2007/relationships/media" Target="../media/media33.m4a"/><Relationship Id="rId1" Type="http://schemas.openxmlformats.org/officeDocument/2006/relationships/tags" Target="../tags/tag15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om/url?sa=i&amp;rct=j&amp;q=&amp;esrc=s&amp;source=images&amp;cd=&amp;cad=rja&amp;uact=8&amp;docid=7ecLLFMdZGTQsM&amp;tbnid=-Gz_AnEBdloBNM:&amp;ved=0CAUQjRw&amp;url=http://depositphotos.com/14839713/stock-illustration-cute-girl-holding-money.html&amp;ei=tPnaU6CCD6HG8QGh0oDYDw&amp;bvm=bv.72197243,d.b2U&amp;psig=AFQjCNEJsGCZWFeo2fKN7jTyZ60mc1-JSw&amp;ust=1406945554579424" TargetMode="Externa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1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2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ages&amp;cd=&amp;cad=rja&amp;uact=8&amp;docid=gNBuASn0NLPylM&amp;tbnid=cb65RsF3AIUICM:&amp;ved=0CAUQjRw&amp;url=http://www.jantoo.com/cartoons/keywords/greatness&amp;ei=jW3VU_fzO7Ho8AGnkYGgAQ&amp;bvm=bv.71778758,d.b2U&amp;psig=AFQjCNEQ86lQoCiTCAk1NYLPF-dAAHMSuQ&amp;ust=140658247780872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Bauhaus 93" panose="04030905020B02020C02" pitchFamily="82" charset="0"/>
              </a:rPr>
              <a:t>National Income and Price Determination</a:t>
            </a:r>
            <a:endParaRPr lang="en-US" sz="6000" dirty="0">
              <a:latin typeface="Bauhaus 93" panose="04030905020B02020C02" pitchFamily="82" charset="0"/>
            </a:endParaRPr>
          </a:p>
        </p:txBody>
      </p:sp>
      <p:pic>
        <p:nvPicPr>
          <p:cNvPr id="2050" name="Picture 2" descr="http://lib.store.yahoo.net/lib/realityzone/UFNsnailrecoverycartoo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43200"/>
            <a:ext cx="4986213" cy="370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"/>
    </mc:Choice>
    <mc:Fallback xmlns="">
      <p:transition spd="slow" advTm="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921080"/>
              </p:ext>
            </p:extLst>
          </p:nvPr>
        </p:nvGraphicFramePr>
        <p:xfrm>
          <a:off x="2057400" y="1371600"/>
          <a:ext cx="4743213" cy="3532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218">
                  <a:extLst>
                    <a:ext uri="{9D8B030D-6E8A-4147-A177-3AD203B41FA5}">
                      <a16:colId xmlns:a16="http://schemas.microsoft.com/office/drawing/2014/main" val="2479975154"/>
                    </a:ext>
                  </a:extLst>
                </a:gridCol>
                <a:gridCol w="1104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8016"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smtClean="0"/>
                        <a:t>YEAR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 </a:t>
                      </a:r>
                      <a:r>
                        <a:rPr lang="en-US" sz="1100" dirty="0" smtClean="0"/>
                        <a:t>Disposable Income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</a:p>
                    <a:p>
                      <a:pPr algn="ctr"/>
                      <a:r>
                        <a:rPr lang="en-US" sz="1100" dirty="0" smtClean="0"/>
                        <a:t>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</a:p>
                    <a:p>
                      <a:pPr algn="ctr"/>
                      <a:r>
                        <a:rPr lang="en-US" dirty="0" smtClean="0"/>
                        <a:t>Savings</a:t>
                      </a:r>
                    </a:p>
                    <a:p>
                      <a:pPr marL="0" indent="0" algn="ctr">
                        <a:buNone/>
                      </a:pPr>
                      <a:endParaRPr lang="en-US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DI -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5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Isosceles Triangle 7"/>
          <p:cNvSpPr/>
          <p:nvPr/>
        </p:nvSpPr>
        <p:spPr>
          <a:xfrm>
            <a:off x="8229600" y="2154385"/>
            <a:ext cx="207818" cy="1143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8201891" y="2665268"/>
            <a:ext cx="207818" cy="1143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00200" y="5334000"/>
            <a:ext cx="615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Savings = DI - C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01496" y="4549697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27776" y="3048000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-80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48559" y="3417332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13042" y="3817090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87642" y="4195578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8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41"/>
    </mc:Choice>
    <mc:Fallback xmlns="">
      <p:transition spd="slow" advTm="6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48749"/>
              </p:ext>
            </p:extLst>
          </p:nvPr>
        </p:nvGraphicFramePr>
        <p:xfrm>
          <a:off x="565726" y="502577"/>
          <a:ext cx="6804892" cy="3532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495">
                  <a:extLst>
                    <a:ext uri="{9D8B030D-6E8A-4147-A177-3AD203B41FA5}">
                      <a16:colId xmlns:a16="http://schemas.microsoft.com/office/drawing/2014/main" val="2479975154"/>
                    </a:ext>
                  </a:extLst>
                </a:gridCol>
                <a:gridCol w="1269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3096951557"/>
                    </a:ext>
                  </a:extLst>
                </a:gridCol>
              </a:tblGrid>
              <a:tr h="1678016"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smtClean="0"/>
                        <a:t>YEAR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 </a:t>
                      </a:r>
                      <a:r>
                        <a:rPr lang="en-US" sz="1100" dirty="0" smtClean="0"/>
                        <a:t>Disposable Income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</a:p>
                    <a:p>
                      <a:pPr algn="ctr"/>
                      <a:r>
                        <a:rPr lang="en-US" sz="1100" dirty="0" smtClean="0"/>
                        <a:t>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</a:p>
                    <a:p>
                      <a:pPr algn="ctr"/>
                      <a:r>
                        <a:rPr lang="en-US" dirty="0" smtClean="0"/>
                        <a:t>Savings</a:t>
                      </a:r>
                    </a:p>
                    <a:p>
                      <a:pPr marL="0" indent="0" algn="ctr">
                        <a:buNone/>
                      </a:pPr>
                      <a:endParaRPr lang="en-US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DI -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Change in DI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200" baseline="0" dirty="0" smtClean="0"/>
                        <a:t>How much did DI change from previous year?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5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Isosceles Triangle 7"/>
          <p:cNvSpPr/>
          <p:nvPr/>
        </p:nvSpPr>
        <p:spPr>
          <a:xfrm>
            <a:off x="8229600" y="2154385"/>
            <a:ext cx="207818" cy="1143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8201891" y="2665268"/>
            <a:ext cx="207818" cy="1143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0600" y="4346403"/>
            <a:ext cx="7088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Change in DI</a:t>
            </a:r>
          </a:p>
          <a:p>
            <a:pPr algn="ctr"/>
            <a:r>
              <a:rPr lang="en-US" sz="4000" dirty="0" smtClean="0"/>
              <a:t>How much did DI go up from the previous year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6172200" y="2577986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09937" y="2220771"/>
            <a:ext cx="2320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2969464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3267170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72200" y="366546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45"/>
    </mc:Choice>
    <mc:Fallback xmlns="">
      <p:transition spd="slow" advTm="7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8" grpId="0"/>
      <p:bldP spid="11" grpId="0"/>
      <p:bldP spid="1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97712"/>
              </p:ext>
            </p:extLst>
          </p:nvPr>
        </p:nvGraphicFramePr>
        <p:xfrm>
          <a:off x="565726" y="533399"/>
          <a:ext cx="6804892" cy="350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956">
                  <a:extLst>
                    <a:ext uri="{9D8B030D-6E8A-4147-A177-3AD203B41FA5}">
                      <a16:colId xmlns:a16="http://schemas.microsoft.com/office/drawing/2014/main" val="2479975154"/>
                    </a:ext>
                  </a:extLst>
                </a:gridCol>
                <a:gridCol w="1011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0489">
                  <a:extLst>
                    <a:ext uri="{9D8B030D-6E8A-4147-A177-3AD203B41FA5}">
                      <a16:colId xmlns:a16="http://schemas.microsoft.com/office/drawing/2014/main" val="3096951557"/>
                    </a:ext>
                  </a:extLst>
                </a:gridCol>
                <a:gridCol w="1380489">
                  <a:extLst>
                    <a:ext uri="{9D8B030D-6E8A-4147-A177-3AD203B41FA5}">
                      <a16:colId xmlns:a16="http://schemas.microsoft.com/office/drawing/2014/main" val="55580"/>
                    </a:ext>
                  </a:extLst>
                </a:gridCol>
              </a:tblGrid>
              <a:tr h="1647193"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smtClean="0"/>
                        <a:t>YEAR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 </a:t>
                      </a:r>
                      <a:r>
                        <a:rPr lang="en-US" sz="1100" dirty="0" smtClean="0"/>
                        <a:t>Disposable Income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</a:p>
                    <a:p>
                      <a:pPr algn="ctr"/>
                      <a:r>
                        <a:rPr lang="en-US" sz="900" dirty="0" smtClean="0"/>
                        <a:t>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</a:p>
                    <a:p>
                      <a:pPr algn="ctr"/>
                      <a:r>
                        <a:rPr lang="en-US" sz="1600" dirty="0" smtClean="0"/>
                        <a:t>Savings</a:t>
                      </a:r>
                    </a:p>
                    <a:p>
                      <a:pPr marL="0" indent="0" algn="ctr">
                        <a:buNone/>
                      </a:pPr>
                      <a:endParaRPr lang="en-US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DI -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Change in DI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200" baseline="0" dirty="0" smtClean="0"/>
                        <a:t>How much did DI change from previous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aseline="0" dirty="0" smtClean="0"/>
                        <a:t>Change in C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200" baseline="0" dirty="0" smtClean="0"/>
                        <a:t>How much did C change from previous year?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5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Isosceles Triangle 7"/>
          <p:cNvSpPr/>
          <p:nvPr/>
        </p:nvSpPr>
        <p:spPr>
          <a:xfrm>
            <a:off x="8229600" y="2154385"/>
            <a:ext cx="207818" cy="1143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8201891" y="2665268"/>
            <a:ext cx="207818" cy="1143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0600" y="4346403"/>
            <a:ext cx="7088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Change in C</a:t>
            </a:r>
          </a:p>
          <a:p>
            <a:pPr algn="ctr"/>
            <a:r>
              <a:rPr lang="en-US" sz="4000" dirty="0" smtClean="0"/>
              <a:t>How much did C go up from the previous year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6269182" y="2537752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94382" y="2157230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0709" y="290246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50709" y="3296128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50709" y="3632354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2164" y="2168123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5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65"/>
    </mc:Choice>
    <mc:Fallback xmlns="">
      <p:transition spd="slow" advTm="7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1" grpId="0"/>
      <p:bldP spid="12" grpId="0"/>
      <p:bldP spid="1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52393"/>
              </p:ext>
            </p:extLst>
          </p:nvPr>
        </p:nvGraphicFramePr>
        <p:xfrm>
          <a:off x="565726" y="533399"/>
          <a:ext cx="8044876" cy="350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586">
                  <a:extLst>
                    <a:ext uri="{9D8B030D-6E8A-4147-A177-3AD203B41FA5}">
                      <a16:colId xmlns:a16="http://schemas.microsoft.com/office/drawing/2014/main" val="2479975154"/>
                    </a:ext>
                  </a:extLst>
                </a:gridCol>
                <a:gridCol w="994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6792">
                  <a:extLst>
                    <a:ext uri="{9D8B030D-6E8A-4147-A177-3AD203B41FA5}">
                      <a16:colId xmlns:a16="http://schemas.microsoft.com/office/drawing/2014/main" val="3096951557"/>
                    </a:ext>
                  </a:extLst>
                </a:gridCol>
                <a:gridCol w="1356792">
                  <a:extLst>
                    <a:ext uri="{9D8B030D-6E8A-4147-A177-3AD203B41FA5}">
                      <a16:colId xmlns:a16="http://schemas.microsoft.com/office/drawing/2014/main" val="55580"/>
                    </a:ext>
                  </a:extLst>
                </a:gridCol>
                <a:gridCol w="1356792">
                  <a:extLst>
                    <a:ext uri="{9D8B030D-6E8A-4147-A177-3AD203B41FA5}">
                      <a16:colId xmlns:a16="http://schemas.microsoft.com/office/drawing/2014/main" val="4130550932"/>
                    </a:ext>
                  </a:extLst>
                </a:gridCol>
              </a:tblGrid>
              <a:tr h="1647193"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smtClean="0"/>
                        <a:t>YEAR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 </a:t>
                      </a:r>
                      <a:r>
                        <a:rPr lang="en-US" sz="1100" dirty="0" smtClean="0"/>
                        <a:t>Disposable Income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</a:p>
                    <a:p>
                      <a:pPr algn="ctr"/>
                      <a:r>
                        <a:rPr lang="en-US" sz="800" dirty="0" smtClean="0"/>
                        <a:t>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</a:p>
                    <a:p>
                      <a:pPr algn="ctr"/>
                      <a:r>
                        <a:rPr lang="en-US" sz="1600" dirty="0" smtClean="0"/>
                        <a:t>Savings</a:t>
                      </a:r>
                    </a:p>
                    <a:p>
                      <a:pPr marL="0" indent="0" algn="ctr">
                        <a:buNone/>
                      </a:pPr>
                      <a:endParaRPr lang="en-US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DI -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Change in DI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200" baseline="0" dirty="0" smtClean="0"/>
                        <a:t>How much did DI change from previous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aseline="0" dirty="0" smtClean="0"/>
                        <a:t>Change in C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200" baseline="0" dirty="0" smtClean="0"/>
                        <a:t>How much did C change from previous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baseline="0" dirty="0" smtClean="0"/>
                        <a:t>MPC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5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79948" y="4267200"/>
            <a:ext cx="1960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MPC =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6269182" y="2537752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94382" y="2157230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0709" y="290246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50709" y="3296128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50709" y="3632354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2164" y="2168123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37584" y="2165334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050311" y="4279895"/>
            <a:ext cx="49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__Change in Consumption__</a:t>
            </a:r>
          </a:p>
          <a:p>
            <a:r>
              <a:rPr lang="en-US" sz="2400" dirty="0" smtClean="0"/>
              <a:t>Change in Disposable Income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437584" y="1252893"/>
            <a:ext cx="1462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chemeClr val="bg1"/>
                </a:solidFill>
              </a:rPr>
              <a:t>_ Consumption__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Disposable Income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412183" y="1252893"/>
            <a:ext cx="182415" cy="1158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7346376" y="1461429"/>
            <a:ext cx="182415" cy="1158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1546" y="3665460"/>
            <a:ext cx="457200" cy="3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.6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22310" y="2520434"/>
            <a:ext cx="457200" cy="3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.6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631546" y="2918090"/>
            <a:ext cx="457200" cy="3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.6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31546" y="3296128"/>
            <a:ext cx="457200" cy="3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.6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28800" y="5351377"/>
            <a:ext cx="196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MPC =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3505200" y="5254017"/>
            <a:ext cx="49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60</a:t>
            </a:r>
          </a:p>
          <a:p>
            <a:r>
              <a:rPr lang="en-US" sz="2400" dirty="0" smtClean="0"/>
              <a:t>100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3561777" y="5297369"/>
            <a:ext cx="196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 .6</a:t>
            </a:r>
            <a:endParaRPr lang="en-US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7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2"/>
    </mc:Choice>
    <mc:Fallback xmlns="">
      <p:transition spd="slow" advTm="4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2" grpId="0"/>
      <p:bldP spid="23" grpId="0"/>
      <p:bldP spid="24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43611"/>
              </p:ext>
            </p:extLst>
          </p:nvPr>
        </p:nvGraphicFramePr>
        <p:xfrm>
          <a:off x="565723" y="533399"/>
          <a:ext cx="7892476" cy="350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159">
                  <a:extLst>
                    <a:ext uri="{9D8B030D-6E8A-4147-A177-3AD203B41FA5}">
                      <a16:colId xmlns:a16="http://schemas.microsoft.com/office/drawing/2014/main" val="2479975154"/>
                    </a:ext>
                  </a:extLst>
                </a:gridCol>
                <a:gridCol w="942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96951557"/>
                    </a:ext>
                  </a:extLst>
                </a:gridCol>
                <a:gridCol w="1079283">
                  <a:extLst>
                    <a:ext uri="{9D8B030D-6E8A-4147-A177-3AD203B41FA5}">
                      <a16:colId xmlns:a16="http://schemas.microsoft.com/office/drawing/2014/main" val="55580"/>
                    </a:ext>
                  </a:extLst>
                </a:gridCol>
                <a:gridCol w="1289158">
                  <a:extLst>
                    <a:ext uri="{9D8B030D-6E8A-4147-A177-3AD203B41FA5}">
                      <a16:colId xmlns:a16="http://schemas.microsoft.com/office/drawing/2014/main" val="4130550932"/>
                    </a:ext>
                  </a:extLst>
                </a:gridCol>
                <a:gridCol w="1289158">
                  <a:extLst>
                    <a:ext uri="{9D8B030D-6E8A-4147-A177-3AD203B41FA5}">
                      <a16:colId xmlns:a16="http://schemas.microsoft.com/office/drawing/2014/main" val="2146876149"/>
                    </a:ext>
                  </a:extLst>
                </a:gridCol>
              </a:tblGrid>
              <a:tr h="1647193"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200" b="1" dirty="0" smtClean="0"/>
                        <a:t>YEAR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 </a:t>
                      </a:r>
                      <a:r>
                        <a:rPr lang="en-US" sz="1000" dirty="0" smtClean="0"/>
                        <a:t>Disposable Income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</a:p>
                    <a:p>
                      <a:pPr algn="ctr"/>
                      <a:r>
                        <a:rPr lang="en-US" sz="900" dirty="0" smtClean="0"/>
                        <a:t>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</a:p>
                    <a:p>
                      <a:pPr algn="ctr"/>
                      <a:r>
                        <a:rPr lang="en-US" sz="1200" dirty="0" smtClean="0"/>
                        <a:t>Savings</a:t>
                      </a:r>
                    </a:p>
                    <a:p>
                      <a:pPr marL="0" indent="0" algn="ctr">
                        <a:buNone/>
                      </a:pPr>
                      <a:endParaRPr lang="en-US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DI -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baseline="0" dirty="0" smtClean="0"/>
                        <a:t>Change in DI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000" baseline="0" dirty="0" smtClean="0"/>
                        <a:t>How much did DI change from previous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aseline="0" dirty="0" smtClean="0"/>
                        <a:t>Change in C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900" baseline="0" dirty="0" smtClean="0"/>
                        <a:t>How much did C change from previous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baseline="0" dirty="0" smtClean="0"/>
                        <a:t>MPC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baseline="0" dirty="0" smtClean="0"/>
                        <a:t>Change in S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900" baseline="0" dirty="0" smtClean="0"/>
                        <a:t>How much did S change from previous year?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5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657600" y="2214296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05218" y="2170047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5199" y="2178861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057323" y="1263797"/>
            <a:ext cx="14628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chemeClr val="bg1"/>
                </a:solidFill>
              </a:rPr>
              <a:t>_ </a:t>
            </a:r>
            <a:r>
              <a:rPr lang="en-US" sz="900" u="sng" dirty="0" smtClean="0">
                <a:solidFill>
                  <a:schemeClr val="bg1"/>
                </a:solidFill>
              </a:rPr>
              <a:t>Consumption__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Disposable Income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5962942" y="1199124"/>
            <a:ext cx="198582" cy="15864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0130" y="2578971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$40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67506" y="4147517"/>
            <a:ext cx="7088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Change in S</a:t>
            </a:r>
          </a:p>
          <a:p>
            <a:pPr algn="ctr"/>
            <a:r>
              <a:rPr lang="en-US" sz="4000" dirty="0" smtClean="0"/>
              <a:t>How much did S go up from the previous year</a:t>
            </a:r>
            <a:endParaRPr lang="en-US" sz="4000" dirty="0"/>
          </a:p>
        </p:txBody>
      </p:sp>
      <p:sp>
        <p:nvSpPr>
          <p:cNvPr id="29" name="Isosceles Triangle 28"/>
          <p:cNvSpPr/>
          <p:nvPr/>
        </p:nvSpPr>
        <p:spPr>
          <a:xfrm>
            <a:off x="5962942" y="1486654"/>
            <a:ext cx="198582" cy="15864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72481" y="2204874"/>
            <a:ext cx="1173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 previous year to compare 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7520130" y="2950556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$40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520130" y="3287186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$40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520130" y="3628515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$40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6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5"/>
    </mc:Choice>
    <mc:Fallback xmlns="">
      <p:transition spd="slow" advTm="4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011541"/>
              </p:ext>
            </p:extLst>
          </p:nvPr>
        </p:nvGraphicFramePr>
        <p:xfrm>
          <a:off x="303063" y="322670"/>
          <a:ext cx="8612338" cy="350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85">
                  <a:extLst>
                    <a:ext uri="{9D8B030D-6E8A-4147-A177-3AD203B41FA5}">
                      <a16:colId xmlns:a16="http://schemas.microsoft.com/office/drawing/2014/main" val="2479975154"/>
                    </a:ext>
                  </a:extLst>
                </a:gridCol>
                <a:gridCol w="730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130">
                  <a:extLst>
                    <a:ext uri="{9D8B030D-6E8A-4147-A177-3AD203B41FA5}">
                      <a16:colId xmlns:a16="http://schemas.microsoft.com/office/drawing/2014/main" val="3096951557"/>
                    </a:ext>
                  </a:extLst>
                </a:gridCol>
                <a:gridCol w="957775">
                  <a:extLst>
                    <a:ext uri="{9D8B030D-6E8A-4147-A177-3AD203B41FA5}">
                      <a16:colId xmlns:a16="http://schemas.microsoft.com/office/drawing/2014/main" val="55580"/>
                    </a:ext>
                  </a:extLst>
                </a:gridCol>
                <a:gridCol w="932632">
                  <a:extLst>
                    <a:ext uri="{9D8B030D-6E8A-4147-A177-3AD203B41FA5}">
                      <a16:colId xmlns:a16="http://schemas.microsoft.com/office/drawing/2014/main" val="4130550932"/>
                    </a:ext>
                  </a:extLst>
                </a:gridCol>
                <a:gridCol w="1013022">
                  <a:extLst>
                    <a:ext uri="{9D8B030D-6E8A-4147-A177-3AD203B41FA5}">
                      <a16:colId xmlns:a16="http://schemas.microsoft.com/office/drawing/2014/main" val="2146876149"/>
                    </a:ext>
                  </a:extLst>
                </a:gridCol>
                <a:gridCol w="1736609">
                  <a:extLst>
                    <a:ext uri="{9D8B030D-6E8A-4147-A177-3AD203B41FA5}">
                      <a16:colId xmlns:a16="http://schemas.microsoft.com/office/drawing/2014/main" val="699318265"/>
                    </a:ext>
                  </a:extLst>
                </a:gridCol>
              </a:tblGrid>
              <a:tr h="1647193"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200" b="1" dirty="0" smtClean="0"/>
                        <a:t>YEAR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 </a:t>
                      </a:r>
                      <a:r>
                        <a:rPr lang="en-US" sz="1000" dirty="0" smtClean="0"/>
                        <a:t>Disposable Income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</a:p>
                    <a:p>
                      <a:pPr algn="ctr"/>
                      <a:r>
                        <a:rPr lang="en-US" sz="900" dirty="0" smtClean="0"/>
                        <a:t>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</a:p>
                    <a:p>
                      <a:pPr algn="ctr"/>
                      <a:r>
                        <a:rPr lang="en-US" sz="1200" dirty="0" smtClean="0"/>
                        <a:t>Savings</a:t>
                      </a:r>
                    </a:p>
                    <a:p>
                      <a:pPr marL="0" indent="0" algn="ctr">
                        <a:buNone/>
                      </a:pPr>
                      <a:endParaRPr lang="en-US" baseline="0" dirty="0" smtClean="0"/>
                    </a:p>
                    <a:p>
                      <a:pPr marL="0" indent="0" algn="ctr">
                        <a:buNone/>
                      </a:pPr>
                      <a:r>
                        <a:rPr lang="en-US" sz="1400" baseline="0" dirty="0" smtClean="0"/>
                        <a:t>DI -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aseline="0" dirty="0" smtClean="0"/>
                        <a:t>Change in DI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aseline="0" dirty="0" smtClean="0"/>
                        <a:t>Change in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baseline="0" dirty="0" smtClean="0"/>
                        <a:t>MPC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aseline="0" dirty="0" smtClean="0"/>
                        <a:t>Change in S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900" baseline="0" dirty="0" smtClean="0"/>
                        <a:t>How much did S change from previous year?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aseline="0" dirty="0" smtClean="0"/>
                        <a:t>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5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312392" y="1995267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 previous year to compare 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720156" y="2330842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39984" y="4097120"/>
            <a:ext cx="1960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MPS =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05283" y="4072023"/>
            <a:ext cx="49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____Change in Savings____</a:t>
            </a:r>
          </a:p>
          <a:p>
            <a:r>
              <a:rPr lang="en-US" sz="2400" dirty="0" smtClean="0"/>
              <a:t>Change in Disposable Income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4998380"/>
            <a:ext cx="196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MPS =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910608" y="4903020"/>
            <a:ext cx="49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4</a:t>
            </a:r>
            <a:r>
              <a:rPr lang="en-US" sz="2400" u="sng" dirty="0" smtClean="0"/>
              <a:t>0</a:t>
            </a:r>
          </a:p>
          <a:p>
            <a:r>
              <a:rPr lang="en-US" sz="2400" dirty="0" smtClean="0"/>
              <a:t>100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064161" y="4981588"/>
            <a:ext cx="196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 .4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521278" y="5820057"/>
            <a:ext cx="4953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MPS + MPC = 1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6172200" y="1995267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 previous year to compare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7696200" y="2709610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10920" y="3074517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696200" y="3442534"/>
            <a:ext cx="63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5"/>
    </mc:Choice>
    <mc:Fallback xmlns="">
      <p:transition spd="slow" advTm="4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27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2036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</a:t>
            </a:r>
            <a:r>
              <a:rPr lang="en-US" sz="4900" dirty="0" smtClean="0"/>
              <a:t>ime to Kahoot --- </a:t>
            </a:r>
            <a:br>
              <a:rPr lang="en-US" sz="4900" dirty="0" smtClean="0"/>
            </a:br>
            <a:r>
              <a:rPr lang="en-US" sz="4400" dirty="0" smtClean="0"/>
              <a:t>use the first link below to do the practice Kahoot yourself!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723900" y="62484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https://play.kahoot.it/#/?quizId=be0fab4a-c731-4bb2-aede-2f03dad0e504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3886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https://kahoot.it/challenge/05067539?challenge-id=656b9424-a7e1-404f-a793-17b932e0d60f_1603650380506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6"/>
    </mc:Choice>
    <mc:Fallback xmlns="">
      <p:transition spd="slow" advTm="18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397" y="905469"/>
            <a:ext cx="8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4"/>
            </a:pPr>
            <a:endParaRPr lang="en-US" sz="2400" dirty="0" smtClean="0"/>
          </a:p>
          <a:p>
            <a:r>
              <a:rPr lang="en-US" sz="2400" dirty="0" smtClean="0"/>
              <a:t>VI.  Multiplier</a:t>
            </a:r>
          </a:p>
          <a:p>
            <a:pPr marL="800100" lvl="1" indent="-342900">
              <a:buAutoNum type="alphaUcPeriod"/>
            </a:pPr>
            <a:r>
              <a:rPr lang="en-US" sz="2400" dirty="0" smtClean="0"/>
              <a:t>A small change in:</a:t>
            </a:r>
          </a:p>
          <a:p>
            <a:pPr marL="1714500" lvl="3" indent="-342900">
              <a:buAutoNum type="arabicPeriod"/>
            </a:pPr>
            <a:r>
              <a:rPr lang="en-US" sz="2400" dirty="0" smtClean="0"/>
              <a:t>Consumption (C)</a:t>
            </a:r>
          </a:p>
          <a:p>
            <a:pPr marL="1714500" lvl="3" indent="-342900">
              <a:buAutoNum type="arabicPeriod"/>
            </a:pPr>
            <a:r>
              <a:rPr lang="en-US" sz="2400" dirty="0" smtClean="0"/>
              <a:t>Investment spending (Ig)</a:t>
            </a:r>
          </a:p>
          <a:p>
            <a:pPr marL="1714500" lvl="3" indent="-342900">
              <a:buAutoNum type="arabicPeriod"/>
            </a:pPr>
            <a:r>
              <a:rPr lang="en-US" sz="2400" dirty="0" smtClean="0"/>
              <a:t>Government purchases (G)</a:t>
            </a:r>
          </a:p>
          <a:p>
            <a:pPr marL="1714500" lvl="3" indent="-342900">
              <a:buAutoNum type="arabicPeriod"/>
            </a:pPr>
            <a:r>
              <a:rPr lang="en-US" sz="2400" dirty="0" smtClean="0"/>
              <a:t>Net exports (</a:t>
            </a:r>
            <a:r>
              <a:rPr lang="en-US" sz="2400" dirty="0" err="1" smtClean="0"/>
              <a:t>Xn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400" dirty="0" smtClean="0"/>
              <a:t>      leads to an even bigger change in GDP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9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2"/>
    </mc:Choice>
    <mc:Fallback xmlns="">
      <p:transition spd="slow" advTm="5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g-0z5RWbA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0" y="914400"/>
            <a:ext cx="6324600" cy="49542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7"/>
    </mc:Choice>
    <mc:Fallback xmlns="">
      <p:transition spd="slow" advTm="1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800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4"/>
            </a:pPr>
            <a:endParaRPr lang="en-US" sz="2400" dirty="0" smtClean="0"/>
          </a:p>
          <a:p>
            <a:r>
              <a:rPr lang="en-US" sz="2400" dirty="0" smtClean="0"/>
              <a:t>VI.  Multiplier</a:t>
            </a:r>
          </a:p>
          <a:p>
            <a:pPr marL="800100" lvl="1" indent="-342900">
              <a:buAutoNum type="alphaUcPeriod"/>
            </a:pPr>
            <a:r>
              <a:rPr lang="en-US" sz="2400" dirty="0" smtClean="0"/>
              <a:t>A small change in</a:t>
            </a:r>
          </a:p>
          <a:p>
            <a:pPr marL="1714500" lvl="3" indent="-342900">
              <a:buAutoNum type="arabicPeriod"/>
            </a:pPr>
            <a:r>
              <a:rPr lang="en-US" sz="2400" dirty="0"/>
              <a:t>Investment spending </a:t>
            </a:r>
          </a:p>
          <a:p>
            <a:pPr marL="1714500" lvl="3" indent="-342900">
              <a:buAutoNum type="arabicPeriod"/>
            </a:pPr>
            <a:r>
              <a:rPr lang="en-US" sz="2400" dirty="0"/>
              <a:t>Consumption</a:t>
            </a:r>
          </a:p>
          <a:p>
            <a:pPr marL="1714500" lvl="3" indent="-342900">
              <a:buAutoNum type="arabicPeriod"/>
            </a:pPr>
            <a:r>
              <a:rPr lang="en-US" sz="2400" dirty="0"/>
              <a:t>Net exports</a:t>
            </a:r>
          </a:p>
          <a:p>
            <a:pPr marL="1714500" lvl="3" indent="-342900">
              <a:buAutoNum type="arabicPeriod"/>
            </a:pPr>
            <a:r>
              <a:rPr lang="en-US" sz="2400" dirty="0"/>
              <a:t>Government </a:t>
            </a:r>
            <a:r>
              <a:rPr lang="en-US" sz="2400" dirty="0" smtClean="0"/>
              <a:t>purchases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 leads to an even bigger change in GDP</a:t>
            </a:r>
          </a:p>
          <a:p>
            <a:pPr marL="800100" lvl="1" indent="-342900">
              <a:buAutoNum type="alphaUcPeriod" startAt="2"/>
            </a:pPr>
            <a:r>
              <a:rPr lang="en-US" sz="2400" dirty="0" smtClean="0"/>
              <a:t>Multiplier determines how large the change will be</a:t>
            </a:r>
          </a:p>
          <a:p>
            <a:pPr marL="800100" lvl="1" indent="-342900">
              <a:buAutoNum type="alphaUcPeriod" startAt="2"/>
            </a:pPr>
            <a:endParaRPr lang="en-US" sz="2400" dirty="0"/>
          </a:p>
          <a:p>
            <a:pPr marL="800100" lvl="1" indent="-342900">
              <a:buAutoNum type="alphaUcPeriod" startAt="2"/>
            </a:pPr>
            <a:r>
              <a:rPr lang="en-US" sz="2400" dirty="0" smtClean="0"/>
              <a:t>Multiplier =</a:t>
            </a:r>
          </a:p>
          <a:p>
            <a:pPr marL="800100" lvl="1" indent="-342900">
              <a:buAutoNum type="alphaUcPeriod" startAt="2"/>
            </a:pPr>
            <a:endParaRPr lang="en-US" sz="2400" dirty="0"/>
          </a:p>
          <a:p>
            <a:pPr marL="800100" lvl="1" indent="-342900">
              <a:buAutoNum type="alphaUcPeriod" startAt="2"/>
            </a:pPr>
            <a:r>
              <a:rPr lang="en-US" sz="2400" dirty="0" smtClean="0"/>
              <a:t>Multiplier = </a:t>
            </a:r>
          </a:p>
          <a:p>
            <a:pPr marL="1257300" lvl="2" indent="-342900">
              <a:buAutoNum type="arabicPeriod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167418" y="4160671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___</a:t>
            </a:r>
            <a:r>
              <a:rPr lang="en-US" sz="2400" u="sng" dirty="0" smtClean="0"/>
              <a:t>1___</a:t>
            </a:r>
          </a:p>
          <a:p>
            <a:r>
              <a:rPr lang="en-US" sz="2400" dirty="0" smtClean="0"/>
              <a:t>1 - MPC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167418" y="4876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/>
              <a:t>_</a:t>
            </a:r>
            <a:r>
              <a:rPr lang="en-US" sz="2400" u="sng" dirty="0" smtClean="0"/>
              <a:t>1__</a:t>
            </a:r>
            <a:endParaRPr lang="en-US" sz="2400" u="sng" dirty="0"/>
          </a:p>
          <a:p>
            <a:r>
              <a:rPr lang="en-US" sz="2400" dirty="0" smtClean="0"/>
              <a:t>MPS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6"/>
    </mc:Choice>
    <mc:Fallback xmlns="">
      <p:transition spd="slow" advTm="4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800" dirty="0" smtClean="0"/>
              <a:t>Disposable Income – DI</a:t>
            </a:r>
          </a:p>
          <a:p>
            <a:r>
              <a:rPr lang="en-US" sz="2800" dirty="0"/>
              <a:t>	</a:t>
            </a:r>
          </a:p>
        </p:txBody>
      </p:sp>
      <p:pic>
        <p:nvPicPr>
          <p:cNvPr id="4" name="Picture 2" descr="Image result for ben franklin death and taxes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981200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7"/>
    </mc:Choice>
    <mc:Fallback xmlns="">
      <p:transition spd="slow" advTm="3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21327" y="914400"/>
            <a:ext cx="7772400" cy="17526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Let’s review and go through an example -</a:t>
            </a:r>
            <a:br>
              <a:rPr lang="en-US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7832"/>
            <a:ext cx="8839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Disposable Income</a:t>
            </a:r>
          </a:p>
          <a:p>
            <a:endParaRPr lang="en-US" sz="2400" dirty="0"/>
          </a:p>
          <a:p>
            <a:r>
              <a:rPr lang="en-US" sz="2000" dirty="0" smtClean="0"/>
              <a:t>APC (as a % or fraction) --  The average of what people will _________ </a:t>
            </a:r>
          </a:p>
          <a:p>
            <a:endParaRPr lang="en-US" sz="2000" dirty="0"/>
          </a:p>
          <a:p>
            <a:r>
              <a:rPr lang="en-US" sz="2000" dirty="0" smtClean="0"/>
              <a:t>APS (as a % or fraction) --  The average of what people will _________</a:t>
            </a:r>
          </a:p>
          <a:p>
            <a:endParaRPr lang="en-US" sz="2000" dirty="0"/>
          </a:p>
          <a:p>
            <a:r>
              <a:rPr lang="en-US" sz="2000" dirty="0" smtClean="0"/>
              <a:t>APC + APS will always =  ______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368266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</a:t>
            </a:r>
            <a:r>
              <a:rPr lang="en-US" sz="2400" b="1" u="sng" dirty="0" smtClean="0"/>
              <a:t>onsume.</a:t>
            </a:r>
            <a:endParaRPr lang="en-US" sz="24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127570" y="4305909"/>
            <a:ext cx="19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save. </a:t>
            </a:r>
            <a:endParaRPr lang="en-US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491174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one</a:t>
            </a:r>
            <a:endParaRPr lang="en-US" sz="2400" b="1" u="sn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7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5"/>
    </mc:Choice>
    <mc:Fallback xmlns="">
      <p:transition spd="slow" advTm="5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1534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Marginal Analysis:  What happens when a </a:t>
            </a:r>
            <a:r>
              <a:rPr lang="en-US" b="1" u="sng" dirty="0" smtClean="0"/>
              <a:t>NEW</a:t>
            </a:r>
            <a:r>
              <a:rPr lang="en-US" dirty="0" smtClean="0"/>
              <a:t> unit is added?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124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MPC = What % of </a:t>
            </a:r>
            <a:r>
              <a:rPr lang="en-US" sz="2400" b="1" dirty="0" smtClean="0">
                <a:solidFill>
                  <a:srgbClr val="FF0000"/>
                </a:solidFill>
              </a:rPr>
              <a:t>new</a:t>
            </a:r>
            <a:r>
              <a:rPr lang="en-US" sz="2400" dirty="0" smtClean="0"/>
              <a:t> DI people will ________</a:t>
            </a:r>
          </a:p>
          <a:p>
            <a:endParaRPr lang="en-US" sz="2400" dirty="0"/>
          </a:p>
          <a:p>
            <a:r>
              <a:rPr lang="en-US" sz="2400" dirty="0" smtClean="0"/>
              <a:t>MPS = What % of </a:t>
            </a:r>
            <a:r>
              <a:rPr lang="en-US" sz="2400" b="1" dirty="0" smtClean="0">
                <a:solidFill>
                  <a:srgbClr val="FF0000"/>
                </a:solidFill>
              </a:rPr>
              <a:t>new</a:t>
            </a:r>
            <a:r>
              <a:rPr lang="en-US" sz="2400" dirty="0" smtClean="0"/>
              <a:t> DI people will ________</a:t>
            </a:r>
          </a:p>
          <a:p>
            <a:endParaRPr lang="en-US" sz="2400" dirty="0"/>
          </a:p>
          <a:p>
            <a:r>
              <a:rPr lang="en-US" sz="2400" dirty="0" smtClean="0"/>
              <a:t>MPC + MPS will always = ______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3048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consume.</a:t>
            </a:r>
            <a:endParaRPr lang="en-US" sz="28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379398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s</a:t>
            </a:r>
            <a:r>
              <a:rPr lang="en-US" sz="2800" b="1" u="sng" dirty="0" smtClean="0"/>
              <a:t>ave.</a:t>
            </a:r>
            <a:endParaRPr lang="en-US" sz="28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959134" y="453997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one</a:t>
            </a:r>
            <a:endParaRPr lang="en-US" sz="2800" b="1" u="sn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7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2"/>
    </mc:Choice>
    <mc:Fallback xmlns="">
      <p:transition spd="slow" advTm="3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Narvaizville gives all citizens a $1,000 tax cut!</a:t>
            </a:r>
            <a:endParaRPr lang="en-US" dirty="0"/>
          </a:p>
        </p:txBody>
      </p:sp>
      <p:pic>
        <p:nvPicPr>
          <p:cNvPr id="1026" name="Picture 2" descr="Best Money Clipart #15262 - Clipartion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7353300" cy="248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486400"/>
            <a:ext cx="8534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MPC = .9 --- this means you will spend 90% of new money</a:t>
            </a:r>
            <a:br>
              <a:rPr lang="en-US" sz="2400" dirty="0"/>
            </a:br>
            <a:r>
              <a:rPr lang="en-US" sz="2400" dirty="0"/>
              <a:t>MPS = .1</a:t>
            </a:r>
            <a:br>
              <a:rPr lang="en-US" sz="2400" dirty="0"/>
            </a:br>
            <a:r>
              <a:rPr lang="en-US" sz="2400" dirty="0"/>
              <a:t>	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20"/>
    </mc:Choice>
    <mc:Fallback xmlns="">
      <p:transition spd="slow" advTm="4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8839200" cy="17526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Assume new marginal income is created – a $1000 tax cut </a:t>
            </a:r>
            <a:br>
              <a:rPr lang="en-US" sz="2400" dirty="0" smtClean="0"/>
            </a:br>
            <a:r>
              <a:rPr lang="en-US" sz="2400" dirty="0"/>
              <a:t>	</a:t>
            </a:r>
            <a:r>
              <a:rPr lang="en-US" sz="2400" b="1" dirty="0" smtClean="0"/>
              <a:t>SO</a:t>
            </a:r>
            <a:r>
              <a:rPr lang="en-US" sz="2400" dirty="0" smtClean="0"/>
              <a:t> – everyone has an extra $1000 of DI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br>
              <a:rPr lang="en-US" sz="2400" dirty="0" smtClean="0"/>
            </a:br>
            <a:r>
              <a:rPr lang="en-US" sz="2400" dirty="0" smtClean="0"/>
              <a:t>MPC = .9 --- this means you will spend 90% of new money</a:t>
            </a:r>
            <a:br>
              <a:rPr lang="en-US" sz="2400" dirty="0" smtClean="0"/>
            </a:br>
            <a:r>
              <a:rPr lang="en-US" sz="2400" dirty="0" smtClean="0"/>
              <a:t>MPS = .1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8082"/>
              </p:ext>
            </p:extLst>
          </p:nvPr>
        </p:nvGraphicFramePr>
        <p:xfrm>
          <a:off x="762000" y="3048000"/>
          <a:ext cx="70866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7"/>
    </mc:Choice>
    <mc:Fallback xmlns="">
      <p:transition spd="slow" advTm="1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776078"/>
              </p:ext>
            </p:extLst>
          </p:nvPr>
        </p:nvGraphicFramePr>
        <p:xfrm>
          <a:off x="762000" y="3048000"/>
          <a:ext cx="70866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http://www.business-clipart.com/business_clipart_images/clip_art_image_of_a_happy_man_running_with_a_fistful_of_cash_in_his_hand_0521-1011-0416-5202_SMU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93" y="304800"/>
            <a:ext cx="1905254" cy="199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penclipart.org/image/300px/svg_to_png/81109/speech_bubble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1963">
            <a:off x="3614461" y="76576"/>
            <a:ext cx="2067475" cy="24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07460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MPC = </a:t>
            </a:r>
            <a:r>
              <a:rPr lang="en-US" sz="3200" dirty="0" smtClean="0"/>
              <a:t>.9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MPS = </a:t>
            </a:r>
            <a:r>
              <a:rPr lang="en-US" sz="3200" dirty="0" smtClean="0"/>
              <a:t>.1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303738"/>
            <a:ext cx="137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WOW! $1,000 How much will I spend?</a:t>
            </a:r>
            <a:endParaRPr lang="en-US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"/>
    </mc:Choice>
    <mc:Fallback xmlns="">
      <p:transition spd="slow" advTm="2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853653"/>
              </p:ext>
            </p:extLst>
          </p:nvPr>
        </p:nvGraphicFramePr>
        <p:xfrm>
          <a:off x="762000" y="3048000"/>
          <a:ext cx="70866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http://www.business-clipart.com/business_clipart_images/clip_art_image_of_a_happy_man_running_with_a_fistful_of_cash_in_his_hand_0521-1011-0416-5202_SMU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93" y="304800"/>
            <a:ext cx="1905254" cy="199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penclipart.org/image/300px/svg_to_png/81109/speech_bubble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2261">
            <a:off x="3485863" y="-141884"/>
            <a:ext cx="2067475" cy="27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4363" y="303738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I’m going to buy that new $900 guitar I wanted and save the rest</a:t>
            </a:r>
            <a:endParaRPr lang="en-US" sz="2000" dirty="0"/>
          </a:p>
        </p:txBody>
      </p:sp>
      <p:pic>
        <p:nvPicPr>
          <p:cNvPr id="2050" name="Picture 2" descr="http://www.clipartlord.com/wp-content/uploads/2013/09/electric-guitar2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4365">
            <a:off x="788360" y="-173427"/>
            <a:ext cx="2070926" cy="27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7"/>
    </mc:Choice>
    <mc:Fallback xmlns="">
      <p:transition spd="slow" advTm="2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107204"/>
              </p:ext>
            </p:extLst>
          </p:nvPr>
        </p:nvGraphicFramePr>
        <p:xfrm>
          <a:off x="762000" y="3048000"/>
          <a:ext cx="77724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Second person gets</a:t>
                      </a:r>
                      <a:r>
                        <a:rPr lang="en-US" sz="2000" baseline="0" dirty="0" smtClean="0"/>
                        <a:t> $900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45034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 just sold a $900 guitar!  What should I do with the money?</a:t>
            </a:r>
            <a:endParaRPr lang="en-US" sz="2000" dirty="0"/>
          </a:p>
        </p:txBody>
      </p:sp>
      <p:pic>
        <p:nvPicPr>
          <p:cNvPr id="3074" name="Picture 2" descr="http://www.clipartheaven.com/clipart/money/man_holding_money_1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75" y="121296"/>
            <a:ext cx="1849625" cy="227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openclipart.org/image/300px/svg_to_png/81109/speech_bubble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4517">
            <a:off x="4036197" y="-455135"/>
            <a:ext cx="2067475" cy="27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2"/>
    </mc:Choice>
    <mc:Fallback xmlns="">
      <p:transition spd="slow" advTm="1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871335"/>
              </p:ext>
            </p:extLst>
          </p:nvPr>
        </p:nvGraphicFramePr>
        <p:xfrm>
          <a:off x="762000" y="3048000"/>
          <a:ext cx="77724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Second person gets 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24252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I’m going to buy my wife the diamond earrings she wanted.</a:t>
            </a:r>
            <a:endParaRPr lang="en-US" sz="2000" dirty="0"/>
          </a:p>
        </p:txBody>
      </p:sp>
      <p:pic>
        <p:nvPicPr>
          <p:cNvPr id="3074" name="Picture 2" descr="http://www.clipartheaven.com/clipart/money/man_holding_money_1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75" y="121296"/>
            <a:ext cx="1849625" cy="227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openclipart.org/image/300px/svg_to_png/81109/speech_bubble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4517">
            <a:off x="4021669" y="-357122"/>
            <a:ext cx="2067475" cy="27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clipsahoy.com/clipart2/as1967.gi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4962"/>
            <a:ext cx="2238375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0"/>
    </mc:Choice>
    <mc:Fallback xmlns="">
      <p:transition spd="slow" advTm="16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00139"/>
              </p:ext>
            </p:extLst>
          </p:nvPr>
        </p:nvGraphicFramePr>
        <p:xfrm>
          <a:off x="762000" y="3048000"/>
          <a:ext cx="77724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Second person gets 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Third person gets 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23375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How should I spend my extra cash?</a:t>
            </a:r>
            <a:endParaRPr lang="en-US" sz="2400" dirty="0"/>
          </a:p>
        </p:txBody>
      </p:sp>
      <p:pic>
        <p:nvPicPr>
          <p:cNvPr id="9" name="Picture 4" descr="http://openclipart.org/image/300px/svg_to_png/81109/speech_bubble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4517">
            <a:off x="4344902" y="-433322"/>
            <a:ext cx="2067475" cy="27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picturesof.net/_images_300/A_Happy_Woman_Throwing_Money_Into_the_Air_Royalty_Free_Clipart_Picture_100519-233784-812009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68" y="233750"/>
            <a:ext cx="2018064" cy="21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4"/>
    </mc:Choice>
    <mc:Fallback xmlns="">
      <p:transition spd="slow" advTm="1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964613"/>
              </p:ext>
            </p:extLst>
          </p:nvPr>
        </p:nvGraphicFramePr>
        <p:xfrm>
          <a:off x="762000" y="3048000"/>
          <a:ext cx="77724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Second person gets 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Third person gets</a:t>
                      </a:r>
                      <a:r>
                        <a:rPr lang="en-US" sz="2000" baseline="0" dirty="0" smtClean="0"/>
                        <a:t> 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4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0164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27" y="341875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36" y="352881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547655" y="1119346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283036" y="1124222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5"/>
    </mc:Choice>
    <mc:Fallback xmlns="">
      <p:transition spd="slow" advTm="1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800" dirty="0" smtClean="0"/>
              <a:t>Disposable Income – DI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A.  Personal income after taxes</a:t>
            </a:r>
          </a:p>
          <a:p>
            <a:pPr lvl="1"/>
            <a:r>
              <a:rPr lang="en-US" sz="2800" dirty="0" smtClean="0"/>
              <a:t>	B.  Consumption + Savings = Disposable Income</a:t>
            </a:r>
            <a:endParaRPr lang="en-US" sz="2800" dirty="0"/>
          </a:p>
        </p:txBody>
      </p:sp>
      <p:pic>
        <p:nvPicPr>
          <p:cNvPr id="3076" name="Picture 4" descr="http://www.cartoonstock.com/lowres/money-banking-income-money-disposable_incomes-payment-paid-cgr0395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961010"/>
            <a:ext cx="3105150" cy="42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1"/>
    </mc:Choice>
    <mc:Fallback xmlns="">
      <p:transition spd="slow" advTm="2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65833"/>
              </p:ext>
            </p:extLst>
          </p:nvPr>
        </p:nvGraphicFramePr>
        <p:xfrm>
          <a:off x="762000" y="3048000"/>
          <a:ext cx="77724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Second person gets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Third person gets 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$81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Fourth person gets $729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$656.10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$72.90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4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0164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27" y="341875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36" y="352881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547655" y="1119346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283036" y="1124222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1"/>
    </mc:Choice>
    <mc:Fallback xmlns="">
      <p:transition spd="slow" advTm="1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061115"/>
              </p:ext>
            </p:extLst>
          </p:nvPr>
        </p:nvGraphicFramePr>
        <p:xfrm>
          <a:off x="762000" y="3048000"/>
          <a:ext cx="77724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Second person gets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Third person gets 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$81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Fourth person gets $729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$656.10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$72.90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Fifth person to gets $656.10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$590.49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$65.61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 so far of the original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4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0164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27" y="341875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36" y="352881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547655" y="1119346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283036" y="1124222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6"/>
    </mc:Choice>
    <mc:Fallback xmlns="">
      <p:transition spd="slow" advTm="2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301113"/>
              </p:ext>
            </p:extLst>
          </p:nvPr>
        </p:nvGraphicFramePr>
        <p:xfrm>
          <a:off x="762000" y="3048000"/>
          <a:ext cx="7772400" cy="297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Person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</a:t>
                      </a:r>
                      <a:r>
                        <a:rPr lang="en-US" sz="2000" baseline="0" dirty="0" smtClean="0"/>
                        <a:t> Spent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$ Saved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First person to</a:t>
                      </a:r>
                      <a:r>
                        <a:rPr lang="en-US" sz="2000" baseline="0" dirty="0" smtClean="0"/>
                        <a:t> get the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$100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Second person gets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$900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Third person gets $810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$81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Fourth person gets $729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$656.10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$72.90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Fifth person to gets $656.10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$590.49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$65.61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 so far of the original $1000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$3685.59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$409.51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96016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MPC = </a:t>
            </a:r>
            <a:r>
              <a:rPr lang="en-US" dirty="0" smtClean="0"/>
              <a:t>.9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MPS = </a:t>
            </a:r>
            <a:r>
              <a:rPr lang="en-US" dirty="0" smtClean="0"/>
              <a:t>.1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4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0164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27" y="341875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thumb1.shutterstock.com/display_pic_with_logo/470569/470569,1310883583,4/stock-vector-hand-giving-money-to-other-hand-eps-cmyk-8109499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36" y="352881"/>
            <a:ext cx="1926673" cy="2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547655" y="1119346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283036" y="1124222"/>
            <a:ext cx="762000" cy="48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2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7"/>
    </mc:Choice>
    <mc:Fallback xmlns="">
      <p:transition spd="slow" advTm="43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NOTICE</a:t>
            </a:r>
            <a:endParaRPr lang="en-US" sz="5400" dirty="0"/>
          </a:p>
        </p:txBody>
      </p:sp>
      <p:pic>
        <p:nvPicPr>
          <p:cNvPr id="8194" name="Picture 2" descr="http://st.depositphotos.com/1264395/1483/v/950/depositphotos_14839713-Cute-Girl-Holding-Mone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10" y="152400"/>
            <a:ext cx="2233180" cy="22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819400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For each person getting $1,000, several consumption events will occur.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Consumption will continue until $ spent goes to 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The spending multiplier Formula is used to estimate the amount of money that is “created.”</a:t>
            </a:r>
          </a:p>
          <a:p>
            <a:r>
              <a:rPr lang="en-US" sz="2800" dirty="0"/>
              <a:t>	</a:t>
            </a:r>
            <a:r>
              <a:rPr lang="en-US" sz="2800" u="sng" dirty="0" smtClean="0"/>
              <a:t>__1__</a:t>
            </a:r>
            <a:r>
              <a:rPr lang="en-US" sz="2800" dirty="0" smtClean="0"/>
              <a:t>			</a:t>
            </a:r>
            <a:r>
              <a:rPr lang="en-US" sz="2800" u="sng" dirty="0" smtClean="0"/>
              <a:t>_1_</a:t>
            </a:r>
          </a:p>
          <a:p>
            <a:r>
              <a:rPr lang="en-US" sz="2800" dirty="0" smtClean="0"/>
              <a:t>	1 – MPC			MPS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7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3"/>
    </mc:Choice>
    <mc:Fallback xmlns="">
      <p:transition spd="slow" advTm="54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THEREFORE . . .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8194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If the MPC is .9, what is the MPS?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209800" y="3581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MPS = .1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2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1"/>
    </mc:Choice>
    <mc:Fallback xmlns="">
      <p:transition spd="slow" advTm="1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THEREFORE . . .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81940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If the MPC is .9, </a:t>
            </a:r>
            <a:r>
              <a:rPr lang="en-US" sz="2800" dirty="0" smtClean="0"/>
              <a:t>what is the multiplier?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MPS = .1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 smtClean="0"/>
              <a:t>                                __</a:t>
            </a:r>
            <a:r>
              <a:rPr lang="en-US" sz="2800" u="sng" dirty="0" smtClean="0"/>
              <a:t>1</a:t>
            </a:r>
            <a:r>
              <a:rPr lang="en-US" sz="2800" dirty="0" smtClean="0"/>
              <a:t>___	 _</a:t>
            </a:r>
            <a:r>
              <a:rPr lang="en-US" sz="2800" u="sng" dirty="0" smtClean="0"/>
              <a:t>1_</a:t>
            </a:r>
          </a:p>
          <a:p>
            <a:r>
              <a:rPr lang="en-US" sz="2800" dirty="0" smtClean="0"/>
              <a:t>                                  MPS	  .1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37524" y="4670143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777482" y="4635912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=  10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04411" y="4670143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Multiplier =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6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9"/>
    </mc:Choice>
    <mc:Fallback xmlns="">
      <p:transition spd="slow" advTm="1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THEREFORE . . .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671971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How </a:t>
            </a:r>
            <a:r>
              <a:rPr lang="en-US" sz="2800" dirty="0"/>
              <a:t>many new dollars of consumption will be created </a:t>
            </a:r>
            <a:r>
              <a:rPr lang="en-US" sz="2800" dirty="0" smtClean="0"/>
              <a:t>because of the $1,000 tax cut?</a:t>
            </a:r>
            <a:endParaRPr lang="en-US" sz="2800" dirty="0"/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multiplier x </a:t>
            </a:r>
            <a:r>
              <a:rPr lang="en-US" sz="2800" b="1" dirty="0" smtClean="0">
                <a:solidFill>
                  <a:srgbClr val="FF0000"/>
                </a:solidFill>
              </a:rPr>
              <a:t>initial spending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10 x $900 = $9,000 total addition to GDP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4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77"/>
    </mc:Choice>
    <mc:Fallback xmlns="">
      <p:transition spd="slow" advTm="5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if the MPC is .5?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8194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If the MPC is only .5 what is the MPS?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667000" y="3581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MPS = .5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9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4"/>
    </mc:Choice>
    <mc:Fallback xmlns="">
      <p:transition spd="slow" advTm="1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if the MPC is .5?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81940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If  </a:t>
            </a:r>
            <a:r>
              <a:rPr lang="en-US" sz="2800" dirty="0"/>
              <a:t>the MPC is only .5 </a:t>
            </a:r>
            <a:r>
              <a:rPr lang="en-US" sz="2800" dirty="0" smtClean="0"/>
              <a:t>what is the multiplier?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MPS = .5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 smtClean="0"/>
              <a:t>                                  __</a:t>
            </a:r>
            <a:r>
              <a:rPr lang="en-US" sz="2800" u="sng" dirty="0" smtClean="0"/>
              <a:t>1</a:t>
            </a:r>
            <a:r>
              <a:rPr lang="en-US" sz="2800" dirty="0" smtClean="0"/>
              <a:t>___	 _</a:t>
            </a:r>
            <a:r>
              <a:rPr lang="en-US" sz="2800" u="sng" dirty="0" smtClean="0"/>
              <a:t>1_</a:t>
            </a:r>
          </a:p>
          <a:p>
            <a:r>
              <a:rPr lang="en-US" sz="2800" dirty="0" smtClean="0"/>
              <a:t>                                   MPS	  .5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69051" y="4648200"/>
            <a:ext cx="41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4648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Multiplier =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839567" y="4648200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=  2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7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6"/>
    </mc:Choice>
    <mc:Fallback xmlns="">
      <p:transition spd="slow" advTm="1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if the MPC is .5?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533400" y="2819400"/>
            <a:ext cx="7543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How </a:t>
            </a:r>
            <a:r>
              <a:rPr lang="en-US" sz="2800" dirty="0"/>
              <a:t>many new dollars of consumption will be created if  government increases it’s spending by $</a:t>
            </a:r>
            <a:r>
              <a:rPr lang="en-US" sz="2800" dirty="0" smtClean="0"/>
              <a:t>1000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multiplier x initial spending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</a:t>
            </a:r>
            <a:r>
              <a:rPr lang="en-US" sz="2800" dirty="0" smtClean="0"/>
              <a:t> </a:t>
            </a:r>
            <a:r>
              <a:rPr lang="en-US" sz="2800" dirty="0"/>
              <a:t>x $</a:t>
            </a:r>
            <a:r>
              <a:rPr lang="en-US" sz="2800" dirty="0" smtClean="0"/>
              <a:t>1000 </a:t>
            </a:r>
            <a:r>
              <a:rPr lang="en-US" sz="2800" dirty="0"/>
              <a:t>= </a:t>
            </a:r>
            <a:r>
              <a:rPr lang="en-US" sz="2800" dirty="0" smtClean="0"/>
              <a:t>$2000 </a:t>
            </a:r>
            <a:r>
              <a:rPr lang="en-US" sz="2800" dirty="0"/>
              <a:t>total addition to GDP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5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5"/>
    </mc:Choice>
    <mc:Fallback xmlns="">
      <p:transition spd="slow" advTm="2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476553"/>
              </p:ext>
            </p:extLst>
          </p:nvPr>
        </p:nvGraphicFramePr>
        <p:xfrm>
          <a:off x="2342572" y="2514600"/>
          <a:ext cx="4038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650">
                  <a:extLst>
                    <a:ext uri="{9D8B030D-6E8A-4147-A177-3AD203B41FA5}">
                      <a16:colId xmlns:a16="http://schemas.microsoft.com/office/drawing/2014/main" val="2095904379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376297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Let’s work a sample problem</a:t>
            </a:r>
          </a:p>
          <a:p>
            <a:pPr algn="ctr"/>
            <a:endParaRPr lang="en-US" sz="3200" dirty="0">
              <a:latin typeface="Arial Black" panose="020B0A040201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  <a:r>
              <a:rPr lang="en-US" sz="2400" dirty="0" smtClean="0">
                <a:latin typeface="Arial Black" panose="020B0A04020102020204" pitchFamily="34" charset="0"/>
              </a:rPr>
              <a:t>onsumption + </a:t>
            </a:r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en-US" sz="2400" dirty="0" smtClean="0">
                <a:latin typeface="Arial Black" panose="020B0A04020102020204" pitchFamily="34" charset="0"/>
              </a:rPr>
              <a:t>avings = </a:t>
            </a:r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  <a:r>
              <a:rPr lang="en-US" sz="2400" dirty="0" smtClean="0">
                <a:latin typeface="Arial Black" panose="020B0A04020102020204" pitchFamily="34" charset="0"/>
              </a:rPr>
              <a:t>isposable </a:t>
            </a:r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en-US" sz="2400" dirty="0" smtClean="0">
                <a:latin typeface="Arial Black" panose="020B0A04020102020204" pitchFamily="34" charset="0"/>
              </a:rPr>
              <a:t>ncome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9954" y="3156772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28194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-500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42527" y="355242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3948084"/>
            <a:ext cx="9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42527" y="4305369"/>
            <a:ext cx="100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5785" y="4654788"/>
            <a:ext cx="89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3000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3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76"/>
    </mc:Choice>
    <mc:Fallback xmlns="">
      <p:transition spd="slow" advTm="11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57400"/>
            <a:ext cx="2362200" cy="990600"/>
          </a:xfrm>
        </p:spPr>
        <p:txBody>
          <a:bodyPr/>
          <a:lstStyle/>
          <a:p>
            <a:r>
              <a:rPr lang="en-US" sz="2800" dirty="0" smtClean="0"/>
              <a:t>Time for Practice and Homework</a:t>
            </a:r>
            <a:endParaRPr lang="en-US" sz="2800" dirty="0"/>
          </a:p>
        </p:txBody>
      </p:sp>
      <p:pic>
        <p:nvPicPr>
          <p:cNvPr id="2050" name="Picture 2" descr="Premium Vector | Cartoon c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5737"/>
            <a:ext cx="2743200" cy="27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g Ate My Homework Clipart | Free Images at Clker.com - vector clip art  online, royalty free &amp; public dom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77868"/>
            <a:ext cx="54578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8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0"/>
    </mc:Choice>
    <mc:Fallback xmlns="">
      <p:transition spd="slow" advTm="1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1" y="76200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pro·pen·si·ty</a:t>
            </a:r>
            <a:endParaRPr lang="en-US" sz="2800" dirty="0"/>
          </a:p>
          <a:p>
            <a:r>
              <a:rPr lang="en-US" sz="2800" dirty="0" err="1"/>
              <a:t>prəˈpensətē</a:t>
            </a:r>
            <a:r>
              <a:rPr lang="en-US" sz="2800" dirty="0"/>
              <a:t>/</a:t>
            </a:r>
          </a:p>
          <a:p>
            <a:r>
              <a:rPr lang="en-US" sz="2800" i="1" dirty="0"/>
              <a:t>noun</a:t>
            </a:r>
            <a:endParaRPr lang="en-US" sz="2800" dirty="0"/>
          </a:p>
          <a:p>
            <a:r>
              <a:rPr lang="en-US" sz="2800" dirty="0"/>
              <a:t>noun: </a:t>
            </a:r>
            <a:r>
              <a:rPr lang="en-US" sz="2800" b="1" dirty="0"/>
              <a:t>propensity</a:t>
            </a:r>
            <a:r>
              <a:rPr lang="en-US" sz="2800" dirty="0"/>
              <a:t>; plural noun: </a:t>
            </a:r>
            <a:r>
              <a:rPr lang="en-US" sz="2800" b="1" dirty="0"/>
              <a:t>propensities</a:t>
            </a:r>
            <a:endParaRPr lang="en-US" sz="2800" dirty="0"/>
          </a:p>
          <a:p>
            <a:r>
              <a:rPr lang="en-US" sz="2800" dirty="0"/>
              <a:t>an inclination or natural tendency to behave in a particular way</a:t>
            </a:r>
          </a:p>
        </p:txBody>
      </p:sp>
      <p:pic>
        <p:nvPicPr>
          <p:cNvPr id="1026" name="Picture 2" descr="http://lowres.jantoo.com/miscellaneous-queen-royal-born_great-arrogance-king-12248900_low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48345"/>
            <a:ext cx="43013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00"/>
    </mc:Choice>
    <mc:Fallback xmlns="">
      <p:transition spd="slow" advTm="4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7924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2"/>
            </a:pPr>
            <a:r>
              <a:rPr lang="en-US" sz="2400" dirty="0" smtClean="0"/>
              <a:t>Average Propensity to Consume</a:t>
            </a:r>
          </a:p>
          <a:p>
            <a:pPr marL="800100" lvl="1" indent="-342900">
              <a:buAutoNum type="alphaUcPeriod"/>
            </a:pPr>
            <a:r>
              <a:rPr lang="en-US" sz="2400" dirty="0"/>
              <a:t>	</a:t>
            </a:r>
            <a:r>
              <a:rPr lang="en-US" sz="2400" dirty="0" smtClean="0"/>
              <a:t>Percentage of disposable income that is consumed</a:t>
            </a:r>
          </a:p>
          <a:p>
            <a:pPr marL="800100" lvl="1" indent="-342900">
              <a:buAutoNum type="alphaUcPeriod"/>
            </a:pPr>
            <a:endParaRPr lang="en-US" sz="2400" dirty="0" smtClean="0"/>
          </a:p>
          <a:p>
            <a:pPr marL="800100" lvl="1" indent="-342900">
              <a:buAutoNum type="alphaUcPeriod"/>
            </a:pPr>
            <a:r>
              <a:rPr lang="en-US" sz="2400" dirty="0" smtClean="0"/>
              <a:t>APC =</a:t>
            </a:r>
          </a:p>
          <a:p>
            <a:pPr marL="800100" lvl="1" indent="-342900">
              <a:buAutoNum type="alphaUcPeriod"/>
            </a:pPr>
            <a:endParaRPr lang="en-US" sz="2400" dirty="0" smtClean="0"/>
          </a:p>
          <a:p>
            <a:pPr marL="800100" lvl="1" indent="-342900">
              <a:buAutoNum type="alphaUcPeriod"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III. Average Propensity to Save</a:t>
            </a:r>
          </a:p>
          <a:p>
            <a:pPr marL="800100" lvl="1" indent="-342900">
              <a:buAutoNum type="alphaUcPeriod"/>
            </a:pPr>
            <a:r>
              <a:rPr lang="en-US" sz="2400" dirty="0" smtClean="0"/>
              <a:t>Percentage of disposable income that is saved</a:t>
            </a:r>
          </a:p>
          <a:p>
            <a:pPr marL="800100" lvl="1" indent="-342900">
              <a:buAutoNum type="alphaUcPeriod"/>
            </a:pPr>
            <a:endParaRPr lang="en-US" sz="2400" dirty="0"/>
          </a:p>
          <a:p>
            <a:pPr marL="800100" lvl="1" indent="-342900">
              <a:buAutoNum type="alphaUcPeriod"/>
            </a:pPr>
            <a:r>
              <a:rPr lang="en-US" sz="2400" dirty="0" smtClean="0"/>
              <a:t>APS =</a:t>
            </a:r>
          </a:p>
          <a:p>
            <a:pPr marL="800100" lvl="1" indent="-342900">
              <a:buAutoNum type="alphaUcPeriod"/>
            </a:pPr>
            <a:endParaRPr lang="en-US" sz="2400" dirty="0"/>
          </a:p>
          <a:p>
            <a:pPr marL="800100" lvl="1" indent="-342900">
              <a:buAutoNum type="alphaUcPeriod"/>
            </a:pPr>
            <a:endParaRPr lang="en-US" sz="2400" dirty="0" smtClean="0"/>
          </a:p>
          <a:p>
            <a:pPr marL="800100" lvl="1" indent="-342900">
              <a:buAutoNum type="alphaUcPeriod"/>
            </a:pPr>
            <a:r>
              <a:rPr lang="en-US" sz="2400" dirty="0" smtClean="0"/>
              <a:t>APC + APS = 1</a:t>
            </a:r>
          </a:p>
          <a:p>
            <a:pPr marL="400050" indent="-400050">
              <a:buAutoNum type="romanUcPeriod" startAt="2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14600" y="16002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Consumption</a:t>
            </a:r>
          </a:p>
          <a:p>
            <a:r>
              <a:rPr lang="en-US" sz="2400" dirty="0" smtClean="0"/>
              <a:t>Disposable income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514600" y="411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u="sng" dirty="0" smtClean="0"/>
              <a:t>savings</a:t>
            </a:r>
          </a:p>
          <a:p>
            <a:r>
              <a:rPr lang="en-US" sz="2400" dirty="0" smtClean="0"/>
              <a:t>   DI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4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76"/>
    </mc:Choice>
    <mc:Fallback xmlns="">
      <p:transition spd="slow" advTm="8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353339"/>
              </p:ext>
            </p:extLst>
          </p:nvPr>
        </p:nvGraphicFramePr>
        <p:xfrm>
          <a:off x="1333209" y="2752436"/>
          <a:ext cx="4876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">
                  <a:extLst>
                    <a:ext uri="{9D8B030D-6E8A-4147-A177-3AD203B41FA5}">
                      <a16:colId xmlns:a16="http://schemas.microsoft.com/office/drawing/2014/main" val="3058677195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0409" y="321346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Let’s work a sample problem</a:t>
            </a:r>
          </a:p>
          <a:p>
            <a:pPr algn="ctr"/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3064" y="1031865"/>
            <a:ext cx="1293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APC =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245" y="9130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u="sng" dirty="0" smtClean="0">
                <a:latin typeface="Arial Black" panose="020B0A04020102020204" pitchFamily="34" charset="0"/>
              </a:rPr>
              <a:t>Consumption</a:t>
            </a:r>
          </a:p>
          <a:p>
            <a:r>
              <a:rPr lang="en-US" sz="2400" dirty="0" smtClean="0">
                <a:latin typeface="Arial Black" panose="020B0A04020102020204" pitchFamily="34" charset="0"/>
              </a:rPr>
              <a:t>       DI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5732" y="4967316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3124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3505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385064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14950" y="419608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.75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4950" y="457708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81009" y="192441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APC =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81400" y="179519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1,500</a:t>
            </a:r>
          </a:p>
          <a:p>
            <a:r>
              <a:rPr lang="en-US" dirty="0" smtClean="0"/>
              <a:t>1,000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24350" y="18692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1.5</a:t>
            </a:r>
            <a:endParaRPr lang="en-US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2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46"/>
    </mc:Choice>
    <mc:Fallback xmlns="">
      <p:transition spd="slow" advTm="12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71775"/>
              </p:ext>
            </p:extLst>
          </p:nvPr>
        </p:nvGraphicFramePr>
        <p:xfrm>
          <a:off x="1066800" y="333654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94636082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334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</a:rPr>
              <a:t>Let’s work a sample problem</a:t>
            </a:r>
          </a:p>
          <a:p>
            <a:pPr algn="ctr"/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1465938"/>
            <a:ext cx="1072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APS=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12812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u="sng" dirty="0" smtClean="0">
                <a:latin typeface="Arial Black" panose="020B0A04020102020204" pitchFamily="34" charset="0"/>
              </a:rPr>
              <a:t>Savings</a:t>
            </a:r>
          </a:p>
          <a:p>
            <a:r>
              <a:rPr lang="en-US" sz="2400" dirty="0" smtClean="0">
                <a:latin typeface="Arial Black" panose="020B0A04020102020204" pitchFamily="34" charset="0"/>
              </a:rPr>
              <a:t>    DI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1349008"/>
            <a:ext cx="3813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OR  APC + APS =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235848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APS =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220452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-500</a:t>
            </a:r>
          </a:p>
          <a:p>
            <a:r>
              <a:rPr lang="en-US" dirty="0" smtClean="0"/>
              <a:t>1,000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235387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= -.5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2149325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APS =  1.5 + X = 1</a:t>
            </a:r>
          </a:p>
          <a:p>
            <a:r>
              <a:rPr lang="en-US" dirty="0" smtClean="0"/>
              <a:t>APS = -.5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68473" y="3657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-.5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68473" y="39981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436799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476504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68473" y="512432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68473" y="548901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.5</a:t>
            </a:r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1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10"/>
    </mc:Choice>
    <mc:Fallback xmlns="">
      <p:transition spd="slow" advTm="9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9600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4"/>
            </a:pPr>
            <a:r>
              <a:rPr lang="en-US" sz="2400" dirty="0" smtClean="0"/>
              <a:t>Marginal Propensity to consume</a:t>
            </a:r>
          </a:p>
          <a:p>
            <a:r>
              <a:rPr lang="en-US" sz="2400" dirty="0" smtClean="0"/>
              <a:t>	A.  Marginal = extra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B.  proportion of any </a:t>
            </a:r>
            <a:r>
              <a:rPr lang="en-US" sz="2400" b="1" i="1" dirty="0" smtClean="0"/>
              <a:t>change</a:t>
            </a:r>
            <a:r>
              <a:rPr lang="en-US" sz="2400" dirty="0" smtClean="0"/>
              <a:t> in disposable income that 	      is consumed</a:t>
            </a:r>
          </a:p>
          <a:p>
            <a:r>
              <a:rPr lang="en-US" sz="2400" dirty="0" smtClean="0"/>
              <a:t>	C.  MPC  =  </a:t>
            </a:r>
            <a:r>
              <a:rPr lang="en-US" sz="2400" u="sng" dirty="0" smtClean="0"/>
              <a:t>change in consumption</a:t>
            </a:r>
            <a:r>
              <a:rPr lang="en-US" sz="2400" dirty="0" smtClean="0"/>
              <a:t>  </a:t>
            </a:r>
          </a:p>
          <a:p>
            <a:r>
              <a:rPr lang="en-US" sz="2400" dirty="0" smtClean="0"/>
              <a:t>		               change in DI</a:t>
            </a:r>
          </a:p>
          <a:p>
            <a:endParaRPr lang="en-US" sz="2400" dirty="0" smtClean="0"/>
          </a:p>
          <a:p>
            <a:r>
              <a:rPr lang="en-US" sz="2400" dirty="0" smtClean="0"/>
              <a:t>V.  Marginal Propensity to Save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A.  </a:t>
            </a:r>
            <a:r>
              <a:rPr lang="en-US" sz="2400" dirty="0"/>
              <a:t>proportion of any </a:t>
            </a:r>
            <a:r>
              <a:rPr lang="en-US" sz="2400" b="1" i="1" dirty="0"/>
              <a:t>change</a:t>
            </a:r>
            <a:r>
              <a:rPr lang="en-US" sz="2400" dirty="0"/>
              <a:t> in </a:t>
            </a:r>
            <a:r>
              <a:rPr lang="en-US" sz="2400" dirty="0" smtClean="0"/>
              <a:t>disposable income </a:t>
            </a:r>
            <a:r>
              <a:rPr lang="en-US" sz="2400" dirty="0"/>
              <a:t>that </a:t>
            </a:r>
            <a:r>
              <a:rPr lang="en-US" sz="2400" dirty="0" smtClean="0"/>
              <a:t>	      is </a:t>
            </a:r>
            <a:r>
              <a:rPr lang="en-US" sz="2400" dirty="0"/>
              <a:t>saved</a:t>
            </a:r>
          </a:p>
          <a:p>
            <a:pPr lvl="1"/>
            <a:r>
              <a:rPr lang="en-US" sz="2400" dirty="0"/>
              <a:t>	B.  MPS = </a:t>
            </a:r>
            <a:r>
              <a:rPr lang="en-US" sz="2400" u="sng" dirty="0"/>
              <a:t>change in saving</a:t>
            </a:r>
          </a:p>
          <a:p>
            <a:pPr lvl="1"/>
            <a:r>
              <a:rPr lang="en-US" sz="2400" dirty="0"/>
              <a:t>		      change in </a:t>
            </a:r>
            <a:r>
              <a:rPr lang="en-US" sz="2400" dirty="0" smtClean="0"/>
              <a:t>DI</a:t>
            </a:r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	C.  MPC + MPS = 1</a:t>
            </a:r>
          </a:p>
          <a:p>
            <a:pPr lvl="1"/>
            <a:r>
              <a:rPr lang="en-US" sz="2400" dirty="0"/>
              <a:t>	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1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23"/>
    </mc:Choice>
    <mc:Fallback xmlns="">
      <p:transition spd="slow" advTm="111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36.2|12.6|6.2|5.4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7|6.7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21.8|2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9.2|4|5.2|3.4|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1.9|2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8.5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1.1|10.1|1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1.3|14|5.9|5.5|6.9|3|1.7|1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3.8|33.3|17.9|10.2|8.9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2|4.9|8.3|7|5.7|5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3.5|20.2|14.6|5.4|11.3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1.3|8.5|14.7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9.6|12.2|8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10.7|8.7|10.1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6.1|4.1|0.8|0.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1726</Words>
  <Application>Microsoft Office PowerPoint</Application>
  <PresentationFormat>On-screen Show (4:3)</PresentationFormat>
  <Paragraphs>691</Paragraphs>
  <Slides>40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Aharoni</vt:lpstr>
      <vt:lpstr>Arial</vt:lpstr>
      <vt:lpstr>Arial Black</vt:lpstr>
      <vt:lpstr>Bauhaus 93</vt:lpstr>
      <vt:lpstr>Calibri</vt:lpstr>
      <vt:lpstr>Georgia</vt:lpstr>
      <vt:lpstr>Wingdings</vt:lpstr>
      <vt:lpstr>Wingdings 2</vt:lpstr>
      <vt:lpstr>Civic</vt:lpstr>
      <vt:lpstr>Perspective</vt:lpstr>
      <vt:lpstr>National Income and Price Determination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to Kahoot ---  use the first link below to do the practice Kahoot yourself!</vt:lpstr>
      <vt:lpstr>PowerPoint Presentation</vt:lpstr>
      <vt:lpstr>PowerPoint Presentation</vt:lpstr>
      <vt:lpstr>PowerPoint Presentation</vt:lpstr>
      <vt:lpstr>Let’s review and go through an example - </vt:lpstr>
      <vt:lpstr>Marginal Analysis:  What happens when a NEW unit is added?</vt:lpstr>
      <vt:lpstr>Narvaizville gives all citizens a $1,000 tax cut!</vt:lpstr>
      <vt:lpstr>Assume new marginal income is created – a $1000 tax cut   SO – everyone has an extra $1000 of DI   MPC = .9 --- this means you will spend 90% of new money MPS = .1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NOTICE</vt:lpstr>
      <vt:lpstr>THEREFORE . . .</vt:lpstr>
      <vt:lpstr>THEREFORE . . . </vt:lpstr>
      <vt:lpstr>THEREFORE . . . </vt:lpstr>
      <vt:lpstr>What if the MPC is .5?</vt:lpstr>
      <vt:lpstr>What if the MPC is .5?</vt:lpstr>
      <vt:lpstr>What if the MPC is .5?</vt:lpstr>
      <vt:lpstr>Time for Practice and Homework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Income and Price Determination</dc:title>
  <dc:creator>Ruth</dc:creator>
  <cp:lastModifiedBy>Windows User</cp:lastModifiedBy>
  <cp:revision>192</cp:revision>
  <cp:lastPrinted>2020-02-26T15:48:32Z</cp:lastPrinted>
  <dcterms:created xsi:type="dcterms:W3CDTF">2014-07-27T21:20:19Z</dcterms:created>
  <dcterms:modified xsi:type="dcterms:W3CDTF">2020-10-25T19:37:07Z</dcterms:modified>
</cp:coreProperties>
</file>