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0" r:id="rId2"/>
    <p:sldMasterId id="2147483834" r:id="rId3"/>
  </p:sldMasterIdLst>
  <p:notesMasterIdLst>
    <p:notesMasterId r:id="rId13"/>
  </p:notesMasterIdLst>
  <p:handoutMasterIdLst>
    <p:handoutMasterId r:id="rId14"/>
  </p:handoutMasterIdLst>
  <p:sldIdLst>
    <p:sldId id="354" r:id="rId4"/>
    <p:sldId id="325" r:id="rId5"/>
    <p:sldId id="353" r:id="rId6"/>
    <p:sldId id="268" r:id="rId7"/>
    <p:sldId id="357" r:id="rId8"/>
    <p:sldId id="269" r:id="rId9"/>
    <p:sldId id="323" r:id="rId10"/>
    <p:sldId id="270" r:id="rId11"/>
    <p:sldId id="358" r:id="rId12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42DCD00C-5628-4D35-8C06-FA293824D9E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A7A60577-8976-4FE5-8EB1-5C906FDC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3414-2C90-45AC-B39E-839BFAE1B47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08500"/>
            <a:ext cx="5683250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96AA-F82F-4C77-892E-E5796A5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996AA-F82F-4C77-892E-E5796A524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54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764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106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230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498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5622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60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26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144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58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2159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4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73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1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1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7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709651C-E0E7-4D75-B022-591BF629BBBB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70EDE8E-BEA5-4692-A399-89B3F736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2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hyperlink" Target="http://www.google.com/url?sa=i&amp;rct=j&amp;q=Federal+Reserve+System+clipart&amp;source=images&amp;cd=&amp;cad=rja&amp;uact=8&amp;ved=0CAcQjRw&amp;url=http://economics.mrdonn.org/federalreservesystem.html&amp;ei=W0VKVd61MYTksAXW3oAQ&amp;bvm=bv.92291466,d.cGU&amp;psig=AFQjCNHWCHf-lbrdFI1EviPOnCBIUFgB8g&amp;ust=1431017178163791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chicagofed.org/webpages/utilities/about_us/what_we_do.cfm" TargetMode="Externa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3344"/>
            <a:ext cx="275844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4082" y="152400"/>
            <a:ext cx="3928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Chairman Jerome Powell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http://economics.mrdonn.org/federal%20reserve2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64" y="2726949"/>
            <a:ext cx="3555403" cy="29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84527"/>
      </p:ext>
    </p:extLst>
  </p:cSld>
  <p:clrMapOvr>
    <a:masterClrMapping/>
  </p:clrMapOvr>
  <p:transition spd="slow" advTm="240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334000"/>
            <a:ext cx="76554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50" dirty="0">
                <a:solidFill>
                  <a:srgbClr val="000000"/>
                </a:solidFill>
                <a:latin typeface="minion-pro"/>
              </a:rPr>
              <a:t>Trump's stamp on the Fed</a:t>
            </a:r>
          </a:p>
          <a:p>
            <a:pPr algn="ctr"/>
            <a:endParaRPr lang="en-US" sz="4950" i="1" dirty="0">
              <a:solidFill>
                <a:schemeClr val="tx1">
                  <a:lumMod val="95000"/>
                  <a:lumOff val="5000"/>
                </a:schemeClr>
              </a:solidFill>
              <a:latin typeface="minion-pro"/>
            </a:endParaRPr>
          </a:p>
        </p:txBody>
      </p:sp>
      <p:pic>
        <p:nvPicPr>
          <p:cNvPr id="4098" name="Picture 2" descr="Image result for jerome powell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6591"/>
            <a:ext cx="6629400" cy="46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54731"/>
      </p:ext>
    </p:extLst>
  </p:cSld>
  <p:clrMapOvr>
    <a:masterClrMapping/>
  </p:clrMapOvr>
  <p:transition spd="slow" advTm="62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rome powell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23175" cy="42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987" y="990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we care about the FED!</a:t>
            </a:r>
            <a:endParaRPr lang="en-US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7451"/>
      </p:ext>
    </p:extLst>
  </p:cSld>
  <p:clrMapOvr>
    <a:masterClrMapping/>
  </p:clrMapOvr>
  <p:transition spd="slow" advTm="356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520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FED</a:t>
            </a:r>
          </a:p>
          <a:p>
            <a:pPr lvl="1"/>
            <a:r>
              <a:rPr lang="en-US" sz="2400" dirty="0" smtClean="0"/>
              <a:t>I.  Federal Reserve System – created in 1913</a:t>
            </a:r>
          </a:p>
          <a:p>
            <a:pPr lvl="2"/>
            <a:r>
              <a:rPr lang="en-US" sz="2400" dirty="0" smtClean="0"/>
              <a:t>A.  Make banks hold </a:t>
            </a:r>
            <a:r>
              <a:rPr lang="en-US" sz="2400" dirty="0"/>
              <a:t>adequate reserves</a:t>
            </a:r>
          </a:p>
          <a:p>
            <a:pPr lvl="2"/>
            <a:r>
              <a:rPr lang="en-US" sz="2400" dirty="0" smtClean="0"/>
              <a:t>B.  Banks must </a:t>
            </a:r>
            <a:r>
              <a:rPr lang="en-US" sz="2400" dirty="0"/>
              <a:t>let regulators inspect their </a:t>
            </a:r>
            <a:r>
              <a:rPr lang="en-US" sz="2400" dirty="0" smtClean="0"/>
              <a:t>accounts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772" y="621823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http://www.chicagofed.org/webpages/utilities/about_us/what_we_do.cfm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pic>
        <p:nvPicPr>
          <p:cNvPr id="3074" name="Picture 2" descr="Federal Reserve System: What Is It and What Does It Do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7793"/>
            <a:ext cx="5126003" cy="38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6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929"/>
    </mc:Choice>
    <mc:Fallback xmlns="">
      <p:transition advTm="4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52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II.  Structure</a:t>
            </a:r>
          </a:p>
          <a:p>
            <a:pPr lvl="2"/>
            <a:r>
              <a:rPr lang="en-US" sz="2400" dirty="0" smtClean="0"/>
              <a:t>A.  Chairman – Jerome Powell</a:t>
            </a:r>
          </a:p>
          <a:p>
            <a:pPr lvl="2"/>
            <a:r>
              <a:rPr lang="en-US" sz="2400" dirty="0" smtClean="0"/>
              <a:t>       1.  Appointed every four years – may be reappointed 	“several” times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pic>
        <p:nvPicPr>
          <p:cNvPr id="8" name="Picture 2" descr="Image result for jerome powell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5" y="2036217"/>
            <a:ext cx="7230533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9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830"/>
    </mc:Choice>
    <mc:Fallback xmlns="">
      <p:transition advTm="47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-4750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lphaUcPeriod"/>
            </a:pPr>
            <a:endParaRPr lang="en-US" dirty="0" smtClean="0"/>
          </a:p>
          <a:p>
            <a:pPr lvl="1"/>
            <a:r>
              <a:rPr lang="en-US" sz="2400" dirty="0" smtClean="0"/>
              <a:t>II.  Structure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A.  Chairman – Jerome Powell</a:t>
            </a:r>
          </a:p>
          <a:p>
            <a:pPr lvl="2"/>
            <a:r>
              <a:rPr lang="en-US" sz="2400" dirty="0"/>
              <a:t>B</a:t>
            </a:r>
            <a:r>
              <a:rPr lang="en-US" sz="2400" dirty="0" smtClean="0"/>
              <a:t>.   Board </a:t>
            </a:r>
            <a:r>
              <a:rPr lang="en-US" sz="2400" dirty="0"/>
              <a:t>of </a:t>
            </a:r>
            <a:r>
              <a:rPr lang="en-US" sz="2400" dirty="0" smtClean="0"/>
              <a:t>Governors</a:t>
            </a:r>
          </a:p>
          <a:p>
            <a:pPr lvl="3"/>
            <a:r>
              <a:rPr lang="en-US" sz="2400" dirty="0" smtClean="0"/>
              <a:t>1.  7 </a:t>
            </a:r>
            <a:r>
              <a:rPr lang="en-US" sz="2400" dirty="0"/>
              <a:t>members</a:t>
            </a:r>
          </a:p>
          <a:p>
            <a:pPr lvl="3"/>
            <a:r>
              <a:rPr lang="en-US" sz="2400" dirty="0" smtClean="0"/>
              <a:t>2.  Appointed </a:t>
            </a:r>
            <a:r>
              <a:rPr lang="en-US" sz="2400" dirty="0"/>
              <a:t>by the President </a:t>
            </a:r>
            <a:r>
              <a:rPr lang="en-US" sz="2400" dirty="0" smtClean="0"/>
              <a:t> - cannot be reappointed</a:t>
            </a:r>
            <a:endParaRPr lang="en-US" sz="2400" dirty="0"/>
          </a:p>
          <a:p>
            <a:pPr lvl="3"/>
            <a:r>
              <a:rPr lang="en-US" sz="2400" dirty="0" smtClean="0"/>
              <a:t>3.  14 </a:t>
            </a:r>
            <a:r>
              <a:rPr lang="en-US" sz="2400" dirty="0"/>
              <a:t>year terms insulates them from </a:t>
            </a:r>
            <a:r>
              <a:rPr lang="en-US" sz="2400" dirty="0" smtClean="0"/>
              <a:t>politics 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pic>
        <p:nvPicPr>
          <p:cNvPr id="2050" name="Picture 2" descr="Encyclonomic WEB*pedia: FEDERAL RESERVE PYRAM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61822"/>
            <a:ext cx="3848100" cy="37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528"/>
    </mc:Choice>
    <mc:Fallback xmlns="">
      <p:transition advTm="45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5" y="1524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lphaUcPeriod"/>
            </a:pPr>
            <a:endParaRPr lang="en-US" dirty="0" smtClean="0"/>
          </a:p>
          <a:p>
            <a:pPr lvl="1"/>
            <a:r>
              <a:rPr lang="en-US" sz="2400" dirty="0" smtClean="0"/>
              <a:t>II.  Structure</a:t>
            </a:r>
          </a:p>
          <a:p>
            <a:pPr lvl="1"/>
            <a:r>
              <a:rPr lang="en-US" sz="2400" dirty="0"/>
              <a:t>	A</a:t>
            </a:r>
            <a:r>
              <a:rPr lang="en-US" sz="2400" dirty="0" smtClean="0"/>
              <a:t>.  Chairman – Jerome Powell</a:t>
            </a:r>
          </a:p>
          <a:p>
            <a:pPr lvl="2"/>
            <a:r>
              <a:rPr lang="en-US" sz="2400" dirty="0" smtClean="0"/>
              <a:t>B.   Board </a:t>
            </a:r>
            <a:r>
              <a:rPr lang="en-US" sz="2400" dirty="0"/>
              <a:t>of </a:t>
            </a:r>
            <a:r>
              <a:rPr lang="en-US" sz="2400" dirty="0" smtClean="0"/>
              <a:t>Governors</a:t>
            </a:r>
          </a:p>
          <a:p>
            <a:pPr lvl="2"/>
            <a:r>
              <a:rPr lang="en-US" sz="2400" dirty="0" smtClean="0"/>
              <a:t>C.   FOMC – Federal Open Market  Committee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1.  Meets 8 times a year</a:t>
            </a:r>
          </a:p>
          <a:p>
            <a:pPr lvl="2"/>
            <a:r>
              <a:rPr lang="en-US" sz="2400" dirty="0" smtClean="0"/>
              <a:t>       2.  Determines if treasury bonds will be bought or sold 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3"/>
            <a:endParaRPr lang="en-US" dirty="0" smtClean="0"/>
          </a:p>
        </p:txBody>
      </p:sp>
      <p:pic>
        <p:nvPicPr>
          <p:cNvPr id="3" name="Picture 2" descr="Federal Open Market Committee: Who Votes? - Federal Reserve Ban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03406"/>
            <a:ext cx="5366458" cy="38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825"/>
    </mc:Choice>
    <mc:Fallback xmlns="">
      <p:transition advTm="3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lphaUcPeriod"/>
            </a:pPr>
            <a:endParaRPr lang="en-US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.  12 Federal Reserve Banks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1. serve a region of the U.S.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2.  provide banking supervisory service</a:t>
            </a:r>
          </a:p>
          <a:p>
            <a:pPr lvl="1"/>
            <a:r>
              <a:rPr lang="en-US" sz="2400" dirty="0"/>
              <a:t>	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3074" name="Picture 2" descr="Map of System Distri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43721" cy="41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488"/>
    </mc:Choice>
    <mc:Fallback xmlns="">
      <p:transition advTm="45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 then they said... close the federal reserve - obama laughing | Meme 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5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2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8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78</Words>
  <Application>Microsoft Office PowerPoint</Application>
  <PresentationFormat>On-screen Show (4:3)</PresentationFormat>
  <Paragraphs>32</Paragraphs>
  <Slides>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Corbel</vt:lpstr>
      <vt:lpstr>minion-pro</vt:lpstr>
      <vt:lpstr>Wingdings 2</vt:lpstr>
      <vt:lpstr>Austin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Windows User</cp:lastModifiedBy>
  <cp:revision>167</cp:revision>
  <cp:lastPrinted>2015-05-09T19:13:37Z</cp:lastPrinted>
  <dcterms:created xsi:type="dcterms:W3CDTF">2014-10-22T00:17:43Z</dcterms:created>
  <dcterms:modified xsi:type="dcterms:W3CDTF">2020-11-28T03:20:50Z</dcterms:modified>
</cp:coreProperties>
</file>