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6" r:id="rId2"/>
    <p:sldMasterId id="2147483726" r:id="rId3"/>
    <p:sldMasterId id="2147483750" r:id="rId4"/>
    <p:sldMasterId id="2147483822" r:id="rId5"/>
  </p:sldMasterIdLst>
  <p:handoutMasterIdLst>
    <p:handoutMasterId r:id="rId37"/>
  </p:handoutMasterIdLst>
  <p:sldIdLst>
    <p:sldId id="325" r:id="rId6"/>
    <p:sldId id="263" r:id="rId7"/>
    <p:sldId id="267" r:id="rId8"/>
    <p:sldId id="266" r:id="rId9"/>
    <p:sldId id="296" r:id="rId10"/>
    <p:sldId id="326" r:id="rId11"/>
    <p:sldId id="327" r:id="rId12"/>
    <p:sldId id="331" r:id="rId13"/>
    <p:sldId id="329" r:id="rId14"/>
    <p:sldId id="332" r:id="rId15"/>
    <p:sldId id="333" r:id="rId16"/>
    <p:sldId id="334" r:id="rId17"/>
    <p:sldId id="336" r:id="rId18"/>
    <p:sldId id="337" r:id="rId19"/>
    <p:sldId id="335" r:id="rId20"/>
    <p:sldId id="339" r:id="rId21"/>
    <p:sldId id="341" r:id="rId22"/>
    <p:sldId id="347" r:id="rId23"/>
    <p:sldId id="342" r:id="rId24"/>
    <p:sldId id="338" r:id="rId25"/>
    <p:sldId id="343" r:id="rId26"/>
    <p:sldId id="344" r:id="rId27"/>
    <p:sldId id="345" r:id="rId28"/>
    <p:sldId id="346" r:id="rId29"/>
    <p:sldId id="324" r:id="rId30"/>
    <p:sldId id="290" r:id="rId31"/>
    <p:sldId id="291" r:id="rId32"/>
    <p:sldId id="295" r:id="rId33"/>
    <p:sldId id="293" r:id="rId34"/>
    <p:sldId id="294" r:id="rId35"/>
    <p:sldId id="305" r:id="rId36"/>
  </p:sldIdLst>
  <p:sldSz cx="9144000" cy="6858000" type="screen4x3"/>
  <p:notesSz cx="7102475" cy="93694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570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viewProps" Target="viewProps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7" Type="http://schemas.openxmlformats.org/officeDocument/2006/relationships/slide" Target="slides/slide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8" Type="http://schemas.openxmlformats.org/officeDocument/2006/relationships/slide" Target="slides/slide3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8471"/>
          </a:xfrm>
          <a:prstGeom prst="rect">
            <a:avLst/>
          </a:prstGeom>
        </p:spPr>
        <p:txBody>
          <a:bodyPr vert="horz" lIns="94119" tIns="47060" rIns="94119" bIns="4706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8471"/>
          </a:xfrm>
          <a:prstGeom prst="rect">
            <a:avLst/>
          </a:prstGeom>
        </p:spPr>
        <p:txBody>
          <a:bodyPr vert="horz" lIns="94119" tIns="47060" rIns="94119" bIns="47060" rtlCol="0"/>
          <a:lstStyle>
            <a:lvl1pPr algn="r">
              <a:defRPr sz="1200"/>
            </a:lvl1pPr>
          </a:lstStyle>
          <a:p>
            <a:fld id="{42DCD00C-5628-4D35-8C06-FA293824D9E3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9328"/>
            <a:ext cx="3077739" cy="468471"/>
          </a:xfrm>
          <a:prstGeom prst="rect">
            <a:avLst/>
          </a:prstGeom>
        </p:spPr>
        <p:txBody>
          <a:bodyPr vert="horz" lIns="94119" tIns="47060" rIns="94119" bIns="4706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899328"/>
            <a:ext cx="3077739" cy="468471"/>
          </a:xfrm>
          <a:prstGeom prst="rect">
            <a:avLst/>
          </a:prstGeom>
        </p:spPr>
        <p:txBody>
          <a:bodyPr vert="horz" lIns="94119" tIns="47060" rIns="94119" bIns="47060" rtlCol="0" anchor="b"/>
          <a:lstStyle>
            <a:lvl1pPr algn="r">
              <a:defRPr sz="1200"/>
            </a:lvl1pPr>
          </a:lstStyle>
          <a:p>
            <a:fld id="{A7A60577-8976-4FE5-8EB1-5C906FDC1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2019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651C-E0E7-4D75-B022-591BF629BBBB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0EDE8E-BEA5-4692-A399-89B3F736026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651C-E0E7-4D75-B022-591BF629BBBB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EDE8E-BEA5-4692-A399-89B3F73602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651C-E0E7-4D75-B022-591BF629BBBB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EDE8E-BEA5-4692-A399-89B3F73602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651C-E0E7-4D75-B022-591BF629BBBB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EDE8E-BEA5-4692-A399-89B3F73602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651C-E0E7-4D75-B022-591BF629BBBB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EDE8E-BEA5-4692-A399-89B3F73602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651C-E0E7-4D75-B022-591BF629BBBB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EDE8E-BEA5-4692-A399-89B3F73602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651C-E0E7-4D75-B022-591BF629BBBB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EDE8E-BEA5-4692-A399-89B3F73602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651C-E0E7-4D75-B022-591BF629BBBB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EDE8E-BEA5-4692-A399-89B3F73602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651C-E0E7-4D75-B022-591BF629BBBB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EDE8E-BEA5-4692-A399-89B3F73602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651C-E0E7-4D75-B022-591BF629BBBB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EDE8E-BEA5-4692-A399-89B3F73602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651C-E0E7-4D75-B022-591BF629BBBB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EDE8E-BEA5-4692-A399-89B3F73602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709651C-E0E7-4D75-B022-591BF629BBBB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70EDE8E-BEA5-4692-A399-89B3F736026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651C-E0E7-4D75-B022-591BF629BBBB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EDE8E-BEA5-4692-A399-89B3F736026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  <p:transition spd="slow">
    <p:wip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651C-E0E7-4D75-B022-591BF629BBBB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EDE8E-BEA5-4692-A399-89B3F73602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651C-E0E7-4D75-B022-591BF629BBBB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EDE8E-BEA5-4692-A399-89B3F73602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709651C-E0E7-4D75-B022-591BF629BBBB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70EDE8E-BEA5-4692-A399-89B3F736026C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651C-E0E7-4D75-B022-591BF629BBBB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EDE8E-BEA5-4692-A399-89B3F73602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651C-E0E7-4D75-B022-591BF629BBBB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EDE8E-BEA5-4692-A399-89B3F73602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651C-E0E7-4D75-B022-591BF629BBBB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EDE8E-BEA5-4692-A399-89B3F736026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651C-E0E7-4D75-B022-591BF629BBBB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EDE8E-BEA5-4692-A399-89B3F73602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651C-E0E7-4D75-B022-591BF629BBBB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EDE8E-BEA5-4692-A399-89B3F73602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651C-E0E7-4D75-B022-591BF629BBBB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EDE8E-BEA5-4692-A399-89B3F73602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651C-E0E7-4D75-B022-591BF629BBBB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0EDE8E-BEA5-4692-A399-89B3F736026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651C-E0E7-4D75-B022-591BF629BBBB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EDE8E-BEA5-4692-A399-89B3F736026C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wip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651C-E0E7-4D75-B022-591BF629BBBB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EDE8E-BEA5-4692-A399-89B3F73602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651C-E0E7-4D75-B022-591BF629BBBB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EDE8E-BEA5-4692-A399-89B3F73602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651C-E0E7-4D75-B022-591BF629BBBB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EDE8E-BEA5-4692-A399-89B3F73602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651C-E0E7-4D75-B022-591BF629BBBB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EDE8E-BEA5-4692-A399-89B3F7360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395417"/>
      </p:ext>
    </p:extLst>
  </p:cSld>
  <p:clrMapOvr>
    <a:masterClrMapping/>
  </p:clrMapOvr>
  <p:transition spd="slow">
    <p:wip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651C-E0E7-4D75-B022-591BF629BBBB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EDE8E-BEA5-4692-A399-89B3F7360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647645"/>
      </p:ext>
    </p:extLst>
  </p:cSld>
  <p:clrMapOvr>
    <a:masterClrMapping/>
  </p:clrMapOvr>
  <p:transition spd="slow">
    <p:wip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651C-E0E7-4D75-B022-591BF629BBBB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EDE8E-BEA5-4692-A399-89B3F7360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561068"/>
      </p:ext>
    </p:extLst>
  </p:cSld>
  <p:clrMapOvr>
    <a:masterClrMapping/>
  </p:clrMapOvr>
  <p:transition spd="slow">
    <p:wip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651C-E0E7-4D75-B022-591BF629BBBB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EDE8E-BEA5-4692-A399-89B3F7360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332307"/>
      </p:ext>
    </p:extLst>
  </p:cSld>
  <p:clrMapOvr>
    <a:masterClrMapping/>
  </p:clrMapOvr>
  <p:transition spd="slow">
    <p:wip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651C-E0E7-4D75-B022-591BF629BBBB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EDE8E-BEA5-4692-A399-89B3F7360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244985"/>
      </p:ext>
    </p:extLst>
  </p:cSld>
  <p:clrMapOvr>
    <a:masterClrMapping/>
  </p:clrMapOvr>
  <p:transition spd="slow">
    <p:wip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651C-E0E7-4D75-B022-591BF629BBBB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EDE8E-BEA5-4692-A399-89B3F7360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256220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651C-E0E7-4D75-B022-591BF629BBBB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0EDE8E-BEA5-4692-A399-89B3F736026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651C-E0E7-4D75-B022-591BF629BBBB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EDE8E-BEA5-4692-A399-89B3F7360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066036"/>
      </p:ext>
    </p:extLst>
  </p:cSld>
  <p:clrMapOvr>
    <a:masterClrMapping/>
  </p:clrMapOvr>
  <p:transition spd="slow">
    <p:wip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651C-E0E7-4D75-B022-591BF629BBBB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EDE8E-BEA5-4692-A399-89B3F7360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962647"/>
      </p:ext>
    </p:extLst>
  </p:cSld>
  <p:clrMapOvr>
    <a:masterClrMapping/>
  </p:clrMapOvr>
  <p:transition spd="slow">
    <p:wip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651C-E0E7-4D75-B022-591BF629BBBB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EDE8E-BEA5-4692-A399-89B3F7360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771443"/>
      </p:ext>
    </p:extLst>
  </p:cSld>
  <p:clrMapOvr>
    <a:masterClrMapping/>
  </p:clrMapOvr>
  <p:transition spd="slow">
    <p:wip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651C-E0E7-4D75-B022-591BF629BBBB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EDE8E-BEA5-4692-A399-89B3F7360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180581"/>
      </p:ext>
    </p:extLst>
  </p:cSld>
  <p:clrMapOvr>
    <a:masterClrMapping/>
  </p:clrMapOvr>
  <p:transition spd="slow">
    <p:wip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651C-E0E7-4D75-B022-591BF629BBBB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EDE8E-BEA5-4692-A399-89B3F7360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821595"/>
      </p:ext>
    </p:extLst>
  </p:cSld>
  <p:clrMapOvr>
    <a:masterClrMapping/>
  </p:clrMapOvr>
  <p:transition spd="slow">
    <p:wip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6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6404" y="4800600"/>
            <a:ext cx="7063740" cy="1691640"/>
          </a:xfrm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chemeClr val="tx1">
                    <a:lumMod val="8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fld id="{4709651C-E0E7-4D75-B022-591BF629BBBB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E70EDE8E-BEA5-4692-A399-89B3F7360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3047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651C-E0E7-4D75-B022-591BF629BBBB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EDE8E-BEA5-4692-A399-89B3F7360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43798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4800600"/>
            <a:ext cx="706374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651C-E0E7-4D75-B022-591BF629BBBB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EDE8E-BEA5-4692-A399-89B3F736026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986583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04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4860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651C-E0E7-4D75-B022-591BF629BBBB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EDE8E-BEA5-4692-A399-89B3F7360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84003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717185"/>
            <a:ext cx="336042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6404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99432" y="1717185"/>
            <a:ext cx="3364992" cy="731520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lang="en-US" sz="1800" b="0" kern="1200" spc="10" baseline="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SzPct val="8000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94860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651C-E0E7-4D75-B022-591BF629BBBB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EDE8E-BEA5-4692-A399-89B3F7360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83656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651C-E0E7-4D75-B022-591BF629BBBB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0EDE8E-BEA5-4692-A399-89B3F736026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651C-E0E7-4D75-B022-591BF629BBBB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EDE8E-BEA5-4692-A399-89B3F7360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94341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651C-E0E7-4D75-B022-591BF629BBBB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EDE8E-BEA5-4692-A399-89B3F7360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14975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400300" cy="1600197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8200" y="685800"/>
            <a:ext cx="4559300" cy="5486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99735"/>
            <a:ext cx="24003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651C-E0E7-4D75-B022-591BF629BBBB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EDE8E-BEA5-4692-A399-89B3F7360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19663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846963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257800"/>
            <a:ext cx="748665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1"/>
            <a:ext cx="846963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6108590"/>
            <a:ext cx="748665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651C-E0E7-4D75-B022-591BF629BBBB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EDE8E-BEA5-4692-A399-89B3F7360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83009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651C-E0E7-4D75-B022-591BF629BBBB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EDE8E-BEA5-4692-A399-89B3F7360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81292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6525" y="381000"/>
            <a:ext cx="1857375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381000"/>
            <a:ext cx="5800725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651C-E0E7-4D75-B022-591BF629BBBB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EDE8E-BEA5-4692-A399-89B3F7360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9042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fld id="{4709651C-E0E7-4D75-B022-591BF629BBBB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0EDE8E-BEA5-4692-A399-89B3F736026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651C-E0E7-4D75-B022-591BF629BBBB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EDE8E-BEA5-4692-A399-89B3F73602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651C-E0E7-4D75-B022-591BF629BBBB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0EDE8E-BEA5-4692-A399-89B3F736026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651C-E0E7-4D75-B022-591BF629BBBB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0EDE8E-BEA5-4692-A399-89B3F736026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9651C-E0E7-4D75-B022-591BF629BBBB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EDE8E-BEA5-4692-A399-89B3F736026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709651C-E0E7-4D75-B022-591BF629BBBB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70EDE8E-BEA5-4692-A399-89B3F736026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wipe/>
  </p:transition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709651C-E0E7-4D75-B022-591BF629BBBB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70EDE8E-BEA5-4692-A399-89B3F736026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ransition spd="slow">
    <p:wipe/>
  </p:transition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9651C-E0E7-4D75-B022-591BF629BBBB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EDE8E-BEA5-4692-A399-89B3F7360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814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ransition spd="slow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418195" y="0"/>
            <a:ext cx="73152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828801"/>
            <a:ext cx="644652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31456" y="1044178"/>
            <a:ext cx="190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4709651C-E0E7-4D75-B022-591BF629BBBB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6993255" y="4092178"/>
            <a:ext cx="3581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41055" y="6172201"/>
            <a:ext cx="685800" cy="593725"/>
          </a:xfrm>
          <a:prstGeom prst="rect">
            <a:avLst/>
          </a:prstGeom>
        </p:spPr>
        <p:txBody>
          <a:bodyPr vert="horz" lIns="27432" tIns="45720" rIns="27432" bIns="45720" rtlCol="0" anchor="ctr">
            <a:normAutofit/>
          </a:bodyPr>
          <a:lstStyle>
            <a:lvl1pPr algn="ctr">
              <a:defRPr sz="3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E70EDE8E-BEA5-4692-A399-89B3F7360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419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people-clipart.com/people_clipart_images/wealthy_business_man_0521-1011-0416-4450_SMU.jpg" TargetMode="External"/><Relationship Id="rId1" Type="http://schemas.openxmlformats.org/officeDocument/2006/relationships/slideLayout" Target="../slideLayouts/slideLayout40.xml"/><Relationship Id="rId6" Type="http://schemas.openxmlformats.org/officeDocument/2006/relationships/image" Target="../media/image16.png"/><Relationship Id="rId5" Type="http://schemas.openxmlformats.org/officeDocument/2006/relationships/image" Target="../media/image15.jpeg"/><Relationship Id="rId4" Type="http://schemas.openxmlformats.org/officeDocument/2006/relationships/hyperlink" Target="http://www.google.com/url?sa=i&amp;rct=j&amp;q=bank+clipart&amp;source=images&amp;cd=&amp;cad=rja&amp;uact=8&amp;ved=0CAcQjRw&amp;url=https://rfclipart.com/icon-of-bank-building-with-columns-6388-vector-clipart.html&amp;ei=-yFNVc_TNMPRsAW8g4CYDQ&amp;bvm=bv.92885102,d.cGU&amp;psig=AFQjCNE6BISiE4j8m9QLsHsAcO-8sdTFHA&amp;ust=1431204655141286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hyperlink" Target="http://www.spearfish.k12.sd.us/~tseyer/Images/Clipart/Money/man_holding_money_1.gif" TargetMode="External"/><Relationship Id="rId1" Type="http://schemas.openxmlformats.org/officeDocument/2006/relationships/slideLayout" Target="../slideLayouts/slideLayout40.xml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earfish.k12.sd.us/~tseyer/Images/Clipart/Money/man_holding_money_1.gif" TargetMode="Externa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0.xml"/><Relationship Id="rId6" Type="http://schemas.openxmlformats.org/officeDocument/2006/relationships/image" Target="../media/image18.jpeg"/><Relationship Id="rId5" Type="http://schemas.openxmlformats.org/officeDocument/2006/relationships/hyperlink" Target="http://www.google.com/url?sa=i&amp;rct=j&amp;q=bank+clipart&amp;source=images&amp;cd=&amp;cad=rja&amp;uact=8&amp;ved=0CAcQjRw&amp;url=http://www.dreamstime.com/illustration/bank-building.html&amp;ei=nSJNVbKTDoHMsAW-pYDwCg&amp;bvm=bv.92885102,d.cGU&amp;psig=AFQjCNE6BISiE4j8m9QLsHsAcO-8sdTFHA&amp;ust=1431204655141286" TargetMode="External"/><Relationship Id="rId4" Type="http://schemas.openxmlformats.org/officeDocument/2006/relationships/image" Target="../media/image7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com/url?sa=i&amp;rct=j&amp;q=&amp;esrc=s&amp;source=images&amp;cd=&amp;cad=rja&amp;uact=8&amp;ved=0CAcQjRw&amp;url=http://sindhusrinivas14.blogspot.com/2010/05/for-gals-never-apologise.html&amp;ei=dUpUVPu_BYieyQT6wYCQCg&amp;bvm=bv.78677474,d.aWw&amp;psig=AFQjCNFt8jN3kNaSwl_x-WRoJiH9FAy6yA&amp;ust=1414896585800514" TargetMode="External"/><Relationship Id="rId1" Type="http://schemas.openxmlformats.org/officeDocument/2006/relationships/slideLayout" Target="../slideLayouts/slideLayout40.xml"/><Relationship Id="rId5" Type="http://schemas.openxmlformats.org/officeDocument/2006/relationships/image" Target="../media/image18.jpeg"/><Relationship Id="rId4" Type="http://schemas.openxmlformats.org/officeDocument/2006/relationships/hyperlink" Target="http://www.google.com/url?sa=i&amp;rct=j&amp;q=bank+clipart&amp;source=images&amp;cd=&amp;cad=rja&amp;uact=8&amp;ved=0CAcQjRw&amp;url=http://www.dreamstime.com/illustration/bank-building.html&amp;ei=nSJNVbKTDoHMsAW-pYDwCg&amp;bvm=bv.92885102,d.cGU&amp;psig=AFQjCNE6BISiE4j8m9QLsHsAcO-8sdTFHA&amp;ust=1431204655141286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bank+clipart&amp;source=images&amp;cd=&amp;cad=rja&amp;uact=8&amp;ved=0CAcQjRw&amp;url=http://www.dreamstime.com/illustration/bank-building.html&amp;ei=nSJNVbKTDoHMsAW-pYDwCg&amp;bvm=bv.92885102,d.cGU&amp;psig=AFQjCNE6BISiE4j8m9QLsHsAcO-8sdTFHA&amp;ust=1431204655141286" TargetMode="Externa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0.xml"/><Relationship Id="rId6" Type="http://schemas.openxmlformats.org/officeDocument/2006/relationships/image" Target="../media/image8.jpeg"/><Relationship Id="rId5" Type="http://schemas.openxmlformats.org/officeDocument/2006/relationships/hyperlink" Target="http://www.google.com/url?sa=i&amp;rct=j&amp;q=&amp;esrc=s&amp;source=images&amp;cd=&amp;cad=rja&amp;uact=8&amp;ved=0CAcQjRw&amp;url=http://sindhusrinivas14.blogspot.com/2010/05/for-gals-never-apologise.html&amp;ei=dUpUVPu_BYieyQT6wYCQCg&amp;bvm=bv.78677474,d.aWw&amp;psig=AFQjCNFt8jN3kNaSwl_x-WRoJiH9FAy6yA&amp;ust=1414896585800514" TargetMode="External"/><Relationship Id="rId4" Type="http://schemas.openxmlformats.org/officeDocument/2006/relationships/image" Target="../media/image18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com/url?sa=i&amp;rct=j&amp;q=&amp;esrc=s&amp;source=images&amp;cd=&amp;cad=rja&amp;uact=8&amp;ved=0CAcQjRw&amp;url=http://www.clipartbest.com/man-with-money-clipart&amp;ei=F0tUVNj4NYGkyASym4LoCg&amp;bvm=bv.78677474,d.aWw&amp;psig=AFQjCNFt8jN3kNaSwl_x-WRoJiH9FAy6yA&amp;ust=1414896585800514" TargetMode="External"/><Relationship Id="rId1" Type="http://schemas.openxmlformats.org/officeDocument/2006/relationships/slideLayout" Target="../slideLayouts/slideLayout40.xml"/><Relationship Id="rId5" Type="http://schemas.openxmlformats.org/officeDocument/2006/relationships/image" Target="../media/image19.jpeg"/><Relationship Id="rId4" Type="http://schemas.openxmlformats.org/officeDocument/2006/relationships/hyperlink" Target="http://www.google.com/url?sa=i&amp;rct=j&amp;q=bank+clipart&amp;source=images&amp;cd=&amp;cad=rja&amp;uact=8&amp;ved=0CAcQjRw&amp;url=http://cliparts.co/bank-clip-art&amp;ei=6iJNVdjaDcm-sAXfmYCABQ&amp;bvm=bv.92885102,d.cGU&amp;psig=AFQjCNE6BISiE4j8m9QLsHsAcO-8sdTFHA&amp;ust=1431204655141286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source=images&amp;cd=&amp;cad=rja&amp;uact=8&amp;ved=0CAcQjRw&amp;url=http://www.clipartbest.com/man-with-money-clipart&amp;ei=F0tUVNj4NYGkyASym4LoCg&amp;bvm=bv.78677474,d.aWw&amp;psig=AFQjCNFt8jN3kNaSwl_x-WRoJiH9FAy6yA&amp;ust=1414896585800514" TargetMode="Externa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0.xml"/><Relationship Id="rId6" Type="http://schemas.openxmlformats.org/officeDocument/2006/relationships/image" Target="../media/image20.jpeg"/><Relationship Id="rId5" Type="http://schemas.openxmlformats.org/officeDocument/2006/relationships/hyperlink" Target="http://www.google.com/url?sa=i&amp;rct=j&amp;q=bank+clipart&amp;source=images&amp;cd=&amp;cad=rja&amp;uact=8&amp;ved=0CAcQjRw&amp;url=http://clipartavenue.com/design/avenue-clipart-of-a-black-and-white-bank-exterior-by-dero-1811&amp;ei=RCNNVeqCOYavsAXVl4G4BQ&amp;bvm=bv.92885102,d.cGU&amp;psig=AFQjCNE6BISiE4j8m9QLsHsAcO-8sdTFHA&amp;ust=1431204655141286" TargetMode="External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run%20on%20the%20bank&amp;source=images&amp;cd=&amp;cad=rja&amp;uact=8&amp;ved=0CAcQjRw&amp;url=http://en.wikipedia.org/wiki/Bank_run&amp;ei=dU9SVP6bMYmiyQShqoDYDw&amp;bvm=bv.78597519,d.aWw&amp;psig=AFQjCNE-PT5rEj1_vALl2eRY2lIQdpZRnw&amp;ust=1414766830719248" TargetMode="External"/><Relationship Id="rId2" Type="http://schemas.openxmlformats.org/officeDocument/2006/relationships/hyperlink" Target="http://vimeo.com/37034368" TargetMode="External"/><Relationship Id="rId1" Type="http://schemas.openxmlformats.org/officeDocument/2006/relationships/slideLayout" Target="../slideLayouts/slideLayout40.xml"/><Relationship Id="rId6" Type="http://schemas.openxmlformats.org/officeDocument/2006/relationships/image" Target="../media/image4.jpeg"/><Relationship Id="rId5" Type="http://schemas.openxmlformats.org/officeDocument/2006/relationships/hyperlink" Target="http://www.google.com/url?sa=i&amp;rct=j&amp;q=run%20on%20the%20bank&amp;source=images&amp;cd=&amp;cad=rja&amp;uact=8&amp;ved=0CAcQjRw&amp;url=http://mises.ca/posts/articles/yippee-more-bank-runs-in-the-future/&amp;ei=wk9SVLnWNNeAygS3o4DABA&amp;bvm=bv.78597519,d.aWw&amp;psig=AFQjCNHDQYrpmDPPGW7UmnUOtXv6qA7wRQ&amp;ust=1414766891982428" TargetMode="Externa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G5c8nhR3LE" TargetMode="External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5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4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fdic&amp;source=images&amp;cd=&amp;cad=rja&amp;uact=8&amp;ved=0CAcQjRw&amp;url=http://www.porternovelli.com/portfolio/federal-deposit-insurance-corp-national-household-survey/&amp;ei=KFBSVLGaNYibyQSnyILQDg&amp;bvm=bv.78597519,d.aWw&amp;psig=AFQjCNFd7ZIjyl6WX0aqnxRre-BRFUAu9g&amp;ust=1414767008032740" TargetMode="External"/><Relationship Id="rId2" Type="http://schemas.openxmlformats.org/officeDocument/2006/relationships/hyperlink" Target="http://www.youtube.com/watch?v=TAE8i40A5uI" TargetMode="External"/><Relationship Id="rId1" Type="http://schemas.openxmlformats.org/officeDocument/2006/relationships/slideLayout" Target="../slideLayouts/slideLayout40.xml"/><Relationship Id="rId4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url?sa=i&amp;rct=j&amp;q=&amp;esrc=s&amp;source=images&amp;cd=&amp;cad=rja&amp;uact=8&amp;ved=0CAcQjRw&amp;url=http://www.clipartbest.com/man-with-money-clipart&amp;ei=F0tUVNj4NYGkyASym4LoCg&amp;bvm=bv.78677474,d.aWw&amp;psig=AFQjCNFt8jN3kNaSwl_x-WRoJiH9FAy6yA&amp;ust=1414896585800514" TargetMode="External"/><Relationship Id="rId3" Type="http://schemas.openxmlformats.org/officeDocument/2006/relationships/image" Target="../media/image6.jpeg"/><Relationship Id="rId7" Type="http://schemas.openxmlformats.org/officeDocument/2006/relationships/image" Target="../media/image8.jpeg"/><Relationship Id="rId2" Type="http://schemas.openxmlformats.org/officeDocument/2006/relationships/hyperlink" Target="http://www.people-clipart.com/people_clipart_images/wealthy_business_man_0521-1011-0416-4450_SMU.jpg" TargetMode="Externa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://www.google.com/url?sa=i&amp;rct=j&amp;q=&amp;esrc=s&amp;source=images&amp;cd=&amp;cad=rja&amp;uact=8&amp;ved=0CAcQjRw&amp;url=http://sindhusrinivas14.blogspot.com/2010/05/for-gals-never-apologise.html&amp;ei=dUpUVPu_BYieyQT6wYCQCg&amp;bvm=bv.78677474,d.aWw&amp;psig=AFQjCNFt8jN3kNaSwl_x-WRoJiH9FAy6yA&amp;ust=1414896585800514" TargetMode="External"/><Relationship Id="rId5" Type="http://schemas.openxmlformats.org/officeDocument/2006/relationships/image" Target="../media/image7.gif"/><Relationship Id="rId10" Type="http://schemas.openxmlformats.org/officeDocument/2006/relationships/image" Target="../media/image10.jpeg"/><Relationship Id="rId4" Type="http://schemas.openxmlformats.org/officeDocument/2006/relationships/hyperlink" Target="http://www.spearfish.k12.sd.us/~tseyer/Images/Clipart/Money/man_holding_money_1.gif" TargetMode="External"/><Relationship Id="rId9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://www.google.com/url?sa=i&amp;rct=j&amp;q=bank+clipart&amp;source=images&amp;cd=&amp;cad=rja&amp;uact=8&amp;ved=0CAcQjRw&amp;url=http://www.clker.com/clipart-bank-icon.html&amp;ei=ridNVYO9IIrEsAXpyoDgBQ&amp;bvm=bv.92885102,d.cGU&amp;psig=AFQjCNE6BISiE4j8m9QLsHsAcO-8sdTFHA&amp;ust=1431204655141286" TargetMode="External"/><Relationship Id="rId1" Type="http://schemas.openxmlformats.org/officeDocument/2006/relationships/slideLayout" Target="../slideLayouts/slideLayout40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people-clipart.com/people_clipart_images/wealthy_business_man_0521-1011-0416-4450_SMU.jpg" TargetMode="External"/><Relationship Id="rId1" Type="http://schemas.openxmlformats.org/officeDocument/2006/relationships/slideLayout" Target="../slideLayouts/slideLayout40.xml"/><Relationship Id="rId5" Type="http://schemas.openxmlformats.org/officeDocument/2006/relationships/image" Target="../media/image14.png"/><Relationship Id="rId4" Type="http://schemas.openxmlformats.org/officeDocument/2006/relationships/hyperlink" Target="http://www.google.com/url?sa=i&amp;rct=j&amp;q=bank+clipart&amp;source=images&amp;cd=&amp;cad=rja&amp;uact=8&amp;ved=0CAcQjRw&amp;url=http://www.clker.com/clipart-bank-icon.html&amp;ei=ridNVYO9IIrEsAXpyoDgBQ&amp;bvm=bv.92885102,d.cGU&amp;psig=AFQjCNE6BISiE4j8m9QLsHsAcO-8sdTFHA&amp;ust=1431204655141286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609600"/>
            <a:ext cx="71628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Antique Olive CompactPS" panose="020B0904030504030204" pitchFamily="34" charset="0"/>
              </a:rPr>
              <a:t>Banking and The Money Multiplier </a:t>
            </a:r>
            <a:r>
              <a:rPr lang="en-US" sz="6600" dirty="0" smtClean="0">
                <a:latin typeface="Antique Olive CompactPS" panose="020B0904030504030204" pitchFamily="34" charset="0"/>
              </a:rPr>
              <a:t>Notes</a:t>
            </a:r>
          </a:p>
          <a:p>
            <a:pPr algn="ctr"/>
            <a:r>
              <a:rPr lang="en-US" sz="6600" dirty="0" smtClean="0">
                <a:latin typeface="Antique Olive CompactPS" panose="020B0904030504030204" pitchFamily="34" charset="0"/>
              </a:rPr>
              <a:t>2020 version</a:t>
            </a:r>
            <a:endParaRPr lang="en-US" sz="6600" dirty="0">
              <a:latin typeface="Antique Olive CompactPS" panose="020B09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795524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6" descr="Money Clipart Image: Wealthy Business Man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8480"/>
            <a:ext cx="2743201" cy="2468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3243" y="2522595"/>
            <a:ext cx="26252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David – Spends $64 at the store</a:t>
            </a:r>
            <a:endParaRPr lang="en-US" sz="2800" dirty="0"/>
          </a:p>
        </p:txBody>
      </p:sp>
      <p:pic>
        <p:nvPicPr>
          <p:cNvPr id="1028" name="Picture 4" descr="https://rfclipart.com/image/big/e8-8e-c3/icon-of-bank-building-with-columns-Download-Royalty-free-Vector-File-EPS-12684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276600"/>
            <a:ext cx="30480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6096000" y="62484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Second National Bank</a:t>
            </a:r>
            <a:endParaRPr lang="en-US" sz="2400" dirty="0"/>
          </a:p>
        </p:txBody>
      </p:sp>
      <p:pic>
        <p:nvPicPr>
          <p:cNvPr id="2050" name="Picture 2" descr="Picture Black And White Library Scribblenauts Wiki - Scribblenauts Super  Market Clipart - Full Size Clipart (#310744) - PinClipart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5301" y="1341518"/>
            <a:ext cx="1975098" cy="1935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ight Arrow 6"/>
          <p:cNvSpPr/>
          <p:nvPr/>
        </p:nvSpPr>
        <p:spPr>
          <a:xfrm rot="1580454">
            <a:off x="2598168" y="1185018"/>
            <a:ext cx="1088466" cy="906564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1580454">
            <a:off x="5705019" y="2847458"/>
            <a:ext cx="1088466" cy="906564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554050">
            <a:off x="2539169" y="1251677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$64</a:t>
            </a:r>
            <a:endParaRPr lang="en-US" sz="3200" b="1" dirty="0"/>
          </a:p>
        </p:txBody>
      </p:sp>
      <p:sp>
        <p:nvSpPr>
          <p:cNvPr id="10" name="TextBox 9"/>
          <p:cNvSpPr txBox="1"/>
          <p:nvPr/>
        </p:nvSpPr>
        <p:spPr>
          <a:xfrm rot="1554050">
            <a:off x="5739526" y="3008352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$64</a:t>
            </a:r>
            <a:endParaRPr lang="en-US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260240" y="3386471"/>
            <a:ext cx="26252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Store deposits $64 in the bank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5770307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-195560"/>
            <a:ext cx="88392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r>
              <a:rPr lang="en-US" sz="3200" dirty="0" smtClean="0"/>
              <a:t>Second National Bank --  has $64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	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How much of the $64 are you required to keep as reserves?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How much of the $64 is available to loan?</a:t>
            </a:r>
          </a:p>
          <a:p>
            <a:pPr lvl="2"/>
            <a:endParaRPr lang="en-US" sz="28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2133600" y="1604933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$13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45710" y="2438400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$51</a:t>
            </a:r>
            <a:endParaRPr lang="en-US" sz="3200" b="1" dirty="0">
              <a:solidFill>
                <a:srgbClr val="FF0000"/>
              </a:solidFill>
            </a:endParaRPr>
          </a:p>
        </p:txBody>
      </p:sp>
      <p:pic>
        <p:nvPicPr>
          <p:cNvPr id="7" name="Picture 8" descr="Man Holding Money Clipart Man_holding_money_1.gif">
            <a:hlinkClick r:id="rId2" tooltip="Man holding money 1 gif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324172"/>
            <a:ext cx="3242964" cy="3242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191000" y="3859023"/>
            <a:ext cx="345817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Michael Money – Comes to ask for a $51 loan and writes Second National Bank an IOU.</a:t>
            </a:r>
            <a:endParaRPr lang="en-US" sz="28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9509" y="85341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529145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228600" y="1371600"/>
          <a:ext cx="8153401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38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44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87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Bank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Cash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IOU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TOTAL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First National Bank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Second National</a:t>
                      </a:r>
                      <a:r>
                        <a:rPr lang="en-US" sz="2800" baseline="0" dirty="0" smtClean="0"/>
                        <a:t> Bank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Third</a:t>
                      </a:r>
                      <a:r>
                        <a:rPr lang="en-US" sz="2800" baseline="0" dirty="0" smtClean="0"/>
                        <a:t> National </a:t>
                      </a:r>
                      <a:r>
                        <a:rPr lang="en-US" sz="2800" dirty="0" smtClean="0"/>
                        <a:t>Bank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Fourth</a:t>
                      </a:r>
                      <a:r>
                        <a:rPr lang="en-US" sz="2800" baseline="0" dirty="0" smtClean="0"/>
                        <a:t> National</a:t>
                      </a:r>
                      <a:r>
                        <a:rPr lang="en-US" sz="2800" dirty="0" smtClean="0"/>
                        <a:t> Bank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Fifth National Bank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800600" y="464820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TOTAL         $144</a:t>
            </a:r>
            <a:endParaRPr lang="en-US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3810000" y="1828800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$16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562600" y="1828799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$64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6934200" y="1828798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$80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3819832" y="2413573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$13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5562600" y="2413572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$51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6934200" y="2413571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$64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731214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243" y="2522595"/>
            <a:ext cx="26252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Michael – Spends $51 at the store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6096000" y="62484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Third National Bank</a:t>
            </a:r>
            <a:endParaRPr lang="en-US" sz="2400" dirty="0"/>
          </a:p>
        </p:txBody>
      </p:sp>
      <p:pic>
        <p:nvPicPr>
          <p:cNvPr id="2050" name="Picture 2" descr="Picture Black And White Library Scribblenauts Wiki - Scribblenauts Super  Market Clipart - Full Size Clipart (#310744) - PinClipa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5301" y="1341518"/>
            <a:ext cx="1975098" cy="1935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ight Arrow 6"/>
          <p:cNvSpPr/>
          <p:nvPr/>
        </p:nvSpPr>
        <p:spPr>
          <a:xfrm rot="1580454">
            <a:off x="2598168" y="1185018"/>
            <a:ext cx="1088466" cy="906564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1580454">
            <a:off x="5705019" y="2847458"/>
            <a:ext cx="1088466" cy="906564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554050">
            <a:off x="2539169" y="1251677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$51</a:t>
            </a:r>
            <a:endParaRPr lang="en-US" sz="3200" b="1" dirty="0"/>
          </a:p>
        </p:txBody>
      </p:sp>
      <p:sp>
        <p:nvSpPr>
          <p:cNvPr id="10" name="TextBox 9"/>
          <p:cNvSpPr txBox="1"/>
          <p:nvPr/>
        </p:nvSpPr>
        <p:spPr>
          <a:xfrm rot="1554050">
            <a:off x="5739526" y="3008352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$51</a:t>
            </a:r>
            <a:endParaRPr lang="en-US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260240" y="3386471"/>
            <a:ext cx="26252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Store deposits $51 in the bank</a:t>
            </a:r>
            <a:endParaRPr lang="en-US" sz="2800" dirty="0"/>
          </a:p>
        </p:txBody>
      </p:sp>
      <p:pic>
        <p:nvPicPr>
          <p:cNvPr id="15" name="Picture 8" descr="Man Holding Money Clipart Man_holding_money_1.gif">
            <a:hlinkClick r:id="rId3" tooltip="Man holding money 1 gif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718" y="304334"/>
            <a:ext cx="2099964" cy="2099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http://thumbs.dreamstime.com/x/bank-building-22763032.jpg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9171" y="3789025"/>
            <a:ext cx="2742542" cy="2351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598483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0"/>
            <a:ext cx="88392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r>
              <a:rPr lang="en-US" sz="3200" dirty="0" smtClean="0"/>
              <a:t>Third  National Bank --  you have $51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	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How much of the $51 are you required to keep as reserves?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How much of the $51 is available to loan?</a:t>
            </a:r>
          </a:p>
          <a:p>
            <a:pPr lvl="2"/>
            <a:endParaRPr lang="en-US" sz="28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2422422" y="1798325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$10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34200" y="2595472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$41</a:t>
            </a:r>
            <a:endParaRPr lang="en-US" sz="3200" b="1" dirty="0">
              <a:solidFill>
                <a:srgbClr val="FF0000"/>
              </a:solidFill>
            </a:endParaRPr>
          </a:p>
        </p:txBody>
      </p:sp>
      <p:pic>
        <p:nvPicPr>
          <p:cNvPr id="8" name="Picture 2" descr="https://encrypted-tbn0.gstatic.com/images?q=tbn:ANd9GcTxRv4SSudgyfAr0M_pIx1ZpaSPI8PswSajZTbMfjhaeIF2SHh6Sw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222" y="3311525"/>
            <a:ext cx="2667000" cy="332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191000" y="3989274"/>
            <a:ext cx="4267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Linda Loan – Come ask for a $41 loan and write Third National Bank an IOU.</a:t>
            </a:r>
            <a:endParaRPr lang="en-US" sz="2800" dirty="0"/>
          </a:p>
        </p:txBody>
      </p:sp>
      <p:pic>
        <p:nvPicPr>
          <p:cNvPr id="11" name="Picture 2" descr="http://thumbs.dreamstime.com/x/bank-building-22763032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3698" y="76200"/>
            <a:ext cx="1534173" cy="1315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58646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228600" y="1371600"/>
          <a:ext cx="8153401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38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44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87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Bank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Cash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IOU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TOTAL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First National Bank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Second National</a:t>
                      </a:r>
                      <a:r>
                        <a:rPr lang="en-US" sz="2800" baseline="0" dirty="0" smtClean="0"/>
                        <a:t> Bank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Third</a:t>
                      </a:r>
                      <a:r>
                        <a:rPr lang="en-US" sz="2800" baseline="0" dirty="0" smtClean="0"/>
                        <a:t> National </a:t>
                      </a:r>
                      <a:r>
                        <a:rPr lang="en-US" sz="2800" dirty="0" smtClean="0"/>
                        <a:t>Bank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Fourth</a:t>
                      </a:r>
                      <a:r>
                        <a:rPr lang="en-US" sz="2800" baseline="0" dirty="0" smtClean="0"/>
                        <a:t> National</a:t>
                      </a:r>
                      <a:r>
                        <a:rPr lang="en-US" sz="2800" dirty="0" smtClean="0"/>
                        <a:t> Bank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Fifth National Bank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800600" y="464820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TOTAL       $195</a:t>
            </a:r>
            <a:endParaRPr lang="en-US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3810000" y="1828800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$16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562600" y="1828799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$64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6934200" y="1828798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$80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3819832" y="2413573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$13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5562600" y="2413572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$51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6934200" y="2413571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$64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3810000" y="2895600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$10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5562600" y="2937387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$41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6899787" y="2895599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$51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0448253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1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243" y="2522595"/>
            <a:ext cx="26252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Linda – Spends $41 at the store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6096000" y="62484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Fourth National Bank</a:t>
            </a:r>
            <a:endParaRPr lang="en-US" sz="2400" dirty="0"/>
          </a:p>
        </p:txBody>
      </p:sp>
      <p:pic>
        <p:nvPicPr>
          <p:cNvPr id="2050" name="Picture 2" descr="Picture Black And White Library Scribblenauts Wiki - Scribblenauts Super  Market Clipart - Full Size Clipart (#310744) - PinClipa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5301" y="1341518"/>
            <a:ext cx="1975098" cy="1935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ight Arrow 6"/>
          <p:cNvSpPr/>
          <p:nvPr/>
        </p:nvSpPr>
        <p:spPr>
          <a:xfrm rot="1580454">
            <a:off x="2598168" y="1185018"/>
            <a:ext cx="1088466" cy="906564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1580454">
            <a:off x="5705019" y="2847458"/>
            <a:ext cx="1088466" cy="906564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554050">
            <a:off x="2539169" y="1251677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$41</a:t>
            </a:r>
            <a:endParaRPr lang="en-US" sz="3200" b="1" dirty="0"/>
          </a:p>
        </p:txBody>
      </p:sp>
      <p:sp>
        <p:nvSpPr>
          <p:cNvPr id="10" name="TextBox 9"/>
          <p:cNvSpPr txBox="1"/>
          <p:nvPr/>
        </p:nvSpPr>
        <p:spPr>
          <a:xfrm rot="1554050">
            <a:off x="5739526" y="3008352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$41</a:t>
            </a:r>
            <a:endParaRPr lang="en-US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260240" y="3386471"/>
            <a:ext cx="26252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Store deposits $41 in the bank</a:t>
            </a:r>
            <a:endParaRPr lang="en-US" sz="2800" dirty="0"/>
          </a:p>
        </p:txBody>
      </p:sp>
      <p:pic>
        <p:nvPicPr>
          <p:cNvPr id="16" name="Picture 2" descr="http://thumbs.dreamstime.com/x/bank-building-22763032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9171" y="3789025"/>
            <a:ext cx="2742542" cy="2351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s://encrypted-tbn0.gstatic.com/images?q=tbn:ANd9GcTxRv4SSudgyfAr0M_pIx1ZpaSPI8PswSajZTbMfjhaeIF2SHh6Sw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605" y="227034"/>
            <a:ext cx="1745135" cy="2177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147302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79763"/>
            <a:ext cx="88392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r>
              <a:rPr lang="en-US" sz="3200" dirty="0" smtClean="0"/>
              <a:t>Fourth  National Bank -- you have  $41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	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How much of the $41 are you required to keep as reserves?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How much of the $41 is available to loan?</a:t>
            </a:r>
          </a:p>
          <a:p>
            <a:pPr lvl="2"/>
            <a:endParaRPr lang="en-US" sz="28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2295672" y="1880256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$8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59561" y="2688878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$33</a:t>
            </a:r>
            <a:endParaRPr lang="en-US" sz="3200" b="1" dirty="0">
              <a:solidFill>
                <a:srgbClr val="FF0000"/>
              </a:solidFill>
            </a:endParaRPr>
          </a:p>
        </p:txBody>
      </p:sp>
      <p:pic>
        <p:nvPicPr>
          <p:cNvPr id="7" name="Picture 4" descr="https://encrypted-tbn3.gstatic.com/images?q=tbn:ANd9GcSPsOxJWX6ZKU7mY7karYGNQOMwclOhue5hEwEAj0GhrDa7kWY_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518397"/>
            <a:ext cx="2005461" cy="3339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886200" y="4114800"/>
            <a:ext cx="4267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Paul </a:t>
            </a:r>
            <a:r>
              <a:rPr lang="en-US" sz="2800" dirty="0" err="1" smtClean="0"/>
              <a:t>Poorman</a:t>
            </a:r>
            <a:r>
              <a:rPr lang="en-US" sz="2800" dirty="0" smtClean="0"/>
              <a:t>  – Come ask for a $33 loan and write Fourth National Bank an IOU.</a:t>
            </a:r>
            <a:endParaRPr lang="en-US" sz="2800" dirty="0"/>
          </a:p>
        </p:txBody>
      </p:sp>
      <p:pic>
        <p:nvPicPr>
          <p:cNvPr id="10" name="Picture 2" descr="http://cliparts.co/cliparts/8TE/6aL/8TE6aLXpc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2724"/>
            <a:ext cx="1520092" cy="1478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055794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228600" y="1371600"/>
          <a:ext cx="8153401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38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44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87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Bank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Cash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IOU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TOTAL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First National Bank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Second National</a:t>
                      </a:r>
                      <a:r>
                        <a:rPr lang="en-US" sz="2800" baseline="0" dirty="0" smtClean="0"/>
                        <a:t> Bank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Third</a:t>
                      </a:r>
                      <a:r>
                        <a:rPr lang="en-US" sz="2800" baseline="0" dirty="0" smtClean="0"/>
                        <a:t> National </a:t>
                      </a:r>
                      <a:r>
                        <a:rPr lang="en-US" sz="2800" dirty="0" smtClean="0"/>
                        <a:t>Bank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Fourth</a:t>
                      </a:r>
                      <a:r>
                        <a:rPr lang="en-US" sz="2800" baseline="0" dirty="0" smtClean="0"/>
                        <a:t> National</a:t>
                      </a:r>
                      <a:r>
                        <a:rPr lang="en-US" sz="2800" dirty="0" smtClean="0"/>
                        <a:t> Bank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Fifth National Bank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800600" y="464820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TOTAL       $236</a:t>
            </a:r>
            <a:endParaRPr lang="en-US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3810000" y="1828800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$16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562600" y="1828799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$64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6934200" y="1828798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$80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3819832" y="2413573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$13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5562600" y="2413572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$51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6934200" y="2413571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$64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3810000" y="2895600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$10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5562600" y="2937387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$41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6899787" y="2895599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$51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3846871" y="3480374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$8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5470423" y="3416710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$33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6914535" y="3416710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$41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629431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  <p:bldP spid="14" grpId="0"/>
      <p:bldP spid="1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243" y="2522595"/>
            <a:ext cx="26252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Paul – Spends $33 at the store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6096000" y="62484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Fifth National Bank</a:t>
            </a:r>
            <a:endParaRPr lang="en-US" sz="2400" dirty="0"/>
          </a:p>
        </p:txBody>
      </p:sp>
      <p:pic>
        <p:nvPicPr>
          <p:cNvPr id="2050" name="Picture 2" descr="Picture Black And White Library Scribblenauts Wiki - Scribblenauts Super  Market Clipart - Full Size Clipart (#310744) - PinClipa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5301" y="1341518"/>
            <a:ext cx="1975098" cy="1935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ight Arrow 6"/>
          <p:cNvSpPr/>
          <p:nvPr/>
        </p:nvSpPr>
        <p:spPr>
          <a:xfrm rot="1580454">
            <a:off x="2598168" y="1185018"/>
            <a:ext cx="1088466" cy="906564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1580454">
            <a:off x="5705019" y="2847458"/>
            <a:ext cx="1088466" cy="906564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554050">
            <a:off x="2539169" y="1251677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$33</a:t>
            </a:r>
            <a:endParaRPr lang="en-US" sz="3200" b="1" dirty="0"/>
          </a:p>
        </p:txBody>
      </p:sp>
      <p:sp>
        <p:nvSpPr>
          <p:cNvPr id="10" name="TextBox 9"/>
          <p:cNvSpPr txBox="1"/>
          <p:nvPr/>
        </p:nvSpPr>
        <p:spPr>
          <a:xfrm rot="1554050">
            <a:off x="5739526" y="3008352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$33</a:t>
            </a:r>
            <a:endParaRPr lang="en-US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260240" y="3386471"/>
            <a:ext cx="26252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Store deposits $33 in the bank</a:t>
            </a:r>
            <a:endParaRPr lang="en-US" sz="2800" dirty="0"/>
          </a:p>
        </p:txBody>
      </p:sp>
      <p:pic>
        <p:nvPicPr>
          <p:cNvPr id="15" name="Picture 4" descr="https://encrypted-tbn3.gstatic.com/images?q=tbn:ANd9GcSPsOxJWX6ZKU7mY7karYGNQOMwclOhue5hEwEAj0GhrDa7kWY_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218" y="97113"/>
            <a:ext cx="1494552" cy="2488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http://clipartavenue.com/1024/avenue-clipart-of-a-black-and-white-bank-exterior-by-dero-1811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9797" y="3748448"/>
            <a:ext cx="2253142" cy="2299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263489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906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AutoNum type="romanUcPeriod" startAt="5"/>
            </a:pPr>
            <a:r>
              <a:rPr lang="en-US" sz="2400" dirty="0" smtClean="0"/>
              <a:t>Banking and Money Creation</a:t>
            </a:r>
          </a:p>
          <a:p>
            <a:r>
              <a:rPr lang="en-US" sz="2400" dirty="0" smtClean="0"/>
              <a:t>        A.  Reserves  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1.  currency in bank vaults and bank deposits at the 	FED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2.  reserve ratio – fraction of bank deposits that a bank holds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3.  required reserve ratio	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	a.  Reserves banks are required by law to hold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	b.  Prevents a run on the bank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	c.  Allows FED to control the lending ability of banks        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7391400" y="5939089"/>
            <a:ext cx="15878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http://vimeo.com/37034368</a:t>
            </a:r>
            <a:endParaRPr lang="en-US" dirty="0"/>
          </a:p>
        </p:txBody>
      </p:sp>
      <p:pic>
        <p:nvPicPr>
          <p:cNvPr id="2050" name="Picture 2" descr="http://t3.gstatic.com/images?q=tbn:ANd9GcRpar_p2HqIRLqK0clsNFb0VVTviJqMLATBau8HOzOh8K2KLY8dHA:upload.wikimedia.org/wikipedia/commons/5/54/Bundesarchiv_Bild_102-12023,_Berlin,_Bankenkrach,_Andrang_bei_der_Sparkasse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08042"/>
            <a:ext cx="5029200" cy="3349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t1.gstatic.com/images?q=tbn:ANd9GcSZmT821vpkHhar1Z27cX0kjsNA5oI7U-CQmZWQJspVDE2YsG0:1y4o79syc6g4difua2cvof9qco.wpengine.netdna-cdn.com/wp-content/uploads/2013/06/bank-run.jpg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3109" y="3094002"/>
            <a:ext cx="3846116" cy="2490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5580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228600" y="1371600"/>
          <a:ext cx="8153401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38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44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87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Bank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Cash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IOU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TOTAL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First National Bank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Second National</a:t>
                      </a:r>
                      <a:r>
                        <a:rPr lang="en-US" sz="2800" baseline="0" dirty="0" smtClean="0"/>
                        <a:t> Bank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Third</a:t>
                      </a:r>
                      <a:r>
                        <a:rPr lang="en-US" sz="2800" baseline="0" dirty="0" smtClean="0"/>
                        <a:t> National </a:t>
                      </a:r>
                      <a:r>
                        <a:rPr lang="en-US" sz="2800" dirty="0" smtClean="0"/>
                        <a:t>Bank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Fourth</a:t>
                      </a:r>
                      <a:r>
                        <a:rPr lang="en-US" sz="2800" baseline="0" dirty="0" smtClean="0"/>
                        <a:t> National</a:t>
                      </a:r>
                      <a:r>
                        <a:rPr lang="en-US" sz="2800" dirty="0" smtClean="0"/>
                        <a:t> Bank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Fifth National Bank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800600" y="464820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TOTAL       $268</a:t>
            </a:r>
            <a:endParaRPr lang="en-US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3810000" y="1828800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$16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562600" y="1828799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$64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6934200" y="1828798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$80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3819832" y="2413573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$13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5562600" y="2413572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$51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6934200" y="2413571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$64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3810000" y="2895600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$10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5562600" y="2937387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$41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6899787" y="2895599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$51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3846871" y="3480374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$8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5470423" y="3416710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$33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6914535" y="3416710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$41</a:t>
            </a:r>
            <a:endParaRPr lang="en-U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3819832" y="3937575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$33</a:t>
            </a:r>
            <a:endParaRPr 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6948948" y="3947406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$33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2762278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6" grpId="0"/>
      <p:bldP spid="1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2168" y="838200"/>
            <a:ext cx="7696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How much money would be added to the </a:t>
            </a:r>
            <a:r>
              <a:rPr lang="en-US" sz="4800" b="1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money supply </a:t>
            </a:r>
            <a:r>
              <a:rPr lang="en-US" sz="3600" dirty="0" smtClean="0"/>
              <a:t>if we kept this cycle going?</a:t>
            </a:r>
          </a:p>
          <a:p>
            <a:endParaRPr lang="en-US" sz="3600" dirty="0"/>
          </a:p>
          <a:p>
            <a:r>
              <a:rPr lang="en-US" sz="3600" dirty="0" smtClean="0"/>
              <a:t>Multiplier = 1/</a:t>
            </a:r>
            <a:r>
              <a:rPr lang="en-US" sz="3600" dirty="0" err="1" smtClean="0"/>
              <a:t>rr</a:t>
            </a:r>
            <a:r>
              <a:rPr lang="en-US" sz="3600" dirty="0" smtClean="0"/>
              <a:t> = 1/.2 = 5</a:t>
            </a:r>
          </a:p>
          <a:p>
            <a:endParaRPr lang="en-US" sz="3600" dirty="0"/>
          </a:p>
          <a:p>
            <a:r>
              <a:rPr lang="en-US" sz="3600" dirty="0" smtClean="0"/>
              <a:t>64 x 5 = $320</a:t>
            </a:r>
          </a:p>
          <a:p>
            <a:endParaRPr 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2553521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8818" y="304800"/>
            <a:ext cx="8305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How much money would be added to the </a:t>
            </a:r>
            <a:r>
              <a:rPr lang="en-US" sz="4800" b="1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money supply </a:t>
            </a:r>
            <a:r>
              <a:rPr lang="en-US" sz="3600" dirty="0" smtClean="0"/>
              <a:t>if we kept this cycle going?</a:t>
            </a:r>
          </a:p>
          <a:p>
            <a:endParaRPr lang="en-US" sz="3600" dirty="0"/>
          </a:p>
          <a:p>
            <a:r>
              <a:rPr lang="en-US" sz="3600" dirty="0" smtClean="0"/>
              <a:t>Multiplier = 1/</a:t>
            </a:r>
            <a:r>
              <a:rPr lang="en-US" sz="3600" dirty="0" err="1" smtClean="0"/>
              <a:t>rr</a:t>
            </a:r>
            <a:r>
              <a:rPr lang="en-US" sz="3600" dirty="0" smtClean="0"/>
              <a:t> = 1/.2 = 5</a:t>
            </a:r>
          </a:p>
          <a:p>
            <a:endParaRPr lang="en-US" sz="3600" dirty="0"/>
          </a:p>
          <a:p>
            <a:r>
              <a:rPr lang="en-US" sz="3600" dirty="0" smtClean="0"/>
              <a:t>64 x 5 = $320</a:t>
            </a:r>
          </a:p>
          <a:p>
            <a:endParaRPr lang="en-US" sz="3600" dirty="0"/>
          </a:p>
          <a:p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342901" y="5073951"/>
            <a:ext cx="1066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Excess </a:t>
            </a:r>
          </a:p>
          <a:p>
            <a:pPr algn="ctr"/>
            <a:r>
              <a:rPr lang="en-US" sz="1600" dirty="0" smtClean="0"/>
              <a:t>Reserves</a:t>
            </a:r>
          </a:p>
          <a:p>
            <a:pPr algn="ctr"/>
            <a:r>
              <a:rPr lang="en-US" sz="1600" b="1" dirty="0" smtClean="0"/>
              <a:t>OR </a:t>
            </a:r>
          </a:p>
          <a:p>
            <a:pPr algn="ctr"/>
            <a:r>
              <a:rPr lang="en-US" sz="1600" dirty="0" smtClean="0"/>
              <a:t>First Loan</a:t>
            </a:r>
            <a:endParaRPr lang="en-US" sz="1600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838200" y="4387330"/>
            <a:ext cx="0" cy="692632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81200" y="4886574"/>
            <a:ext cx="1676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Money created by the banking system</a:t>
            </a:r>
            <a:endParaRPr lang="en-US" sz="1600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743200" y="4387330"/>
            <a:ext cx="0" cy="498716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732853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143000"/>
            <a:ext cx="7696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How much money would be added to  </a:t>
            </a:r>
            <a:r>
              <a:rPr lang="en-US" sz="4800" b="1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Bank deposits </a:t>
            </a:r>
            <a:r>
              <a:rPr lang="en-US" sz="3600" dirty="0" smtClean="0"/>
              <a:t>if we kept this cycle going?</a:t>
            </a:r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216072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737443"/>
            <a:ext cx="76962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How much money would be added to  </a:t>
            </a:r>
            <a:r>
              <a:rPr lang="en-US" sz="4800" b="1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Bank deposits </a:t>
            </a:r>
            <a:r>
              <a:rPr lang="en-US" sz="3600" dirty="0" smtClean="0"/>
              <a:t>if we kept this cycle going?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 smtClean="0"/>
              <a:t>$320 + $80 = $400</a:t>
            </a:r>
          </a:p>
          <a:p>
            <a:endParaRPr lang="en-US" sz="3600" dirty="0"/>
          </a:p>
          <a:p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578874" y="5052185"/>
            <a:ext cx="1295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Money created by the banking system</a:t>
            </a:r>
            <a:endParaRPr lang="en-US" sz="1600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1226574" y="4290371"/>
            <a:ext cx="0" cy="692632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209800" y="5175296"/>
            <a:ext cx="129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Money I originally deposited</a:t>
            </a:r>
            <a:endParaRPr lang="en-US" sz="1600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2857500" y="4290371"/>
            <a:ext cx="0" cy="692632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391771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idx="1"/>
          </p:nvPr>
        </p:nvSpPr>
        <p:spPr/>
      </p:sp>
      <p:pic>
        <p:nvPicPr>
          <p:cNvPr id="1028" name="Picture 4" descr="Money Multiplier Formul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978404"/>
            <a:ext cx="6175375" cy="3172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524000" y="539183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hlinkClick r:id="rId3"/>
              </a:rPr>
              <a:t>https://www.youtube.com/watch?v=JG5c8nhR3LE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9812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533400"/>
            <a:ext cx="8991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AutoNum type="romanUcPeriod" startAt="6"/>
            </a:pPr>
            <a:r>
              <a:rPr lang="en-US" sz="2400" dirty="0" smtClean="0"/>
              <a:t>Bank T accounts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A.  Financial spreadsheet that displays </a:t>
            </a:r>
            <a:r>
              <a:rPr lang="en-US" sz="2400" dirty="0"/>
              <a:t> </a:t>
            </a:r>
            <a:r>
              <a:rPr lang="en-US" sz="2400" dirty="0" smtClean="0"/>
              <a:t>an institution’s financial   	 position</a:t>
            </a:r>
          </a:p>
          <a:p>
            <a:r>
              <a:rPr lang="en-US" sz="2400" dirty="0" smtClean="0"/>
              <a:t>        B.  Assets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1.  economic resources, things of value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2.  on the left side of the T-account</a:t>
            </a:r>
          </a:p>
          <a:p>
            <a:r>
              <a:rPr lang="en-US" sz="2400" dirty="0" smtClean="0"/>
              <a:t>         C.  Liabilities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1.  debts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2.  on the right side of the T-account</a:t>
            </a:r>
            <a:endParaRPr lang="en-US" sz="2400" dirty="0"/>
          </a:p>
        </p:txBody>
      </p:sp>
      <p:pic>
        <p:nvPicPr>
          <p:cNvPr id="2050" name="Picture 2" descr="http://www.oswego.edu/~edunne/0.9a8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005" y="4277776"/>
            <a:ext cx="7370390" cy="2545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6602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516" y="409362"/>
            <a:ext cx="87133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Suppose </a:t>
            </a:r>
            <a:r>
              <a:rPr lang="en-US" sz="2000" b="1" dirty="0" err="1" smtClean="0">
                <a:solidFill>
                  <a:schemeClr val="bg1"/>
                </a:solidFill>
              </a:rPr>
              <a:t>Narvaizville</a:t>
            </a:r>
            <a:r>
              <a:rPr lang="en-US" sz="2000" b="1" dirty="0" smtClean="0">
                <a:solidFill>
                  <a:schemeClr val="bg1"/>
                </a:solidFill>
              </a:rPr>
              <a:t> has a single bank that has: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bg1"/>
                </a:solidFill>
              </a:rPr>
              <a:t> $20,000 of deposits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bg1"/>
                </a:solidFill>
              </a:rPr>
              <a:t> $4000 of reserves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bg1"/>
                </a:solidFill>
              </a:rPr>
              <a:t>$16,000 of loans 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err="1" smtClean="0">
                <a:solidFill>
                  <a:schemeClr val="bg1"/>
                </a:solidFill>
              </a:rPr>
              <a:t>Narvaizville’s</a:t>
            </a:r>
            <a:r>
              <a:rPr lang="en-US" sz="2000" b="1" dirty="0" smtClean="0">
                <a:solidFill>
                  <a:schemeClr val="bg1"/>
                </a:solidFill>
              </a:rPr>
              <a:t> central bank has 10% reserve requirement.  </a:t>
            </a:r>
          </a:p>
          <a:p>
            <a:endParaRPr lang="en-US" sz="2000" b="1" dirty="0">
              <a:solidFill>
                <a:schemeClr val="bg1"/>
              </a:solidFill>
            </a:endParaRPr>
          </a:p>
          <a:p>
            <a:r>
              <a:rPr lang="en-US" sz="2000" b="1" dirty="0" smtClean="0">
                <a:solidFill>
                  <a:schemeClr val="bg1"/>
                </a:solidFill>
              </a:rPr>
              <a:t>Construct a T-account depicting this situation. Make sure you: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bg1"/>
                </a:solidFill>
              </a:rPr>
              <a:t>differentiate between required and excess reserves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bg1"/>
                </a:solidFill>
              </a:rPr>
              <a:t>Have assets equal to liabilities.</a:t>
            </a:r>
            <a:endParaRPr lang="en-US" sz="2000" b="1" dirty="0">
              <a:solidFill>
                <a:schemeClr val="bg1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1219200" y="3652684"/>
            <a:ext cx="599586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495800" y="3657600"/>
            <a:ext cx="0" cy="30480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374062" y="3271684"/>
            <a:ext cx="1389822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Assets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0" y="3271684"/>
            <a:ext cx="1389822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Liabilities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0" y="84804"/>
            <a:ext cx="7467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66"/>
                </a:solidFill>
                <a:latin typeface="Arial Black" panose="020B0A04020102020204" pitchFamily="34" charset="0"/>
              </a:rPr>
              <a:t>Work through this example:</a:t>
            </a:r>
            <a:endParaRPr lang="en-US" dirty="0">
              <a:solidFill>
                <a:srgbClr val="FF0066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00600" y="3777734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Deposits $20,000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19200" y="3733800"/>
            <a:ext cx="3276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Required Reserves  $2,000</a:t>
            </a:r>
          </a:p>
          <a:p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Excess Reserves  $2,000</a:t>
            </a:r>
          </a:p>
          <a:p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Loans   $16,000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20963318">
            <a:off x="2857500" y="4949516"/>
            <a:ext cx="5753100" cy="1077218"/>
          </a:xfrm>
          <a:prstGeom prst="rect">
            <a:avLst/>
          </a:prstGeom>
          <a:solidFill>
            <a:schemeClr val="tx2">
              <a:lumMod val="1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Assets and Liabilities must be equal --- Are they?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1502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0534" y="1285220"/>
            <a:ext cx="8713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Remember the reserve requirement is 10%</a:t>
            </a:r>
            <a:endParaRPr lang="en-US" sz="2800" b="1" dirty="0">
              <a:solidFill>
                <a:schemeClr val="bg1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1143000" y="4007197"/>
            <a:ext cx="599586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388874" y="4007197"/>
            <a:ext cx="0" cy="30480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162401" y="3626197"/>
            <a:ext cx="1389822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Assets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05400" y="3626197"/>
            <a:ext cx="1389822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Liabilities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0" y="248265"/>
            <a:ext cx="7467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66"/>
                </a:solidFill>
                <a:latin typeface="Arial Black" panose="020B0A04020102020204" pitchFamily="34" charset="0"/>
              </a:rPr>
              <a:t>Work through this example:</a:t>
            </a:r>
            <a:endParaRPr lang="en-US" dirty="0">
              <a:solidFill>
                <a:srgbClr val="FF0066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07186" y="42672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Deposits $20,000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12274" y="4267200"/>
            <a:ext cx="3276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Required Reserves  $2,000</a:t>
            </a:r>
          </a:p>
          <a:p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Excess Reserves  $2,000</a:t>
            </a:r>
          </a:p>
          <a:p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Loans   $16,000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69158" y="2268917"/>
            <a:ext cx="84532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</a:rPr>
              <a:t>What is the multiplier ?  </a:t>
            </a:r>
          </a:p>
          <a:p>
            <a:r>
              <a:rPr lang="en-US" sz="2800" b="1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</a:rPr>
              <a:t>1/</a:t>
            </a:r>
            <a:r>
              <a:rPr lang="en-US" sz="2800" b="1" dirty="0" err="1" smtClean="0">
                <a:solidFill>
                  <a:schemeClr val="bg1">
                    <a:lumMod val="50000"/>
                  </a:schemeClr>
                </a:solidFill>
              </a:rPr>
              <a:t>rr</a:t>
            </a:r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</a:rPr>
              <a:t>  =  1/.1  =	 10</a:t>
            </a:r>
          </a:p>
          <a:p>
            <a:r>
              <a:rPr lang="en-US" sz="28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544955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762000" y="248265"/>
            <a:ext cx="7467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66"/>
                </a:solidFill>
                <a:latin typeface="Arial Black" panose="020B0A04020102020204" pitchFamily="34" charset="0"/>
              </a:rPr>
              <a:t>Work through this example:</a:t>
            </a:r>
            <a:endParaRPr lang="en-US" dirty="0">
              <a:solidFill>
                <a:srgbClr val="FF0066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" y="1219200"/>
            <a:ext cx="89916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Suppose the bank in </a:t>
            </a:r>
            <a:r>
              <a:rPr lang="en-US" sz="2400" b="1" dirty="0" err="1" smtClean="0">
                <a:solidFill>
                  <a:schemeClr val="bg1"/>
                </a:solidFill>
              </a:rPr>
              <a:t>Narvaizville</a:t>
            </a:r>
            <a:r>
              <a:rPr lang="en-US" sz="2400" b="1" dirty="0" smtClean="0">
                <a:solidFill>
                  <a:schemeClr val="bg1"/>
                </a:solidFill>
              </a:rPr>
              <a:t> lends all its excess reserves (the amount you calculated in the previous problem) until it reaches the point where its excess reserves equal zero.  </a:t>
            </a:r>
          </a:p>
          <a:p>
            <a:endParaRPr lang="en-US" sz="2400" b="1" dirty="0">
              <a:solidFill>
                <a:schemeClr val="bg1"/>
              </a:solidFill>
            </a:endParaRPr>
          </a:p>
          <a:p>
            <a:r>
              <a:rPr lang="en-US" sz="2400" b="1" dirty="0" smtClean="0">
                <a:solidFill>
                  <a:schemeClr val="bg1"/>
                </a:solidFill>
              </a:rPr>
              <a:t>How much additional money will the bank lend out?</a:t>
            </a:r>
          </a:p>
          <a:p>
            <a:r>
              <a:rPr lang="en-US" sz="2400" b="1" dirty="0">
                <a:solidFill>
                  <a:schemeClr val="bg1"/>
                </a:solidFill>
              </a:rPr>
              <a:t>	</a:t>
            </a:r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</a:rPr>
              <a:t>$2,000</a:t>
            </a:r>
          </a:p>
          <a:p>
            <a:endParaRPr lang="en-US" sz="2400" b="1" dirty="0">
              <a:solidFill>
                <a:schemeClr val="bg1"/>
              </a:solidFill>
            </a:endParaRPr>
          </a:p>
          <a:p>
            <a:r>
              <a:rPr lang="en-US" sz="2400" b="1" dirty="0" smtClean="0">
                <a:solidFill>
                  <a:schemeClr val="bg1"/>
                </a:solidFill>
              </a:rPr>
              <a:t>How much money will this additional lending add to the money supply?</a:t>
            </a:r>
          </a:p>
          <a:p>
            <a:r>
              <a:rPr lang="en-US" sz="2400" b="1" dirty="0">
                <a:solidFill>
                  <a:schemeClr val="bg1"/>
                </a:solidFill>
              </a:rPr>
              <a:t>	</a:t>
            </a:r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</a:rPr>
              <a:t>$2,000 x 10 (multiplier) = $20,000</a:t>
            </a:r>
          </a:p>
          <a:p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0225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-20344"/>
            <a:ext cx="9525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AutoNum type="romanUcPeriod" startAt="5"/>
            </a:pPr>
            <a:r>
              <a:rPr lang="en-US" sz="2400" dirty="0" smtClean="0"/>
              <a:t>Banking and Money Creation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A.  Reserves</a:t>
            </a:r>
          </a:p>
          <a:p>
            <a:r>
              <a:rPr lang="en-US" sz="2400" dirty="0" smtClean="0"/>
              <a:t>        B.  Banking regulations protect depositors prevent bank runs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1.  FDIC – guarantees depositors the first $250,000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2. Reserve requirements </a:t>
            </a:r>
          </a:p>
          <a:p>
            <a:r>
              <a:rPr lang="en-US" sz="2400" dirty="0"/>
              <a:t>	3</a:t>
            </a:r>
            <a:r>
              <a:rPr lang="en-US" sz="2400" dirty="0" smtClean="0"/>
              <a:t>.  discount window – FED lends money to banks</a:t>
            </a:r>
          </a:p>
          <a:p>
            <a:r>
              <a:rPr lang="en-US" sz="2400" dirty="0" smtClean="0"/>
              <a:t>        </a:t>
            </a:r>
          </a:p>
          <a:p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6629400" y="4572000"/>
            <a:ext cx="19976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http://www.youtube.com/watch?v=TAE8i40A5uI</a:t>
            </a:r>
            <a:endParaRPr lang="en-US" dirty="0"/>
          </a:p>
        </p:txBody>
      </p:sp>
      <p:pic>
        <p:nvPicPr>
          <p:cNvPr id="5" name="Picture 4" descr="http://t1.gstatic.com/images?q=tbn:ANd9GcRHjrS4yvyK_jUzkMB6Zj-HhigTmlBjpX517lOTXL13XFAeMAzx:www.porternovelli.com/wp-content/uploads/2014/07/FdicLogo.p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314881"/>
            <a:ext cx="4876800" cy="2304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8484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762000" y="3657600"/>
            <a:ext cx="720426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495800" y="3657600"/>
            <a:ext cx="0" cy="30480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81200" y="3271684"/>
            <a:ext cx="1389822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Assets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39189" y="3271684"/>
            <a:ext cx="1389822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Liabilities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0" y="248265"/>
            <a:ext cx="7467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66"/>
                </a:solidFill>
                <a:latin typeface="Arial Black" panose="020B0A04020102020204" pitchFamily="34" charset="0"/>
              </a:rPr>
              <a:t>Work through this example:</a:t>
            </a:r>
            <a:endParaRPr lang="en-US" dirty="0">
              <a:solidFill>
                <a:srgbClr val="FF0066"/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400" y="3733800"/>
            <a:ext cx="3962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Required Reserves  $2,000</a:t>
            </a:r>
          </a:p>
          <a:p>
            <a:endParaRPr lang="en-US" sz="2400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Excess Reserves  $2,000</a:t>
            </a:r>
          </a:p>
          <a:p>
            <a:endParaRPr lang="en-US" sz="2400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Loans   $16,000</a:t>
            </a:r>
          </a:p>
          <a:p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00600" y="3777734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Deposits $20,000</a:t>
            </a:r>
            <a:endParaRPr lang="en-US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71287" y="1983914"/>
            <a:ext cx="8153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Assume that all of the money that is created will be deposited in the </a:t>
            </a:r>
            <a:r>
              <a:rPr lang="en-US" sz="2400" b="1" dirty="0" smtClean="0">
                <a:solidFill>
                  <a:schemeClr val="bg1"/>
                </a:solidFill>
              </a:rPr>
              <a:t>bank and that the bank will loan out all excess reserves.  Create </a:t>
            </a:r>
            <a:r>
              <a:rPr lang="en-US" sz="2400" b="1" dirty="0">
                <a:solidFill>
                  <a:schemeClr val="bg1"/>
                </a:solidFill>
              </a:rPr>
              <a:t>a t-account that shows this.</a:t>
            </a:r>
          </a:p>
        </p:txBody>
      </p:sp>
      <p:sp>
        <p:nvSpPr>
          <p:cNvPr id="4" name="Rectangle 3"/>
          <p:cNvSpPr/>
          <p:nvPr/>
        </p:nvSpPr>
        <p:spPr>
          <a:xfrm>
            <a:off x="762001" y="625770"/>
            <a:ext cx="796268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How much money will this additional lending add to the money supply?</a:t>
            </a:r>
          </a:p>
          <a:p>
            <a:r>
              <a:rPr lang="en-US" sz="2400" b="1" dirty="0">
                <a:solidFill>
                  <a:schemeClr val="bg1"/>
                </a:solidFill>
              </a:rPr>
              <a:t>	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$2000 </a:t>
            </a:r>
            <a:r>
              <a:rPr lang="en-US" sz="2400" b="1" dirty="0">
                <a:solidFill>
                  <a:schemeClr val="bg1">
                    <a:lumMod val="50000"/>
                  </a:schemeClr>
                </a:solidFill>
              </a:rPr>
              <a:t>x 10 (multiplier) = 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$20,000</a:t>
            </a:r>
            <a:endParaRPr lang="en-US" sz="24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63816" y="3814705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Deposits $40,000</a:t>
            </a:r>
            <a:endParaRPr lang="en-US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5783" y="3740763"/>
            <a:ext cx="4400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Required Reserves  $4,000 </a:t>
            </a:r>
            <a:endParaRPr lang="en-US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1597" y="4549373"/>
            <a:ext cx="4400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Excess Reserves  $0 </a:t>
            </a:r>
            <a:endParaRPr lang="en-US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0150" y="5233617"/>
            <a:ext cx="4400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Loans  $36,000</a:t>
            </a:r>
            <a:endParaRPr lang="en-US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218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ord cloud for Money multipli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914400"/>
            <a:ext cx="4644081" cy="5129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800600" y="849356"/>
            <a:ext cx="3352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Work Money Multiplier Example now!</a:t>
            </a:r>
            <a:endParaRPr lang="en-US" sz="3200" dirty="0"/>
          </a:p>
        </p:txBody>
      </p:sp>
      <p:pic>
        <p:nvPicPr>
          <p:cNvPr id="1028" name="Picture 4" descr="free educational clip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9725" y="4455353"/>
            <a:ext cx="3028950" cy="195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27513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0"/>
            <a:ext cx="89154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AutoNum type="romanUcPeriod" startAt="5"/>
            </a:pPr>
            <a:r>
              <a:rPr lang="en-US" sz="2400" dirty="0" smtClean="0"/>
              <a:t>Banking and Money Creation</a:t>
            </a:r>
          </a:p>
          <a:p>
            <a:r>
              <a:rPr lang="en-US" sz="2400" dirty="0" smtClean="0"/>
              <a:t>        </a:t>
            </a:r>
            <a:r>
              <a:rPr lang="en-US" sz="2400" dirty="0"/>
              <a:t>A.  Reserves</a:t>
            </a:r>
          </a:p>
          <a:p>
            <a:r>
              <a:rPr lang="en-US" sz="2400" dirty="0"/>
              <a:t>        B.  Banking regulations protect depositors prevent bank runs</a:t>
            </a:r>
          </a:p>
          <a:p>
            <a:r>
              <a:rPr lang="en-US" sz="2400" dirty="0" smtClean="0"/>
              <a:t>        C.  Banks Create Money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1.  banks lend excess reserves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2.  money multiplier – indicates the amount of money 	        	      created by bank loans</a:t>
            </a:r>
          </a:p>
          <a:p>
            <a:endParaRPr lang="en-US" sz="2400" dirty="0" smtClean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40224" y="3323987"/>
            <a:ext cx="8298976" cy="30469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Formulas</a:t>
            </a:r>
          </a:p>
          <a:p>
            <a:pPr algn="ctr"/>
            <a:endParaRPr lang="en-US" sz="2400" dirty="0"/>
          </a:p>
          <a:p>
            <a:r>
              <a:rPr lang="en-US" sz="2400" dirty="0" smtClean="0"/>
              <a:t>Money multiplier = 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124200" y="3913495"/>
            <a:ext cx="411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_________1_________</a:t>
            </a:r>
          </a:p>
          <a:p>
            <a:r>
              <a:rPr lang="en-US" sz="2400" dirty="0" smtClean="0"/>
              <a:t> required reserve ratio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75041" y="5180903"/>
            <a:ext cx="22443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excess reserves  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           OR</a:t>
            </a:r>
            <a:endParaRPr lang="en-US" sz="2400" b="1" dirty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amount of first loan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90800" y="5478719"/>
            <a:ext cx="67056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X money multiplier = increase in money supply</a:t>
            </a:r>
          </a:p>
          <a:p>
            <a:r>
              <a:rPr lang="en-US" dirty="0"/>
              <a:t>           </a:t>
            </a:r>
            <a:r>
              <a:rPr lang="en-US" sz="1200" dirty="0" smtClean="0"/>
              <a:t>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901304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Money Clipart Image: Wealthy Business Man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761729"/>
            <a:ext cx="2980133" cy="2682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8" descr="Man Holding Money Clipart Man_holding_money_1.gif">
            <a:hlinkClick r:id="rId4" tooltip="Man holding money 1 gif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1982" y="2713454"/>
            <a:ext cx="2812257" cy="2812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https://encrypted-tbn0.gstatic.com/images?q=tbn:ANd9GcTxRv4SSudgyfAr0M_pIx1ZpaSPI8PswSajZTbMfjhaeIF2SHh6Sw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8362" y="3725633"/>
            <a:ext cx="2204637" cy="2750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s://encrypted-tbn3.gstatic.com/images?q=tbn:ANd9GcSPsOxJWX6ZKU7mY7karYGNQOMwclOhue5hEwEAj0GhrDa7kWY_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602" y="386031"/>
            <a:ext cx="2005461" cy="3339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664063" y="368825"/>
            <a:ext cx="5410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latin typeface="Pristina" panose="03060402040406080204" pitchFamily="66" charset="0"/>
              </a:rPr>
              <a:t>Let’s demonstrate how banks create money!</a:t>
            </a:r>
            <a:endParaRPr lang="en-US" sz="5400" b="1" dirty="0">
              <a:latin typeface="Pristina" panose="03060402040406080204" pitchFamily="66" charset="0"/>
            </a:endParaRPr>
          </a:p>
        </p:txBody>
      </p:sp>
      <p:pic>
        <p:nvPicPr>
          <p:cNvPr id="2050" name="Picture 2" descr="free educational clipart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3368" y="2125609"/>
            <a:ext cx="2040232" cy="1315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2836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609600"/>
            <a:ext cx="8229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Assume reserve requirements of 20%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All banks should keep the minimum reserve requirement and then pass the excess reserves on to a bank customer in the form of a loan.</a:t>
            </a: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 smtClean="0"/>
          </a:p>
        </p:txBody>
      </p:sp>
      <p:pic>
        <p:nvPicPr>
          <p:cNvPr id="2052" name="Picture 4" descr="http://sr.photos3.fotosearch.com/bthumb/CSP/CSP965/k965817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8353" y="3733800"/>
            <a:ext cx="2740844" cy="2740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070522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 descr="Image result for bank clipart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26" name="Picture 6" descr="http://www.clker.com/cliparts/3/Z/p/2/P/6/bank-icon-hi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688337"/>
            <a:ext cx="4071271" cy="352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486400" y="5257800"/>
            <a:ext cx="48635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First National Bank</a:t>
            </a:r>
            <a:endParaRPr lang="en-US" sz="2800" dirty="0"/>
          </a:p>
        </p:txBody>
      </p:sp>
      <p:pic>
        <p:nvPicPr>
          <p:cNvPr id="1026" name="Picture 2" descr="Holding money bags stock illustration. Illustration of hold - 3408185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0" y="1757743"/>
            <a:ext cx="3564784" cy="3811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4047" y="5242411"/>
            <a:ext cx="464820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Assume the first depositor puts $80 in the bank</a:t>
            </a:r>
            <a:endParaRPr lang="en-US" sz="3200" dirty="0"/>
          </a:p>
        </p:txBody>
      </p:sp>
      <p:sp>
        <p:nvSpPr>
          <p:cNvPr id="7" name="Right Arrow 6"/>
          <p:cNvSpPr/>
          <p:nvPr/>
        </p:nvSpPr>
        <p:spPr>
          <a:xfrm>
            <a:off x="3352800" y="3133250"/>
            <a:ext cx="1828800" cy="1219200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717184" y="3450462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$80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9292408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-195560"/>
            <a:ext cx="88392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r>
              <a:rPr lang="en-US" sz="3200" dirty="0" smtClean="0"/>
              <a:t>First National Bank --  has $80 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	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Remember that reserve requirements are 20%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How much of the $80 are you required to keep as reserves?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How much of the $80 is available to loan?</a:t>
            </a:r>
          </a:p>
          <a:p>
            <a:pPr lvl="2"/>
            <a:endParaRPr lang="en-US" sz="28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2345952" y="2462735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$16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21129" y="3237637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$64</a:t>
            </a:r>
            <a:endParaRPr lang="en-US" sz="3200" b="1" dirty="0">
              <a:solidFill>
                <a:srgbClr val="FF0000"/>
              </a:solidFill>
            </a:endParaRPr>
          </a:p>
        </p:txBody>
      </p:sp>
      <p:pic>
        <p:nvPicPr>
          <p:cNvPr id="5" name="Picture 6" descr="Money Clipart Image: Wealthy Business Man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067" y="3972232"/>
            <a:ext cx="2980133" cy="2682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886200" y="4807297"/>
            <a:ext cx="4724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David Dollars – Comes to ask for a $64 loan and writes First National Bank an IOU.</a:t>
            </a:r>
            <a:endParaRPr lang="en-US" sz="2800" dirty="0"/>
          </a:p>
        </p:txBody>
      </p:sp>
      <p:pic>
        <p:nvPicPr>
          <p:cNvPr id="7" name="Picture 6" descr="http://www.clker.com/cliparts/3/Z/p/2/P/6/bank-icon-hi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5329" y="25434"/>
            <a:ext cx="1219200" cy="1055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05403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228600" y="1371600"/>
          <a:ext cx="8153401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38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44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87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Bank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Cash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IOU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TOTAL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First National Bank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Second National</a:t>
                      </a:r>
                      <a:r>
                        <a:rPr lang="en-US" sz="2800" baseline="0" dirty="0" smtClean="0"/>
                        <a:t> Bank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Third</a:t>
                      </a:r>
                      <a:r>
                        <a:rPr lang="en-US" sz="2800" baseline="0" dirty="0" smtClean="0"/>
                        <a:t> National </a:t>
                      </a:r>
                      <a:r>
                        <a:rPr lang="en-US" sz="2800" dirty="0" smtClean="0"/>
                        <a:t>Bank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Fourth</a:t>
                      </a:r>
                      <a:r>
                        <a:rPr lang="en-US" sz="2800" baseline="0" dirty="0" smtClean="0"/>
                        <a:t> National</a:t>
                      </a:r>
                      <a:r>
                        <a:rPr lang="en-US" sz="2800" dirty="0" smtClean="0"/>
                        <a:t> Bank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Fifth National Bank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800600" y="464820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TOTAL           $80</a:t>
            </a:r>
            <a:endParaRPr lang="en-US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3810000" y="1828800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$16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562600" y="1828799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$64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6934200" y="1828798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$80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787003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5" grpId="0"/>
      <p:bldP spid="6" grpId="0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radeshow">
  <a:themeElements>
    <a:clrScheme name="Tradeshow">
      <a:dk1>
        <a:srgbClr val="3F3F3F"/>
      </a:dk1>
      <a:lt1>
        <a:srgbClr val="FFFFFF"/>
      </a:lt1>
      <a:dk2>
        <a:srgbClr val="7DAFC3"/>
      </a:dk2>
      <a:lt2>
        <a:srgbClr val="E5E4DF"/>
      </a:lt2>
      <a:accent1>
        <a:srgbClr val="7C959A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79A4"/>
      </a:hlink>
      <a:folHlink>
        <a:srgbClr val="595959"/>
      </a:folHlink>
    </a:clrScheme>
    <a:fontScheme name="Tradeshow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deshow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5106</TotalTime>
  <Words>946</Words>
  <Application>Microsoft Office PowerPoint</Application>
  <PresentationFormat>On-screen Show (4:3)</PresentationFormat>
  <Paragraphs>288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31</vt:i4>
      </vt:variant>
    </vt:vector>
  </HeadingPairs>
  <TitlesOfParts>
    <vt:vector size="47" baseType="lpstr">
      <vt:lpstr>Aharoni</vt:lpstr>
      <vt:lpstr>Antique Olive CompactPS</vt:lpstr>
      <vt:lpstr>Arial</vt:lpstr>
      <vt:lpstr>Arial Black</vt:lpstr>
      <vt:lpstr>Calibri</vt:lpstr>
      <vt:lpstr>Candara</vt:lpstr>
      <vt:lpstr>Century Gothic</vt:lpstr>
      <vt:lpstr>Century Schoolbook</vt:lpstr>
      <vt:lpstr>Pristina</vt:lpstr>
      <vt:lpstr>Verdana</vt:lpstr>
      <vt:lpstr>Wingdings 2</vt:lpstr>
      <vt:lpstr>Tradeshow</vt:lpstr>
      <vt:lpstr>Aspect</vt:lpstr>
      <vt:lpstr>Austin</vt:lpstr>
      <vt:lpstr>Office Theme</vt:lpstr>
      <vt:lpstr>1_View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</dc:creator>
  <cp:lastModifiedBy>Windows User</cp:lastModifiedBy>
  <cp:revision>159</cp:revision>
  <cp:lastPrinted>2015-05-09T19:13:37Z</cp:lastPrinted>
  <dcterms:created xsi:type="dcterms:W3CDTF">2014-10-22T00:17:43Z</dcterms:created>
  <dcterms:modified xsi:type="dcterms:W3CDTF">2021-04-20T19:27:26Z</dcterms:modified>
</cp:coreProperties>
</file>