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0" r:id="rId4"/>
    <p:sldMasterId id="2147483702" r:id="rId5"/>
    <p:sldMasterId id="2147483714" r:id="rId6"/>
  </p:sldMasterIdLst>
  <p:notesMasterIdLst>
    <p:notesMasterId r:id="rId34"/>
  </p:notesMasterIdLst>
  <p:handoutMasterIdLst>
    <p:handoutMasterId r:id="rId35"/>
  </p:handoutMasterIdLst>
  <p:sldIdLst>
    <p:sldId id="283" r:id="rId7"/>
    <p:sldId id="284" r:id="rId8"/>
    <p:sldId id="285" r:id="rId9"/>
    <p:sldId id="286" r:id="rId10"/>
    <p:sldId id="287" r:id="rId11"/>
    <p:sldId id="288" r:id="rId12"/>
    <p:sldId id="289" r:id="rId13"/>
    <p:sldId id="256" r:id="rId14"/>
    <p:sldId id="263" r:id="rId15"/>
    <p:sldId id="258" r:id="rId16"/>
    <p:sldId id="261" r:id="rId17"/>
    <p:sldId id="262" r:id="rId18"/>
    <p:sldId id="267" r:id="rId19"/>
    <p:sldId id="269" r:id="rId20"/>
    <p:sldId id="265" r:id="rId21"/>
    <p:sldId id="266" r:id="rId22"/>
    <p:sldId id="271" r:id="rId23"/>
    <p:sldId id="272" r:id="rId24"/>
    <p:sldId id="273" r:id="rId25"/>
    <p:sldId id="274" r:id="rId26"/>
    <p:sldId id="275" r:id="rId27"/>
    <p:sldId id="277" r:id="rId28"/>
    <p:sldId id="278" r:id="rId29"/>
    <p:sldId id="279" r:id="rId30"/>
    <p:sldId id="280" r:id="rId31"/>
    <p:sldId id="281" r:id="rId32"/>
    <p:sldId id="282" r:id="rId33"/>
  </p:sldIdLst>
  <p:sldSz cx="9144000" cy="6858000" type="screen4x3"/>
  <p:notesSz cx="71024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/>
          <a:lstStyle>
            <a:lvl1pPr algn="r">
              <a:defRPr sz="1200"/>
            </a:lvl1pPr>
          </a:lstStyle>
          <a:p>
            <a:fld id="{A10FE4AB-BC33-41B8-85C5-2A9824A5C365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899328"/>
            <a:ext cx="3077739" cy="468471"/>
          </a:xfrm>
          <a:prstGeom prst="rect">
            <a:avLst/>
          </a:prstGeom>
        </p:spPr>
        <p:txBody>
          <a:bodyPr vert="horz" lIns="94119" tIns="47060" rIns="94119" bIns="47060" rtlCol="0" anchor="b"/>
          <a:lstStyle>
            <a:lvl1pPr algn="r">
              <a:defRPr sz="1200"/>
            </a:lvl1pPr>
          </a:lstStyle>
          <a:p>
            <a:fld id="{FB0A7CCB-F0B5-44B1-B62A-37F5026DE6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821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CB064A-934C-45C8-AF08-A3233E0F6D7D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703263"/>
            <a:ext cx="46831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449763"/>
            <a:ext cx="5683250" cy="42164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525"/>
            <a:ext cx="3078163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899525"/>
            <a:ext cx="3078163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1E64E-653C-4DA5-8985-BDDFE9E1B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66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1E64E-653C-4DA5-8985-BDDFE9E1B5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73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1E64E-653C-4DA5-8985-BDDFE9E1B5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05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1E64E-653C-4DA5-8985-BDDFE9E1B5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05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1E64E-653C-4DA5-8985-BDDFE9E1B5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05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5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80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8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77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69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182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036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50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84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78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79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32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4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13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40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354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30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02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954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21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036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1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057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565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15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6165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2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87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385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91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32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78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63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331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786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4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6657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674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99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92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060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08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243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7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06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666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799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18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15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5178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176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160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21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138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625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495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049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004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30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922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884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18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776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197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48353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73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97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835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839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779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000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059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8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2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8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5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2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6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7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0DFEEB1-9948-454B-9DA1-6C4A20AD740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1CFF29B6-F5CB-40AE-97EC-02B2A63CE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277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www.google.com/url?sa=i&amp;rct=j&amp;q=fiscal%20policy&amp;source=images&amp;cd=&amp;cad=rja&amp;uact=8&amp;ved=0CAcQjRw&amp;url=http://online.wsj.com/articles/SB10001424052702303738504575568122743023374&amp;ei=CqRrVK20CYKhyATg4oHwDw&amp;bvm=bv.79908130,d.aWw&amp;psig=AFQjCNGQnTNxTph9jaj2KDdXllTxT9BksQ&amp;ust=141642685804958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hyperlink" Target="http://www.google.com/url?sa=i&amp;rct=j&amp;q=&amp;esrc=s&amp;source=images&amp;cd=&amp;cad=rja&amp;uact=8&amp;ved=0CAcQjRw&amp;url=http://becuo.com/fast-forward-and-rewind-button&amp;ei=VSH1VPyAIIG_ggTT3IHoAg&amp;bvm=bv.87269000,d.eXY&amp;psig=AFQjCNEg6O2FU-4T0tyX7yBTI1hffjzBOg&amp;ust=1425437388078039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://upload.wikimedia.org/wikipedia/commons/7/7f/Speech_bubble.svg" TargetMode="External"/><Relationship Id="rId5" Type="http://schemas.openxmlformats.org/officeDocument/2006/relationships/hyperlink" Target="http://www.google.com/url?sa=i&amp;rct=j&amp;q=speech+bubble&amp;source=images&amp;cd=&amp;cad=rja&amp;uact=8&amp;ved=0CAcQjRw&amp;url=http://commons.wikimedia.org/wiki/File:Speech_bubble.svg&amp;ei=EFLvVNXSGrfLsAT01oAg&amp;bvm=bv.86956481,d.cWc&amp;psig=AFQjCNEkWpGKeGgXvvMvaCWF8b8-ZV4u5g&amp;ust=1425056653717105" TargetMode="Externa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-24218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Cooper Black" panose="0208090404030B020404" pitchFamily="18" charset="0"/>
              </a:rPr>
              <a:t>Fiscal Policy</a:t>
            </a:r>
            <a:endParaRPr lang="en-US" sz="5400" dirty="0">
              <a:latin typeface="Cooper Black" panose="0208090404030B020404" pitchFamily="18" charset="0"/>
            </a:endParaRPr>
          </a:p>
        </p:txBody>
      </p:sp>
      <p:pic>
        <p:nvPicPr>
          <p:cNvPr id="5122" name="Picture 2" descr="http://t1.gstatic.com/images?q=tbn:ANd9GcSiKZ9jKjg5wcTLgpsqL2IhWklJIzSbasnGFlOCoLi1YSeI5vp-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17154"/>
            <a:ext cx="4038600" cy="268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ilpart Stylist Design Ideas - Regulatory Signs - T Intersectio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57" y="1553959"/>
            <a:ext cx="3043903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8242" y="4941973"/>
            <a:ext cx="7772400" cy="1470025"/>
          </a:xfrm>
          <a:prstGeom prst="rect">
            <a:avLst/>
          </a:prstGeom>
        </p:spPr>
        <p:txBody>
          <a:bodyPr vert="horz" lIns="45720" tIns="0" rIns="45720" bIns="0" anchor="b" anchorCtr="0">
            <a:normAutofit fontScale="75000" lnSpcReduction="20000"/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4200" b="1" kern="1200" cap="all" baseline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sz="8000" dirty="0" smtClean="0">
                <a:latin typeface="Cooper Black" panose="0208090404030B020404" pitchFamily="18" charset="0"/>
              </a:rPr>
              <a:t>And the multiplier</a:t>
            </a:r>
            <a:endParaRPr lang="en-US" sz="8000" dirty="0">
              <a:latin typeface="Cooper Black" panose="0208090404030B0204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6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3"/>
    </mc:Choice>
    <mc:Fallback>
      <p:transition spd="slow" advTm="10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245151"/>
              </p:ext>
            </p:extLst>
          </p:nvPr>
        </p:nvGraphicFramePr>
        <p:xfrm>
          <a:off x="914400" y="2964597"/>
          <a:ext cx="6899564" cy="3749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24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4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4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YEAR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Recessionary Gap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Inflationary Gap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Actual output equals potential output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Year1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Year </a:t>
                      </a:r>
                      <a:r>
                        <a:rPr lang="en-US" sz="2400" dirty="0" smtClean="0">
                          <a:effectLst/>
                        </a:rPr>
                        <a:t>2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Year </a:t>
                      </a:r>
                      <a:r>
                        <a:rPr lang="en-US" sz="2400" dirty="0" smtClean="0">
                          <a:effectLst/>
                        </a:rPr>
                        <a:t>3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Year </a:t>
                      </a:r>
                      <a:r>
                        <a:rPr lang="en-US" sz="2400" dirty="0" smtClean="0">
                          <a:effectLst/>
                        </a:rPr>
                        <a:t>4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08592"/>
              </p:ext>
            </p:extLst>
          </p:nvPr>
        </p:nvGraphicFramePr>
        <p:xfrm>
          <a:off x="2057400" y="304800"/>
          <a:ext cx="5120640" cy="1371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YEAR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Potential Output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Actual Output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Year 1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$100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$100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Year 2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105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$104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Year 3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110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$115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Year 4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115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$118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57200" y="1905000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Use the information above to complete the table below.  Check the box that applies to each year</a:t>
            </a:r>
            <a:endParaRPr lang="en-US" sz="2400" dirty="0"/>
          </a:p>
        </p:txBody>
      </p:sp>
      <p:sp>
        <p:nvSpPr>
          <p:cNvPr id="5" name="Multiply 4"/>
          <p:cNvSpPr/>
          <p:nvPr/>
        </p:nvSpPr>
        <p:spPr>
          <a:xfrm>
            <a:off x="6629400" y="3733800"/>
            <a:ext cx="685800" cy="6858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ultiply 6"/>
          <p:cNvSpPr/>
          <p:nvPr/>
        </p:nvSpPr>
        <p:spPr>
          <a:xfrm>
            <a:off x="3124200" y="4496217"/>
            <a:ext cx="685800" cy="6858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4876800" y="5257800"/>
            <a:ext cx="685800" cy="6858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4876800" y="6023219"/>
            <a:ext cx="685800" cy="6858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590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89"/>
    </mc:Choice>
    <mc:Fallback>
      <p:transition spd="slow" advTm="57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52400"/>
            <a:ext cx="838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Suppose </a:t>
            </a:r>
            <a:r>
              <a:rPr lang="en-US" sz="2000" dirty="0" err="1" smtClean="0"/>
              <a:t>Narvaizville</a:t>
            </a:r>
            <a:r>
              <a:rPr lang="en-US" sz="2000" dirty="0" smtClean="0"/>
              <a:t> </a:t>
            </a:r>
            <a:r>
              <a:rPr lang="en-US" sz="2000" dirty="0"/>
              <a:t>maintains a policy of using discretionary fiscal policy to ensure that actual output equals potential output.  Summarize the recommended discretionary fiscal policy necessary to achieve this goal in the following table.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594126"/>
              </p:ext>
            </p:extLst>
          </p:nvPr>
        </p:nvGraphicFramePr>
        <p:xfrm>
          <a:off x="228600" y="1500188"/>
          <a:ext cx="8686800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7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YEAR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Recessionary</a:t>
                      </a:r>
                      <a:r>
                        <a:rPr lang="en-US" sz="20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Gap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Inflationary Gap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Actual output equals potential output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Year1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Year 2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Year 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Year 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035309"/>
              </p:ext>
            </p:extLst>
          </p:nvPr>
        </p:nvGraphicFramePr>
        <p:xfrm>
          <a:off x="394854" y="4114800"/>
          <a:ext cx="8215745" cy="213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88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7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YEAR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Discretionary Fiscal Policy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Year 1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Year 2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Year 3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Year 4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74738" y="3405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9818" y="4923285"/>
            <a:ext cx="59243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Lower taxes   or   raise government spending </a:t>
            </a:r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9800" y="5313642"/>
            <a:ext cx="5871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Raise taxes   or   lower government spending</a:t>
            </a:r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57221" y="5767388"/>
            <a:ext cx="58718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Raise taxes   or   lower government spending</a:t>
            </a:r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7543800" y="2414588"/>
            <a:ext cx="381000" cy="29289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3444876" y="2733815"/>
            <a:ext cx="381000" cy="29289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5334000" y="3308747"/>
            <a:ext cx="381000" cy="29289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ultiply 15"/>
          <p:cNvSpPr/>
          <p:nvPr/>
        </p:nvSpPr>
        <p:spPr>
          <a:xfrm>
            <a:off x="5334000" y="3015585"/>
            <a:ext cx="381000" cy="29289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35812" y="4542106"/>
            <a:ext cx="872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None</a:t>
            </a:r>
            <a:endParaRPr lang="en-US" sz="2400" b="1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04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54"/>
    </mc:Choice>
    <mc:Fallback>
      <p:transition spd="slow" advTm="51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610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Suppose </a:t>
            </a:r>
            <a:r>
              <a:rPr lang="en-US" sz="2800" dirty="0" err="1" smtClean="0"/>
              <a:t>Narvaizville</a:t>
            </a:r>
            <a:r>
              <a:rPr lang="en-US" sz="2800" dirty="0" smtClean="0"/>
              <a:t> </a:t>
            </a:r>
            <a:r>
              <a:rPr lang="en-US" sz="2800" dirty="0"/>
              <a:t>is a closed economy (meaning there are no imports or exports) where the level of planned investment spending equals $100 and is unaffected by the level of aggregate spending.  Furthermore, suppose consumers will spend $200 and will consume 60% of any increase in their disposable income.  Government spending on goods and services is equal to $50.  </a:t>
            </a:r>
            <a:endParaRPr lang="en-US" sz="2800" dirty="0" smtClean="0"/>
          </a:p>
          <a:p>
            <a:endParaRPr lang="en-US" sz="2800" dirty="0"/>
          </a:p>
          <a:p>
            <a:pPr algn="ctr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rPr>
              <a:t>Calculate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rPr>
              <a:t>Narvaizville’s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rPr>
              <a:t> GDP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447800" y="4952999"/>
            <a:ext cx="701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GDP = (C) $200 + (I) $100 + (G) $50 + (</a:t>
            </a:r>
            <a:r>
              <a:rPr lang="en-US" sz="2800" b="1" dirty="0" err="1">
                <a:solidFill>
                  <a:srgbClr val="FF0000"/>
                </a:solidFill>
              </a:rPr>
              <a:t>Xn</a:t>
            </a:r>
            <a:r>
              <a:rPr lang="en-US" sz="2800" b="1" dirty="0">
                <a:solidFill>
                  <a:srgbClr val="FF0000"/>
                </a:solidFill>
              </a:rPr>
              <a:t>) 0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GDP = $350</a:t>
            </a:r>
          </a:p>
        </p:txBody>
      </p:sp>
      <p:sp>
        <p:nvSpPr>
          <p:cNvPr id="4" name="Rectangle 3"/>
          <p:cNvSpPr/>
          <p:nvPr/>
        </p:nvSpPr>
        <p:spPr>
          <a:xfrm>
            <a:off x="2743200" y="4343400"/>
            <a:ext cx="701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GDP = </a:t>
            </a:r>
            <a:r>
              <a:rPr lang="en-US" sz="2800" b="1" dirty="0" smtClean="0">
                <a:solidFill>
                  <a:srgbClr val="FF0000"/>
                </a:solidFill>
              </a:rPr>
              <a:t>C + I + G + Xn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245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74"/>
    </mc:Choice>
    <mc:Fallback>
      <p:transition spd="slow" advTm="71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6106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Suppose </a:t>
            </a:r>
            <a:r>
              <a:rPr lang="en-US" sz="2800" dirty="0" err="1" smtClean="0"/>
              <a:t>Narvaizville</a:t>
            </a:r>
            <a:r>
              <a:rPr lang="en-US" sz="2800" dirty="0" smtClean="0"/>
              <a:t> </a:t>
            </a:r>
            <a:r>
              <a:rPr lang="en-US" sz="2800" dirty="0"/>
              <a:t>is a closed economy (meaning there are no imports or exports) where the level of planned investment spending equals $100 and is unaffected by the level of aggregate spending.  Furthermore, suppose consumers will spend $200 and will consume 60% of any increase in their disposable income.  Government spending on goods and services is equal to $50.  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rPr>
              <a:t>What is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rPr>
              <a:t>Narvaizville’s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rPr>
              <a:t> MPS and MPC</a:t>
            </a:r>
          </a:p>
          <a:p>
            <a:pPr algn="ctr"/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600" y="4724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MPS = .4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MPC = .6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64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94"/>
    </mc:Choice>
    <mc:Fallback>
      <p:transition spd="slow" advTm="27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"/>
            <a:ext cx="86106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Suppose </a:t>
            </a:r>
            <a:r>
              <a:rPr lang="en-US" sz="2800" dirty="0" err="1" smtClean="0"/>
              <a:t>Narvaizville</a:t>
            </a:r>
            <a:r>
              <a:rPr lang="en-US" sz="2800" dirty="0" smtClean="0"/>
              <a:t> </a:t>
            </a:r>
            <a:r>
              <a:rPr lang="en-US" sz="2800" dirty="0"/>
              <a:t>is a closed economy (meaning there are no imports or exports) where the level of planned investment spending equals $100 and is unaffected by the level of aggregate spending.  Furthermore, suppose consumers will spend $200 and will consume 60% of any increase in their disposable income.  Government spending on goods and services is equal to $50.  </a:t>
            </a:r>
            <a:endParaRPr lang="en-US" sz="2800" dirty="0" smtClean="0"/>
          </a:p>
          <a:p>
            <a:endParaRPr lang="en-US" sz="2800" dirty="0"/>
          </a:p>
          <a:p>
            <a:pPr algn="ctr"/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rPr>
              <a:t>What is </a:t>
            </a:r>
            <a:r>
              <a:rPr lang="en-US" sz="4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rPr>
              <a:t>Narvaizville’s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ritannic Bold" panose="020B0903060703020204" pitchFamily="34" charset="0"/>
              </a:rPr>
              <a:t> Multiplier?</a:t>
            </a:r>
          </a:p>
          <a:p>
            <a:endParaRPr lang="en-US" sz="2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2514600" y="46482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Multiplier = 1/MPS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Multiplier = 1/.4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Multiplier = 2.5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22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0"/>
    </mc:Choice>
    <mc:Fallback>
      <p:transition spd="slow" advTm="11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30479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Remember GDP = $350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AND AD = GDP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1505128"/>
            <a:ext cx="7696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Suppose </a:t>
            </a:r>
            <a:r>
              <a:rPr lang="en-US" sz="2400" dirty="0" err="1" smtClean="0"/>
              <a:t>Narvaizville’s</a:t>
            </a:r>
            <a:r>
              <a:rPr lang="en-US" sz="2400" dirty="0" smtClean="0"/>
              <a:t> potential output is $400.  Draw the AD/AS model the shows </a:t>
            </a:r>
            <a:r>
              <a:rPr lang="en-US" sz="2400" dirty="0" err="1" smtClean="0"/>
              <a:t>Narvaizville’s</a:t>
            </a:r>
            <a:r>
              <a:rPr lang="en-US" sz="2400" dirty="0" smtClean="0"/>
              <a:t> current economic situation.</a:t>
            </a:r>
          </a:p>
          <a:p>
            <a:endParaRPr lang="en-US" sz="2400" dirty="0"/>
          </a:p>
          <a:p>
            <a:r>
              <a:rPr lang="en-US" sz="2400" dirty="0" smtClean="0"/>
              <a:t>Be sure to label: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Price Level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Real GDP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SRAS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LRAS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Ple</a:t>
            </a:r>
            <a:r>
              <a:rPr lang="en-US" sz="2400" dirty="0" smtClean="0"/>
              <a:t> (Price Level Equilibrium)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 smtClean="0"/>
              <a:t>Yp</a:t>
            </a:r>
            <a:r>
              <a:rPr lang="en-US" sz="2400" dirty="0" smtClean="0"/>
              <a:t> (outcome at full potential)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4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886"/>
    </mc:Choice>
    <mc:Fallback>
      <p:transition spd="slow" advTm="50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87298" y="1524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Remember GDP = 350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AND GDP = AD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4573" y="13716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Suppose </a:t>
            </a:r>
            <a:r>
              <a:rPr lang="en-US" sz="2400" dirty="0" err="1" smtClean="0"/>
              <a:t>Narvaizville’s</a:t>
            </a:r>
            <a:r>
              <a:rPr lang="en-US" sz="2400" dirty="0" smtClean="0"/>
              <a:t> potential output is </a:t>
            </a:r>
            <a:r>
              <a:rPr lang="en-US" sz="2400" b="1" dirty="0" smtClean="0">
                <a:solidFill>
                  <a:srgbClr val="FF0000"/>
                </a:solidFill>
              </a:rPr>
              <a:t>$400</a:t>
            </a:r>
            <a:r>
              <a:rPr lang="en-US" sz="2400" dirty="0" smtClean="0"/>
              <a:t>.  Draw the AD/AS model the shows </a:t>
            </a:r>
            <a:r>
              <a:rPr lang="en-US" sz="2400" dirty="0" err="1" smtClean="0"/>
              <a:t>Narvaizville’s</a:t>
            </a:r>
            <a:r>
              <a:rPr lang="en-US" sz="2400" dirty="0" smtClean="0"/>
              <a:t> current economic situation.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133600" y="2895600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133600" y="5638800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83628" y="3144982"/>
            <a:ext cx="0" cy="251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51364" y="3352800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303319" y="3581400"/>
            <a:ext cx="2240972" cy="186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03618" y="565958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GDP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96049" y="2939533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59927" y="52636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44291" y="33967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30782" y="274101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17373" y="5632966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 </a:t>
            </a:r>
            <a:r>
              <a:rPr lang="en-US" sz="1600" dirty="0" err="1" smtClean="0"/>
              <a:t>Yp</a:t>
            </a:r>
            <a:endParaRPr lang="en-US" sz="1600" dirty="0" smtClean="0"/>
          </a:p>
          <a:p>
            <a:r>
              <a:rPr lang="en-US" sz="1600" dirty="0" smtClean="0"/>
              <a:t>$400</a:t>
            </a:r>
            <a:endParaRPr lang="en-US" sz="16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543300" y="4381500"/>
            <a:ext cx="0" cy="127808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98964" y="4438650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0400" y="567497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   Y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$350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3664" y="4260714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PLe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flipH="1" flipV="1">
            <a:off x="3449868" y="4314957"/>
            <a:ext cx="186864" cy="1786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42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6"/>
    </mc:Choice>
    <mc:Fallback>
      <p:transition spd="slow" advTm="13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4573" y="1066800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Does </a:t>
            </a:r>
            <a:r>
              <a:rPr lang="en-US" sz="3600" dirty="0" err="1" smtClean="0"/>
              <a:t>Narvaizville</a:t>
            </a:r>
            <a:r>
              <a:rPr lang="en-US" sz="3600" dirty="0" smtClean="0"/>
              <a:t> have a recessionary or inflationary Gap?</a:t>
            </a:r>
            <a:endParaRPr lang="en-US" sz="3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133600" y="2895600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133600" y="5638800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83628" y="3144982"/>
            <a:ext cx="0" cy="251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51364" y="3352800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303319" y="3581400"/>
            <a:ext cx="2240972" cy="186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03618" y="565958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GDP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96049" y="2939533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59927" y="52636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44291" y="33967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30782" y="274101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17373" y="563296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$400</a:t>
            </a:r>
            <a:endParaRPr lang="en-US" sz="16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543300" y="4381500"/>
            <a:ext cx="0" cy="127808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98964" y="4438650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0400" y="5674971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$350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3664" y="4260714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PLe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3531005" y="4366282"/>
            <a:ext cx="114644" cy="1274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21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7"/>
    </mc:Choice>
    <mc:Fallback>
      <p:transition spd="slow" advTm="2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1364" y="304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133600" y="2895600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133600" y="5638800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83628" y="3144982"/>
            <a:ext cx="0" cy="251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51364" y="3352800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303319" y="3581400"/>
            <a:ext cx="2240972" cy="186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03618" y="565958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GDP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96049" y="2939533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59927" y="52636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44291" y="33967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30782" y="274101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83183" y="5607625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$400</a:t>
            </a:r>
            <a:endParaRPr lang="en-US" sz="16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543300" y="4381500"/>
            <a:ext cx="0" cy="127808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98964" y="4438650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048000" y="5633618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$350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3664" y="4260714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PLe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 rot="16200000">
            <a:off x="3557155" y="5649190"/>
            <a:ext cx="491836" cy="471056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083503" y="6130636"/>
            <a:ext cx="2000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Recessionary gap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 flipH="1">
            <a:off x="3485978" y="4366282"/>
            <a:ext cx="114644" cy="1274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29936" y="295043"/>
            <a:ext cx="769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Does </a:t>
            </a:r>
            <a:r>
              <a:rPr lang="en-US" sz="3600" dirty="0" err="1" smtClean="0"/>
              <a:t>Narvaizville</a:t>
            </a:r>
            <a:r>
              <a:rPr lang="en-US" sz="3600" dirty="0" smtClean="0"/>
              <a:t> have a recessionary or inflationary Gap?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Recessionary Gap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7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96"/>
    </mc:Choice>
    <mc:Fallback>
      <p:transition spd="slow" advTm="11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1364" y="304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1046016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89264" y="3766066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94264" y="1251466"/>
            <a:ext cx="0" cy="251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6692" y="1430482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6692" y="1582882"/>
            <a:ext cx="2240972" cy="186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77045" y="3766066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GDP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50475" y="101138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0005" y="33967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31127" y="128391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34046" y="907655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88203" y="376606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$400</a:t>
            </a:r>
            <a:endParaRPr lang="en-US" sz="16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2098963" y="2487984"/>
            <a:ext cx="0" cy="127808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85800" y="2417616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11878" y="3742031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$350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1440" y="2248339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PLe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Left Brace 6"/>
          <p:cNvSpPr/>
          <p:nvPr/>
        </p:nvSpPr>
        <p:spPr>
          <a:xfrm rot="16200000">
            <a:off x="2088573" y="3799606"/>
            <a:ext cx="491836" cy="471056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485037" y="4281052"/>
            <a:ext cx="2000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Recessionary gap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4544291" y="907655"/>
            <a:ext cx="3962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Suppose the Government of </a:t>
            </a:r>
            <a:r>
              <a:rPr lang="en-US" sz="2800" dirty="0" err="1" smtClean="0"/>
              <a:t>Narvaizville</a:t>
            </a:r>
            <a:r>
              <a:rPr lang="en-US" sz="2800" dirty="0" smtClean="0"/>
              <a:t> decides to increase government spending by $20.  </a:t>
            </a:r>
          </a:p>
          <a:p>
            <a:endParaRPr lang="en-US" sz="2800" dirty="0"/>
          </a:p>
          <a:p>
            <a:r>
              <a:rPr lang="en-US" sz="2800" dirty="0" smtClean="0"/>
              <a:t>Consider this spending increase </a:t>
            </a:r>
            <a:r>
              <a:rPr lang="en-US" sz="2800" u="sng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ONLY</a:t>
            </a:r>
            <a:r>
              <a:rPr lang="en-US" sz="2800" dirty="0" smtClean="0"/>
              <a:t> and show what effect it will have on the AD curve.  Make the necessary changes to the graph.</a:t>
            </a:r>
            <a:endParaRPr lang="en-US" sz="2800" dirty="0"/>
          </a:p>
        </p:txBody>
      </p:sp>
      <p:sp>
        <p:nvSpPr>
          <p:cNvPr id="28" name="Oval 27"/>
          <p:cNvSpPr/>
          <p:nvPr/>
        </p:nvSpPr>
        <p:spPr>
          <a:xfrm flipH="1">
            <a:off x="2064500" y="2388915"/>
            <a:ext cx="114644" cy="1274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88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35"/>
    </mc:Choice>
    <mc:Fallback>
      <p:transition spd="slow" advTm="28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935" y="134172"/>
            <a:ext cx="9144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 startAt="5"/>
            </a:pPr>
            <a:r>
              <a:rPr lang="en-US" sz="2400" dirty="0" smtClean="0"/>
              <a:t>Fiscal Policy and the Multiplier</a:t>
            </a:r>
          </a:p>
          <a:p>
            <a:r>
              <a:rPr lang="en-US" sz="2400" dirty="0" smtClean="0"/>
              <a:t>       A. Government Purchases</a:t>
            </a:r>
          </a:p>
          <a:p>
            <a:r>
              <a:rPr lang="en-US" sz="2400" dirty="0" smtClean="0"/>
              <a:t>       	1.  AD will initially shift by the amount of the government 	     	    purchase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2.  AD will shift a second time because of the multiplier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     a.  Government spending means rising income for 	   	          consumers</a:t>
            </a:r>
          </a:p>
          <a:p>
            <a:r>
              <a:rPr lang="en-US" sz="2400" dirty="0"/>
              <a:t>	 </a:t>
            </a:r>
            <a:r>
              <a:rPr lang="en-US" sz="2400" dirty="0" smtClean="0"/>
              <a:t>    b.  Consumers will spend their raises – which increases 			AD</a:t>
            </a:r>
            <a:endParaRPr lang="en-US" sz="2400" dirty="0"/>
          </a:p>
          <a:p>
            <a:r>
              <a:rPr lang="en-US" sz="2400" dirty="0" smtClean="0"/>
              <a:t>	     c.   Amount of second shift will depend on the multiplier</a:t>
            </a:r>
          </a:p>
          <a:p>
            <a:r>
              <a:rPr lang="en-US" sz="2400" dirty="0"/>
              <a:t>	</a:t>
            </a:r>
            <a:endParaRPr lang="en-US" sz="2400" dirty="0" smtClean="0"/>
          </a:p>
          <a:p>
            <a:endParaRPr lang="en-US" dirty="0"/>
          </a:p>
        </p:txBody>
      </p:sp>
      <p:pic>
        <p:nvPicPr>
          <p:cNvPr id="5" name="Picture 2" descr="Untitled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9" y="3810000"/>
            <a:ext cx="3958849" cy="296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336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57"/>
    </mc:Choice>
    <mc:Fallback>
      <p:transition spd="slow" advTm="72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1364" y="304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1046016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89264" y="3766066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94264" y="1251466"/>
            <a:ext cx="0" cy="251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6692" y="1430482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6692" y="1582882"/>
            <a:ext cx="2240972" cy="186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77045" y="3766066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GDP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50475" y="101138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0005" y="33967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31127" y="128391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34046" y="907655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88203" y="376606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$400</a:t>
            </a:r>
            <a:endParaRPr lang="en-US" sz="16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2098963" y="2487984"/>
            <a:ext cx="0" cy="127808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85800" y="2417616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11878" y="3742031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$350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1440" y="2248339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PLe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7418" y="602731"/>
            <a:ext cx="3962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Suppose the Government of </a:t>
            </a:r>
            <a:r>
              <a:rPr lang="en-US" sz="2800" dirty="0" err="1" smtClean="0"/>
              <a:t>Narvaizville</a:t>
            </a:r>
            <a:r>
              <a:rPr lang="en-US" sz="2800" dirty="0" smtClean="0"/>
              <a:t> decides to increase government spending by $20.  </a:t>
            </a:r>
          </a:p>
          <a:p>
            <a:endParaRPr lang="en-US" sz="2800" dirty="0"/>
          </a:p>
          <a:p>
            <a:r>
              <a:rPr lang="en-US" sz="2800" dirty="0" smtClean="0"/>
              <a:t>Consider this spending increase </a:t>
            </a:r>
            <a:r>
              <a:rPr lang="en-US" sz="2800" u="sng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ONLY</a:t>
            </a:r>
            <a:r>
              <a:rPr lang="en-US" sz="2800" dirty="0" smtClean="0"/>
              <a:t> and show what effect it will have on the AD curve.  Make the necessary changes to the graph.</a:t>
            </a:r>
            <a:endParaRPr lang="en-US" sz="28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042556" y="1225034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258292" y="2248339"/>
            <a:ext cx="0" cy="1540877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85800" y="2241410"/>
            <a:ext cx="1565564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flipH="1">
            <a:off x="2064500" y="2388915"/>
            <a:ext cx="114644" cy="1274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H="1">
            <a:off x="2234046" y="2193415"/>
            <a:ext cx="114644" cy="1274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1790604" y="3716251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$370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25143" y="317980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71440" y="207906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PL1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042372" y="3018777"/>
            <a:ext cx="158028" cy="14791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1310554" y="1642562"/>
            <a:ext cx="158028" cy="14791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7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87"/>
    </mc:Choice>
    <mc:Fallback>
      <p:transition spd="slow" advTm="19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1364" y="304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1046016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89264" y="3766066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94264" y="1251466"/>
            <a:ext cx="0" cy="251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6692" y="1430482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6692" y="1582882"/>
            <a:ext cx="2240972" cy="186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77045" y="3766066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GDP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50475" y="101138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0005" y="33967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31127" y="128391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34046" y="907655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88203" y="376606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$400</a:t>
            </a:r>
            <a:endParaRPr lang="en-US" sz="16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2098963" y="2487984"/>
            <a:ext cx="0" cy="127808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85800" y="2417616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11878" y="3742031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$350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1440" y="2248339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PLe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200" y="1046016"/>
            <a:ext cx="3962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Consider </a:t>
            </a:r>
            <a:r>
              <a:rPr lang="en-US" sz="2800" dirty="0" err="1" smtClean="0"/>
              <a:t>Narvaizville’s</a:t>
            </a:r>
            <a:r>
              <a:rPr lang="en-US" sz="2800" dirty="0" smtClean="0"/>
              <a:t> multiplier.  </a:t>
            </a:r>
          </a:p>
          <a:p>
            <a:endParaRPr lang="en-US" sz="2800" dirty="0"/>
          </a:p>
          <a:p>
            <a:r>
              <a:rPr lang="en-US" sz="2800" dirty="0" smtClean="0"/>
              <a:t>Determine what the </a:t>
            </a:r>
            <a:r>
              <a:rPr lang="en-US" sz="2800" b="1" u="sng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TOTAL</a:t>
            </a:r>
            <a:r>
              <a:rPr lang="en-US" sz="2800" dirty="0" smtClean="0"/>
              <a:t> spending increase will be when the multiplier is taken into account.</a:t>
            </a:r>
          </a:p>
          <a:p>
            <a:endParaRPr lang="en-US" sz="2800" dirty="0"/>
          </a:p>
          <a:p>
            <a:endParaRPr lang="en-US" sz="2800" dirty="0" smtClean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042556" y="1225034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258292" y="2248339"/>
            <a:ext cx="0" cy="1540877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85800" y="2241410"/>
            <a:ext cx="1565564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flipH="1">
            <a:off x="2064500" y="2388915"/>
            <a:ext cx="114644" cy="1274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H="1">
            <a:off x="2234046" y="2193415"/>
            <a:ext cx="114644" cy="12741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1790604" y="3716251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$370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25143" y="317980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71440" y="207906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PL1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042372" y="3018777"/>
            <a:ext cx="158028" cy="14791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1389568" y="1656416"/>
            <a:ext cx="158028" cy="14791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85768" y="4729536"/>
            <a:ext cx="8944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2.5 (multiplier)  </a:t>
            </a:r>
            <a:r>
              <a:rPr lang="en-US" sz="2400" b="1" dirty="0">
                <a:solidFill>
                  <a:srgbClr val="FF0000"/>
                </a:solidFill>
              </a:rPr>
              <a:t>x </a:t>
            </a:r>
            <a:r>
              <a:rPr lang="en-US" sz="2400" b="1" dirty="0" smtClean="0">
                <a:solidFill>
                  <a:srgbClr val="FF0000"/>
                </a:solidFill>
              </a:rPr>
              <a:t> $20(initial increase in government spending) = $50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34" y="5290725"/>
            <a:ext cx="83897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Make the necessary changes to the graph to show this secondary shift in AD.</a:t>
            </a:r>
          </a:p>
          <a:p>
            <a:endParaRPr lang="en-US" sz="32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59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83"/>
    </mc:Choice>
    <mc:Fallback>
      <p:transition spd="slow" advTm="41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51364" y="304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1046016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689264" y="3766066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94264" y="1251466"/>
            <a:ext cx="0" cy="251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86692" y="1430482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86692" y="1582882"/>
            <a:ext cx="2240972" cy="186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77045" y="3766066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GDP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50475" y="101138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08664" y="3417516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31127" y="128391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234046" y="907655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455181" y="3716251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$400</a:t>
            </a:r>
            <a:endParaRPr lang="en-US" sz="16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2098963" y="2487984"/>
            <a:ext cx="0" cy="127808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85800" y="2417616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11878" y="3742031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$350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1440" y="2248339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PLe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44291" y="244054"/>
            <a:ext cx="4495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dirty="0" smtClean="0"/>
              <a:t>The total spending increase is $50.  Make the necessary changes to the graph to show this secondary shift in AD.</a:t>
            </a:r>
            <a:endParaRPr lang="en-US" sz="2800" dirty="0"/>
          </a:p>
          <a:p>
            <a:endParaRPr lang="en-US" sz="2800" dirty="0" smtClean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1042556" y="1225034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258292" y="2248339"/>
            <a:ext cx="0" cy="1540877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85800" y="2241410"/>
            <a:ext cx="1565564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 flipH="1">
            <a:off x="2064498" y="2417616"/>
            <a:ext cx="65637" cy="987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flipH="1">
            <a:off x="2251364" y="2241410"/>
            <a:ext cx="97326" cy="794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1790604" y="3716251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$370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25143" y="317980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71440" y="207906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PL1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1338695" y="993212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024747" y="2980246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AD2</a:t>
            </a:r>
            <a:endParaRPr lang="en-US" dirty="0"/>
          </a:p>
        </p:txBody>
      </p:sp>
      <p:sp>
        <p:nvSpPr>
          <p:cNvPr id="40" name="Oval 39"/>
          <p:cNvSpPr/>
          <p:nvPr/>
        </p:nvSpPr>
        <p:spPr>
          <a:xfrm flipH="1">
            <a:off x="2556768" y="1987286"/>
            <a:ext cx="74992" cy="987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689264" y="1987286"/>
            <a:ext cx="1867504" cy="49358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78823" y="184768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PL2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3042372" y="3018777"/>
            <a:ext cx="158028" cy="14791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003297" y="2556116"/>
            <a:ext cx="255659" cy="23392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1198635" y="1485605"/>
            <a:ext cx="158028" cy="14791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1623016" y="1443489"/>
            <a:ext cx="255659" cy="23392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9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74"/>
    </mc:Choice>
    <mc:Fallback>
      <p:transition spd="slow" advTm="25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9728" y="109292"/>
            <a:ext cx="51954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Go back to our original problem and redraw that scenario again.</a:t>
            </a:r>
          </a:p>
          <a:p>
            <a:endParaRPr lang="en-US" sz="2400" dirty="0"/>
          </a:p>
          <a:p>
            <a:r>
              <a:rPr lang="en-US" sz="2400" dirty="0" smtClean="0"/>
              <a:t>Suppose </a:t>
            </a:r>
            <a:r>
              <a:rPr lang="en-US" sz="2400" dirty="0" err="1" smtClean="0"/>
              <a:t>Narvaizville’s</a:t>
            </a:r>
            <a:r>
              <a:rPr lang="en-US" sz="2400" dirty="0" smtClean="0"/>
              <a:t> potential output is $400.  Draw the AD/AS model the shows </a:t>
            </a:r>
            <a:r>
              <a:rPr lang="en-US" sz="2400" dirty="0" err="1" smtClean="0"/>
              <a:t>Narvaizville’s</a:t>
            </a:r>
            <a:r>
              <a:rPr lang="en-US" sz="2400" dirty="0" smtClean="0"/>
              <a:t> current economic situation.</a:t>
            </a:r>
            <a:endParaRPr lang="en-US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133600" y="2895600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133600" y="5638800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83628" y="3144982"/>
            <a:ext cx="0" cy="251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51364" y="3352800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303319" y="3581400"/>
            <a:ext cx="2240972" cy="186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03618" y="565958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GDP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96049" y="2939533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59927" y="52636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44291" y="33967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30782" y="274101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17373" y="5632966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dirty="0" err="1" smtClean="0"/>
              <a:t>Yp</a:t>
            </a:r>
            <a:endParaRPr lang="en-US" sz="1600" dirty="0" smtClean="0"/>
          </a:p>
          <a:p>
            <a:r>
              <a:rPr lang="en-US" sz="1600" dirty="0" smtClean="0"/>
              <a:t>$400</a:t>
            </a:r>
            <a:endParaRPr lang="en-US" sz="16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543300" y="4381500"/>
            <a:ext cx="0" cy="127808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98964" y="4438650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0400" y="567497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   Y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$350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3664" y="4260714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PLe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flipH="1" flipV="1">
            <a:off x="3449868" y="4314957"/>
            <a:ext cx="186864" cy="1786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s://encrypted-tbn1.gstatic.com/images?q=tbn:ANd9GcTq9--hhlyXjMlsnROT0T2Mkg7BCzMlQhCpXLi55MkqAJbujnab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52" y="118588"/>
            <a:ext cx="2346157" cy="234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67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01"/>
    </mc:Choice>
    <mc:Fallback>
      <p:transition spd="slow" advTm="20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133600" y="2895600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133600" y="5638800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83628" y="3144982"/>
            <a:ext cx="0" cy="251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51364" y="3352800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303319" y="3581400"/>
            <a:ext cx="2240972" cy="186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03618" y="565958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GDP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96049" y="2939533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59927" y="52636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44291" y="33967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30782" y="274101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17373" y="5632966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dirty="0" err="1" smtClean="0"/>
              <a:t>Yp</a:t>
            </a:r>
            <a:endParaRPr lang="en-US" sz="1600" dirty="0" smtClean="0"/>
          </a:p>
          <a:p>
            <a:r>
              <a:rPr lang="en-US" sz="1600" dirty="0" smtClean="0"/>
              <a:t>$400</a:t>
            </a:r>
            <a:endParaRPr lang="en-US" sz="16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543300" y="4381500"/>
            <a:ext cx="0" cy="127808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98964" y="4438650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200400" y="567497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   Y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$350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3664" y="4260714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PLe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flipH="1" flipV="1">
            <a:off x="3449868" y="4314957"/>
            <a:ext cx="186864" cy="17864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3962" y="4170"/>
            <a:ext cx="87768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Instead of increasing government spending by $20 suppose the </a:t>
            </a:r>
            <a:r>
              <a:rPr lang="en-US" sz="2400" dirty="0" err="1" smtClean="0"/>
              <a:t>Narvaizville</a:t>
            </a:r>
            <a:r>
              <a:rPr lang="en-US" sz="2400" dirty="0" smtClean="0"/>
              <a:t> decides to give all citizens a $20 tax cut.</a:t>
            </a:r>
          </a:p>
          <a:p>
            <a:endParaRPr lang="en-US" sz="2400" dirty="0"/>
          </a:p>
          <a:p>
            <a:r>
              <a:rPr lang="en-US" sz="2400" dirty="0" smtClean="0"/>
              <a:t>Considering </a:t>
            </a:r>
            <a:r>
              <a:rPr lang="en-US" sz="2400" dirty="0" err="1" smtClean="0"/>
              <a:t>Narvaizville’s</a:t>
            </a:r>
            <a:r>
              <a:rPr lang="en-US" sz="2400" dirty="0" smtClean="0"/>
              <a:t> MPC how much of the $20 will it’s citizens spend?</a:t>
            </a:r>
          </a:p>
          <a:p>
            <a:endParaRPr lang="en-US" sz="1600" dirty="0"/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 (MPC) x $20 (tax cut) = $12</a:t>
            </a:r>
            <a:endParaRPr lang="en-US" sz="280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29745" y="2745135"/>
            <a:ext cx="30410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Consider this spending increase </a:t>
            </a:r>
            <a:r>
              <a:rPr lang="en-US" sz="2800" u="sng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ONLY</a:t>
            </a:r>
            <a:r>
              <a:rPr lang="en-US" sz="2800" dirty="0"/>
              <a:t> and show what effect it will have on the AD curve.  Make the necessary changes to the graph.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954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21"/>
    </mc:Choice>
    <mc:Fallback>
      <p:transition spd="slow" advTm="45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133600" y="2895600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133600" y="5638800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83628" y="3144982"/>
            <a:ext cx="0" cy="251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51364" y="3352800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303319" y="3581400"/>
            <a:ext cx="2240972" cy="186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03618" y="565958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GDP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96049" y="2939533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859482" y="5374563"/>
            <a:ext cx="141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544291" y="33967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30782" y="274101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17373" y="5632966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dirty="0" err="1" smtClean="0"/>
              <a:t>Yp</a:t>
            </a:r>
            <a:endParaRPr lang="en-US" sz="1600" dirty="0" smtClean="0"/>
          </a:p>
          <a:p>
            <a:r>
              <a:rPr lang="en-US" sz="1600" dirty="0" smtClean="0"/>
              <a:t>$400</a:t>
            </a:r>
            <a:endParaRPr lang="en-US" sz="16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543300" y="4381500"/>
            <a:ext cx="0" cy="127808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98964" y="4438650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93469" y="562511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   Y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$350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3664" y="4260714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PLe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flipH="1" flipV="1">
            <a:off x="3474070" y="4381500"/>
            <a:ext cx="138459" cy="893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3962" y="4170"/>
            <a:ext cx="87768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Instead of increasing government spending by $20 suppose the </a:t>
            </a:r>
            <a:r>
              <a:rPr lang="en-US" sz="2400" dirty="0" err="1" smtClean="0"/>
              <a:t>Narvaizville</a:t>
            </a:r>
            <a:r>
              <a:rPr lang="en-US" sz="2400" dirty="0" smtClean="0"/>
              <a:t> decides to give all citizens a $20 tax cut.</a:t>
            </a:r>
          </a:p>
          <a:p>
            <a:endParaRPr lang="en-US" sz="2400" dirty="0"/>
          </a:p>
          <a:p>
            <a:r>
              <a:rPr lang="en-US" sz="2400" dirty="0" smtClean="0"/>
              <a:t>Considering </a:t>
            </a:r>
            <a:r>
              <a:rPr lang="en-US" sz="2400" dirty="0" err="1" smtClean="0"/>
              <a:t>Narvaizville’s</a:t>
            </a:r>
            <a:r>
              <a:rPr lang="en-US" sz="2400" dirty="0" smtClean="0"/>
              <a:t> MPC how much of the $20 will it’s citizens spend?</a:t>
            </a:r>
          </a:p>
          <a:p>
            <a:endParaRPr lang="en-US" sz="1600" dirty="0"/>
          </a:p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  <a:r>
              <a:rPr lang="en-US" sz="28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6 (MPC) x $20 (tax cut) = $12</a:t>
            </a:r>
            <a:endParaRPr lang="en-US" sz="2800" dirty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29745" y="2745135"/>
            <a:ext cx="304107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Consider this spending increase </a:t>
            </a:r>
            <a:r>
              <a:rPr lang="en-US" sz="2800" u="sng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ONLY</a:t>
            </a:r>
            <a:r>
              <a:rPr lang="en-US" sz="2800" dirty="0"/>
              <a:t> and show what effect it will have on the AD curve.  Make the necessary changes to the graph.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452168" y="3212523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126095" y="5220674"/>
            <a:ext cx="141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AD1</a:t>
            </a:r>
            <a:endParaRPr lang="en-US" sz="1400" dirty="0"/>
          </a:p>
        </p:txBody>
      </p:sp>
      <p:sp>
        <p:nvSpPr>
          <p:cNvPr id="30" name="Oval 29"/>
          <p:cNvSpPr/>
          <p:nvPr/>
        </p:nvSpPr>
        <p:spPr>
          <a:xfrm flipH="1" flipV="1">
            <a:off x="3688769" y="4206031"/>
            <a:ext cx="83128" cy="958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>
            <a:stCxn id="30" idx="7"/>
          </p:cNvCxnSpPr>
          <p:nvPr/>
        </p:nvCxnSpPr>
        <p:spPr>
          <a:xfrm>
            <a:off x="3700943" y="4287807"/>
            <a:ext cx="29390" cy="133823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2168193" y="4260714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638300" y="40737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PL1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276598" y="587502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   Y2 $362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6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46"/>
    </mc:Choice>
    <mc:Fallback>
      <p:transition spd="slow" advTm="21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133600" y="2895600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133600" y="5638800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83628" y="3144982"/>
            <a:ext cx="0" cy="251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51364" y="3352800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303319" y="3581400"/>
            <a:ext cx="2240972" cy="186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03618" y="565958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GDP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96049" y="2939533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859482" y="5374563"/>
            <a:ext cx="141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544291" y="33967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30782" y="274101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17373" y="5632966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600" dirty="0" err="1" smtClean="0"/>
              <a:t>Yp</a:t>
            </a:r>
            <a:endParaRPr lang="en-US" sz="1600" dirty="0" smtClean="0"/>
          </a:p>
          <a:p>
            <a:r>
              <a:rPr lang="en-US" sz="1600" dirty="0" smtClean="0"/>
              <a:t>$400</a:t>
            </a:r>
            <a:endParaRPr lang="en-US" sz="16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543300" y="4381500"/>
            <a:ext cx="0" cy="127808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98964" y="4438650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93469" y="562511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   Y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$350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3664" y="4260714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PLe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flipH="1" flipV="1">
            <a:off x="3474070" y="4381500"/>
            <a:ext cx="138459" cy="893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8936" y="-152400"/>
            <a:ext cx="8776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pPr algn="ctr"/>
            <a:r>
              <a:rPr lang="en-US" sz="2400" dirty="0" smtClean="0"/>
              <a:t>.</a:t>
            </a:r>
            <a:r>
              <a:rPr lang="en-US" sz="2800" dirty="0" smtClean="0">
                <a:cs typeface="Aharoni" panose="02010803020104030203" pitchFamily="2" charset="-79"/>
              </a:rPr>
              <a:t>6 (MPC) x $20 (tax cut) = $12</a:t>
            </a:r>
            <a:endParaRPr lang="en-US" sz="2800" dirty="0">
              <a:cs typeface="Aharoni" panose="02010803020104030203" pitchFamily="2" charset="-79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452168" y="3212523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126095" y="5220674"/>
            <a:ext cx="141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AD1</a:t>
            </a:r>
            <a:endParaRPr lang="en-US" sz="1400" dirty="0"/>
          </a:p>
        </p:txBody>
      </p:sp>
      <p:sp>
        <p:nvSpPr>
          <p:cNvPr id="30" name="Oval 29"/>
          <p:cNvSpPr/>
          <p:nvPr/>
        </p:nvSpPr>
        <p:spPr>
          <a:xfrm flipH="1" flipV="1">
            <a:off x="3688769" y="4206031"/>
            <a:ext cx="83128" cy="958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>
            <a:stCxn id="30" idx="7"/>
          </p:cNvCxnSpPr>
          <p:nvPr/>
        </p:nvCxnSpPr>
        <p:spPr>
          <a:xfrm>
            <a:off x="3700943" y="4287807"/>
            <a:ext cx="29390" cy="133823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2168193" y="4260714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638300" y="40737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PL1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276598" y="587502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   Y2 $362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8936" y="643392"/>
            <a:ext cx="8229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Consider </a:t>
            </a:r>
            <a:r>
              <a:rPr lang="en-US" sz="2400" dirty="0" err="1" smtClean="0"/>
              <a:t>Narvaizville’s</a:t>
            </a:r>
            <a:r>
              <a:rPr lang="en-US" sz="2400" dirty="0" smtClean="0"/>
              <a:t> multiplier.  </a:t>
            </a:r>
          </a:p>
          <a:p>
            <a:endParaRPr lang="en-US" dirty="0"/>
          </a:p>
          <a:p>
            <a:r>
              <a:rPr lang="en-US" sz="2400" dirty="0" smtClean="0"/>
              <a:t>Given that the original spending increase is $12 determine what the total spending increase will be.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85768" y="2186783"/>
            <a:ext cx="8649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2.5 (multiplier)  </a:t>
            </a:r>
            <a:r>
              <a:rPr lang="en-US" sz="2400" b="1" dirty="0">
                <a:solidFill>
                  <a:srgbClr val="FF0000"/>
                </a:solidFill>
              </a:rPr>
              <a:t>x </a:t>
            </a:r>
            <a:r>
              <a:rPr lang="en-US" sz="2400" b="1" dirty="0" smtClean="0">
                <a:solidFill>
                  <a:srgbClr val="FF0000"/>
                </a:solidFill>
              </a:rPr>
              <a:t> $12(initial increase in consumer spending) = $30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57455" y="3085776"/>
            <a:ext cx="25007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Make the necessary changes to the graph to show this secondary shift in AD.</a:t>
            </a:r>
          </a:p>
          <a:p>
            <a:endParaRPr lang="en-US" sz="3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999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1"/>
    </mc:Choice>
    <mc:Fallback>
      <p:transition spd="slow" advTm="24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133600" y="2895600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133600" y="5638800"/>
            <a:ext cx="2819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083628" y="3144982"/>
            <a:ext cx="0" cy="251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251364" y="3352800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303319" y="3581400"/>
            <a:ext cx="2240972" cy="18669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03618" y="565958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GDP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1196049" y="2939533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Price Level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859482" y="5374563"/>
            <a:ext cx="141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544291" y="3396734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SRAS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830782" y="2741012"/>
            <a:ext cx="1413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LRAS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939219" y="5533613"/>
            <a:ext cx="990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 </a:t>
            </a:r>
            <a:r>
              <a:rPr lang="en-US" sz="1100" dirty="0" err="1" smtClean="0"/>
              <a:t>Yp</a:t>
            </a:r>
            <a:endParaRPr lang="en-US" sz="1100" dirty="0" smtClean="0"/>
          </a:p>
          <a:p>
            <a:r>
              <a:rPr lang="en-US" sz="1100" dirty="0" smtClean="0"/>
              <a:t>$400</a:t>
            </a:r>
            <a:endParaRPr lang="en-US" sz="1100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3543300" y="4381500"/>
            <a:ext cx="0" cy="127808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2098964" y="4438650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93469" y="562511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   Y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$350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03664" y="4260714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0000"/>
                </a:solidFill>
              </a:rPr>
              <a:t>PLe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 flipH="1" flipV="1">
            <a:off x="3505946" y="4346196"/>
            <a:ext cx="74708" cy="13681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48936" y="-152400"/>
            <a:ext cx="8776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pPr algn="ctr"/>
            <a:r>
              <a:rPr lang="en-US" sz="2400" dirty="0" smtClean="0"/>
              <a:t>.</a:t>
            </a:r>
            <a:r>
              <a:rPr lang="en-US" sz="2800" dirty="0" smtClean="0">
                <a:cs typeface="Aharoni" panose="02010803020104030203" pitchFamily="2" charset="-79"/>
              </a:rPr>
              <a:t>6 (MPC) x $20 (tax cut) = $12</a:t>
            </a:r>
            <a:endParaRPr lang="en-US" sz="2800" dirty="0">
              <a:cs typeface="Aharoni" panose="02010803020104030203" pitchFamily="2" charset="-79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452168" y="3212523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105313" y="5294411"/>
            <a:ext cx="141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AD1</a:t>
            </a:r>
            <a:endParaRPr lang="en-US" sz="1400" dirty="0"/>
          </a:p>
        </p:txBody>
      </p:sp>
      <p:sp>
        <p:nvSpPr>
          <p:cNvPr id="30" name="Oval 29"/>
          <p:cNvSpPr/>
          <p:nvPr/>
        </p:nvSpPr>
        <p:spPr>
          <a:xfrm flipH="1" flipV="1">
            <a:off x="3688769" y="4206031"/>
            <a:ext cx="83128" cy="9580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>
            <a:stCxn id="30" idx="7"/>
          </p:cNvCxnSpPr>
          <p:nvPr/>
        </p:nvCxnSpPr>
        <p:spPr>
          <a:xfrm>
            <a:off x="3700943" y="4287807"/>
            <a:ext cx="29390" cy="133823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2168193" y="4260714"/>
            <a:ext cx="1444336" cy="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638300" y="4073723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PL1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3276598" y="5875025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   </a:t>
            </a:r>
            <a:r>
              <a:rPr lang="en-US" sz="1200" b="1" dirty="0" smtClean="0">
                <a:solidFill>
                  <a:srgbClr val="FF0000"/>
                </a:solidFill>
              </a:rPr>
              <a:t>Y2 $362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8936" y="643392"/>
            <a:ext cx="8229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Consider </a:t>
            </a:r>
            <a:r>
              <a:rPr lang="en-US" sz="2400" dirty="0" err="1" smtClean="0"/>
              <a:t>Narvaizville’s</a:t>
            </a:r>
            <a:r>
              <a:rPr lang="en-US" sz="2400" dirty="0" smtClean="0"/>
              <a:t> multiplier.  </a:t>
            </a:r>
          </a:p>
          <a:p>
            <a:endParaRPr lang="en-US" dirty="0"/>
          </a:p>
          <a:p>
            <a:r>
              <a:rPr lang="en-US" sz="2400" dirty="0" smtClean="0"/>
              <a:t>Given that the original spending increase is $12 determine what the total spending increase will be.</a:t>
            </a:r>
          </a:p>
          <a:p>
            <a:endParaRPr lang="en-US" sz="2400" dirty="0"/>
          </a:p>
          <a:p>
            <a:endParaRPr lang="en-US" sz="2400" dirty="0" smtClean="0"/>
          </a:p>
        </p:txBody>
      </p:sp>
      <p:sp>
        <p:nvSpPr>
          <p:cNvPr id="38" name="Rectangle 37"/>
          <p:cNvSpPr/>
          <p:nvPr/>
        </p:nvSpPr>
        <p:spPr>
          <a:xfrm>
            <a:off x="85768" y="2186783"/>
            <a:ext cx="8649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2.5 (multiplier)  </a:t>
            </a:r>
            <a:r>
              <a:rPr lang="en-US" sz="2400" b="1" dirty="0">
                <a:solidFill>
                  <a:srgbClr val="FF0000"/>
                </a:solidFill>
              </a:rPr>
              <a:t>x </a:t>
            </a:r>
            <a:r>
              <a:rPr lang="en-US" sz="2400" b="1" dirty="0" smtClean="0">
                <a:solidFill>
                  <a:srgbClr val="FF0000"/>
                </a:solidFill>
              </a:rPr>
              <a:t> $12(initial increase in consumer spending) = $30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957455" y="3085776"/>
            <a:ext cx="250074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Make the necessary changes to the graph to show this secondary shift in AD.</a:t>
            </a:r>
          </a:p>
          <a:p>
            <a:endParaRPr lang="en-US" sz="32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2673928" y="3058634"/>
            <a:ext cx="2673927" cy="21717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02828" y="5067760"/>
            <a:ext cx="1413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AD2</a:t>
            </a:r>
            <a:endParaRPr lang="en-US" sz="1400" dirty="0"/>
          </a:p>
        </p:txBody>
      </p:sp>
      <p:sp>
        <p:nvSpPr>
          <p:cNvPr id="42" name="Oval 41"/>
          <p:cNvSpPr/>
          <p:nvPr/>
        </p:nvSpPr>
        <p:spPr>
          <a:xfrm flipH="1" flipV="1">
            <a:off x="3896937" y="4048698"/>
            <a:ext cx="113954" cy="8629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>
            <a:off x="3939219" y="4144484"/>
            <a:ext cx="29390" cy="149431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 rot="16200000">
            <a:off x="3451182" y="5816142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   </a:t>
            </a:r>
            <a:r>
              <a:rPr lang="en-US" sz="1200" b="1" dirty="0" smtClean="0">
                <a:solidFill>
                  <a:srgbClr val="FF0000"/>
                </a:solidFill>
              </a:rPr>
              <a:t>Y3 $380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45" name="Straight Connector 44"/>
          <p:cNvCxnSpPr>
            <a:endCxn id="35" idx="0"/>
          </p:cNvCxnSpPr>
          <p:nvPr/>
        </p:nvCxnSpPr>
        <p:spPr>
          <a:xfrm flipH="1">
            <a:off x="2133600" y="4067237"/>
            <a:ext cx="1697182" cy="648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672893" y="3919834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PL2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7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84"/>
    </mc:Choice>
    <mc:Fallback>
      <p:transition spd="slow" advTm="37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156" y="2819400"/>
            <a:ext cx="4885687" cy="365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52400"/>
            <a:ext cx="77724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For Example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Suppose Government increases spending by $50 Billion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AD1 shifts right to AD2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MPC = .5     What is the multiplier?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Multiplier = 2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G = $50 billion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$50 billion (G) x 2 (multiplier) = $100 total increase in real GDP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 shifts again from AD2 to AD3</a:t>
            </a:r>
          </a:p>
          <a:p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554836" y="4227818"/>
            <a:ext cx="72043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0070C0"/>
                </a:solidFill>
              </a:rPr>
              <a:t>$50 billion</a:t>
            </a:r>
            <a:endParaRPr lang="en-US" sz="8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2475133">
            <a:off x="3913117" y="3692480"/>
            <a:ext cx="7243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0070C0"/>
                </a:solidFill>
              </a:rPr>
              <a:t>Another $50 billion</a:t>
            </a:r>
            <a:endParaRPr lang="en-US" sz="800" b="1" dirty="0">
              <a:solidFill>
                <a:srgbClr val="0070C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33815" y="3949000"/>
            <a:ext cx="253055" cy="23879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451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919"/>
    </mc:Choice>
    <mc:Fallback>
      <p:transition spd="slow" advTm="92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72" y="134172"/>
            <a:ext cx="98367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 startAt="5"/>
            </a:pPr>
            <a:r>
              <a:rPr lang="en-US" sz="2400" dirty="0" smtClean="0"/>
              <a:t>Fiscal Policy and the Multiplier</a:t>
            </a:r>
          </a:p>
          <a:p>
            <a:r>
              <a:rPr lang="en-US" sz="2400" dirty="0" smtClean="0"/>
              <a:t>       A. Government Purchases</a:t>
            </a:r>
          </a:p>
          <a:p>
            <a:r>
              <a:rPr lang="en-US" sz="2400" dirty="0" smtClean="0"/>
              <a:t>       B.  Taxes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1.  AD will initially shift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     a.  Shift is less than full amount of tax change because</a:t>
            </a:r>
          </a:p>
          <a:p>
            <a:r>
              <a:rPr lang="en-US" sz="2400" dirty="0"/>
              <a:t>	 </a:t>
            </a:r>
            <a:r>
              <a:rPr lang="en-US" sz="2400" dirty="0" smtClean="0"/>
              <a:t>         of MPS</a:t>
            </a:r>
          </a:p>
          <a:p>
            <a:r>
              <a:rPr lang="en-US" sz="2400" dirty="0"/>
              <a:t>	</a:t>
            </a:r>
            <a:endParaRPr lang="en-US" sz="2400" dirty="0" smtClean="0"/>
          </a:p>
        </p:txBody>
      </p:sp>
      <p:pic>
        <p:nvPicPr>
          <p:cNvPr id="5" name="Picture 2" descr="Untitled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281055"/>
            <a:ext cx="3132879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122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86"/>
    </mc:Choice>
    <mc:Fallback>
      <p:transition spd="slow" advTm="40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-77233"/>
            <a:ext cx="86106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NOW</a:t>
            </a:r>
          </a:p>
          <a:p>
            <a:endParaRPr lang="en-US" dirty="0"/>
          </a:p>
          <a:p>
            <a:r>
              <a:rPr lang="en-US" sz="2400" dirty="0" smtClean="0"/>
              <a:t>Suppose instead of spending the money themselves Government hands out $50 Billion in tax cuts</a:t>
            </a:r>
          </a:p>
          <a:p>
            <a:endParaRPr lang="en-US" sz="2400" dirty="0"/>
          </a:p>
          <a:p>
            <a:r>
              <a:rPr lang="en-US" sz="2400" dirty="0" smtClean="0"/>
              <a:t>Since MPC =.5</a:t>
            </a:r>
          </a:p>
          <a:p>
            <a:r>
              <a:rPr lang="en-US" sz="2400" dirty="0" smtClean="0"/>
              <a:t>Consumers will only spend $25 billion</a:t>
            </a:r>
          </a:p>
          <a:p>
            <a:r>
              <a:rPr lang="en-US" sz="2400" dirty="0" smtClean="0"/>
              <a:t>Increase C = $25 billion</a:t>
            </a:r>
          </a:p>
        </p:txBody>
      </p:sp>
      <p:pic>
        <p:nvPicPr>
          <p:cNvPr id="4" name="Picture 2" descr="Untitled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47670"/>
            <a:ext cx="4885718" cy="365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48200" y="4267200"/>
            <a:ext cx="72043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0070C0"/>
                </a:solidFill>
              </a:rPr>
              <a:t>$25 billion</a:t>
            </a:r>
            <a:endParaRPr lang="en-US" sz="800" b="1" dirty="0">
              <a:solidFill>
                <a:srgbClr val="0070C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3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89"/>
    </mc:Choice>
    <mc:Fallback>
      <p:transition spd="slow" advTm="39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272" y="134172"/>
            <a:ext cx="98367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 startAt="5"/>
            </a:pPr>
            <a:r>
              <a:rPr lang="en-US" sz="2400" dirty="0" smtClean="0"/>
              <a:t>Fiscal Policy and the Multiplier</a:t>
            </a:r>
          </a:p>
          <a:p>
            <a:r>
              <a:rPr lang="en-US" sz="2400" dirty="0" smtClean="0"/>
              <a:t>       A. Government Purchases</a:t>
            </a:r>
          </a:p>
          <a:p>
            <a:r>
              <a:rPr lang="en-US" sz="2400" dirty="0" smtClean="0"/>
              <a:t>       B.  Taxes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1.  AD will </a:t>
            </a:r>
            <a:r>
              <a:rPr lang="en-US" sz="2400" smtClean="0"/>
              <a:t>initially shift </a:t>
            </a:r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     a.  Shift is less than full amount of tax change because</a:t>
            </a:r>
          </a:p>
          <a:p>
            <a:r>
              <a:rPr lang="en-US" sz="2400" dirty="0"/>
              <a:t>	 </a:t>
            </a:r>
            <a:r>
              <a:rPr lang="en-US" sz="2400" dirty="0" smtClean="0"/>
              <a:t>         of MPS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2.  AD will shift a second time</a:t>
            </a:r>
          </a:p>
          <a:p>
            <a:r>
              <a:rPr lang="en-US" sz="2400" dirty="0"/>
              <a:t>	 </a:t>
            </a:r>
            <a:r>
              <a:rPr lang="en-US" sz="2400" dirty="0" smtClean="0"/>
              <a:t>    a.  Tax cut means rising income for consumers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b.  Consumer spending will increase raising AD further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     c.  Amount of second shift will depend on the multiplier</a:t>
            </a:r>
          </a:p>
          <a:p>
            <a:r>
              <a:rPr lang="en-US" sz="2400" dirty="0"/>
              <a:t>	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5" name="Picture 2" descr="Untitled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3944932"/>
            <a:ext cx="3894879" cy="291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23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80"/>
    </mc:Choice>
    <mc:Fallback>
      <p:transition spd="slow" advTm="2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-167819"/>
            <a:ext cx="8610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NOW</a:t>
            </a:r>
          </a:p>
          <a:p>
            <a:endParaRPr lang="en-US" dirty="0"/>
          </a:p>
          <a:p>
            <a:r>
              <a:rPr lang="en-US" sz="2400" dirty="0" smtClean="0"/>
              <a:t>Suppose instead of spending the money themselves Government hands out $50 Billion in tax cuts</a:t>
            </a:r>
          </a:p>
          <a:p>
            <a:endParaRPr lang="en-US" sz="2400" dirty="0"/>
          </a:p>
          <a:p>
            <a:r>
              <a:rPr lang="en-US" sz="2400" dirty="0" smtClean="0"/>
              <a:t>Since MPC =.5</a:t>
            </a:r>
          </a:p>
          <a:p>
            <a:r>
              <a:rPr lang="en-US" sz="2400" dirty="0" smtClean="0"/>
              <a:t>Consumers will only spend $25 billion</a:t>
            </a:r>
          </a:p>
          <a:p>
            <a:r>
              <a:rPr lang="en-US" sz="2400" dirty="0" smtClean="0"/>
              <a:t>Increase C = $25 billion</a:t>
            </a:r>
          </a:p>
          <a:p>
            <a:endParaRPr lang="en-US" sz="2400" dirty="0" smtClean="0"/>
          </a:p>
          <a:p>
            <a:r>
              <a:rPr lang="en-US" sz="2400" dirty="0" smtClean="0"/>
              <a:t>$25 billion (C) x 2 (multiplier) = $50 billion total increase in real GDP</a:t>
            </a:r>
          </a:p>
          <a:p>
            <a:endParaRPr lang="en-US" sz="2400" dirty="0"/>
          </a:p>
        </p:txBody>
      </p:sp>
      <p:pic>
        <p:nvPicPr>
          <p:cNvPr id="4" name="Picture 2" descr="Untitled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008" y="3733800"/>
            <a:ext cx="3954584" cy="295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2594258">
            <a:off x="3408441" y="4503557"/>
            <a:ext cx="88282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0070C0"/>
                </a:solidFill>
              </a:rPr>
              <a:t>$25 billion</a:t>
            </a:r>
            <a:endParaRPr lang="en-US" sz="11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572345">
            <a:off x="3645824" y="4333677"/>
            <a:ext cx="111926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b="1" dirty="0" smtClean="0">
                <a:solidFill>
                  <a:srgbClr val="0070C0"/>
                </a:solidFill>
              </a:rPr>
              <a:t>another$25 billion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32116" y="4898443"/>
            <a:ext cx="517669" cy="1667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97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01"/>
    </mc:Choice>
    <mc:Fallback>
      <p:transition spd="slow" advTm="29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uth\Pictures\self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2019300" cy="269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data:image/png;base64,iVBORw0KGgoAAAANSUhEUgAAAQMAAADDCAMAAACxkIT5AAAAhFBMVEX///8AAAD7+/vt7e3z8/Pp6emoqKj39/fc3NzJycnOzs7n5+eurq65ubnX19fy8vLh4eErKyuenp6Tk5M6Ojp2dnZZWVmNjY1+fn5KSkqHh4e1tbVeXl6ioqJQUFCsrKxvb28iIiIxMTE+Pj5mZmZxcXEVFRUMDAwjIyNDQ0MzMzNLS0v/sNhtAAAJa0lEQVR4nO1d55aqMBBeRJoSLKiwWHGx7b7/+129JKFYCJCEJPr92HP2HEkmw2RahsnX1wcffPDBB4Kg19dtb+AA4Lrb7dZ1AXAGnq1bva4JY4+RB9bR7i/WnuO8OQRr4I26JpU+LG8ZJJMXS7/HPvGBrYhc6M40OdZafR5xMh30u15CK9jmrvnyM5zn7rjrpTSCvV5QWH6GxJSLD32wI13a6QbS386BJArCWH+/WsgliaauM7D1fsES9qy+cbWW22mY/Lx6fLHVO1sZIYbT/RPi48RfDnSy99gzBm7wVJP+rAVmQ9/8ffzufNBoL/dsEGwejvjtirkpnNWjdxYBo+W4QxA+Ym0yoEI1Rej+PZUXf0DrbVlOcM+H49SiNDwNDO5E4BQ6tKXVAvM7NhxsypM0BSirwdmUFWmeX3a4Lw6jqepgW7LuM8ZaezgtseEMmM5XDbO0Rf22GpAE46A065LDpM+wLdIy56eqnaTIha5kARScmInJ12T3p8Xpu9AL3ixPwqILa+0UnPLNkPP0/UJQNOc9PYJd2BIhV0lc56eOukx8GQWngZ9ytPM+W9S1s6bnufDHwy5dkbdMoQiJLiO/I6YcJhyfs/lWnLheCTunHX+YR9bTnDkSKXJzcpbSZTpT/5LNZDKdqT5yb2fFcJpBNk3StSq8h57LtzCLJ3M5AhGitXsA5vshSxLs2EzQHlaWz58zGH6U2YOug9VXcDP7QN1rtPHYFxFcgucwcHrhRNlIOpgFAd2BGSDzG6lqxqXgyrCIjFqKHgzOFsUCn27kMKavunCUuKE1ImtYv5SZgFnAwtywwoIqE3DS0KcxGjdgzUhBg2HfS7T4oAo4xG+tGHGIwDYYYwHs2rcs3hjKy4JcJNnKq+uhQ6QtLbq4AknCvs0gKF3AI0HFAiGkP2k/RESPKs5AmcZ10wFAey52DiTJXrPHR/DxX7pU8QXWaM0eR/VhYsfKVUCWrVGOcdpOioQB2tENnGZDcpOQAWn2+llgqEy+GRDFG+eGqh3lIVT4kAClE+oGDvCxLqtc6AH6i3G9p6L0KWmSJhWAedZaoa8OxUCUM9W28Bo4CTABIX4OmRSwbKZGGshowDax0YcrIj93gRZVxpzBM/g1vR3ItCNLmrijpmj76okBXhSpsVdOG9zQSxdFGAQ7qgQKRUAlR3YGuaqrQuUADKJDkt9a6W93bCnqAN/kW9xtFmCIDxgGkpw7LVTUiP9BvBmg/pQ3lfwcCenbdVTdCjirVn30Fii7FZC2rz5rSD/NkPlI4TkI1wbVgWwH7WQglHGvjjclG6Cuqyqq2qqrDnB6rMpDCOtEFtKBLBJKPaQDF4r4I61sr6otOyoZMyKkUv5X8atUWkSuym6DtMywIkFmqesl3gBINP6Q1J2UE7DK7vXpK3QPVDhlfASi5UFGyV128Rzw9PX1p8lEwiIvDJKtrjgPdJJIQHEe1JEDxfXB6+N0myyykhUeySs2VA6dcfD8eqtbZNGlrHCJMgPpj9Q6bs2Q1lxW1SWllTtyfbZDjsP/1S0qfpXm4NVMqaLy46pTloAkupQW6U6vShgDlZ2kIVlmYKyyYQCEHqCmsFIMicwCSjteOFDEH/H/tVV/rjtVVyFAdVBdlgVdahWzqiZxMKQp6yGkxTgTgl+mvpRyJVk4gUKi7h1VQ4Z1jZg4/emMNUnckVqFM9FvaxUzyoNBHc8HWgbVzl0XxFbhBthMRK2DFpghq4qbEWAxI1FVqzQ41AyENPUEAYoBiXOQAvrLMvXBqUJS1/2FxWkV53IyAZ4Z1MkNQUGoKtiQBz+k4VIOmlqR07KuNrgBtSFUI2qApyZ1s2N7lRylpJ5vgOA1Y52QQF0gan+5jPqNyZ9QQn1dGuRI4ZPyN4GA3SzIAsYiUPtQ2T/8hm0MmtXaod0gt0oAzXfCDbEC7iLqA/LT8HncNE9evdhvvQTUGKaefyUSULPlFsXHqLWQrMdOqNVX45ZxN6BW9nI2h0HU79oNg4Sprp8pAhaUpBgrFfkkAUlBE+eoCGwcZNMJqHPiiULBKe64v5fJRFr4QkUq9aYohNRO8rSMQt2NqLW5wkyQ5huf7OIYaj5udgGFHN8AZ7dKUiy8xopR29EblBkOiNiY6gnJKEbjTkRXCtllJDPa2dDsNjCxk83ZJRwMSmmwhIlcuNfLrq9jkvvBmkbcXinZ1TmspNVjO3xr9DJRPTH7StWhbHPpIndTGcNL62DvOXYTtMAwd4UjSy8mjcREjCB7YcaBM1M5FdYs5O5uZHwWAL1w4YKGZY4DE8bldJGQ6gDEORYwl9H0KgOxsmrLPAc2zP146B4IVMTbK9y1feJwIAZVrzDfAY/DPAf49LHRKiwj3wYiYFPgAJ/rxmEHrSdlTaP1NWT1ebFhHBQYoM05CWf8wio46L7b2ZZ9YefInBU5cOCV0oDe+IMCXqP4Uv5clmwYud9FBmghPwUFL/S480NBmaYrLms2m2K8/ilP5XNM+MNivVJApgdlmhCOoUOXOssJj+VJZnyjeDhrwRN1FmWiSiQGDp1t0XeC2f3wc85fmUBTnPMRe2Zcoin4LVN5xWTutiPVXoaTB+P+uLzLR1EGCWuDkn+iacktkiqbLCwQc3NQX3PpA3P+4PVfcfQ7SOPAnYiMglP0T7R4jfe+F92TjF7dzl8OSIgfDpb+4U77YQYEnXxphSrU0v/Mkm5KSsG07T8S3gz7zS7yTQAczx4Oh4ZhXP/angOA6Ue7zf7ls7NpR5+a5W8800vv+TR9pP5Hy+SO/PbYgc76NuVuvvNKS1u8CNXsNU0+7MxO+xlC0T99OaU9GlXqubH7UKnXw2+47DqTjfRfci5QNiHNI/Q8N7zcr4wI36ErwtWJ84fEreomFQ1nGy3IZWK/itwG5pQN/EcURo0DtZHtuH64+5vFD4aNZ3+70F86tlgt67b3lB5NWh6apQ/HY9u2x+OhLm6t0/KOAxe5q9jrA5Q5kIigobiizIJQ9BIU+iixgGe2QhQU1GEs56X3LZE3ir+iVl2wRS4/sBHukJUPVpgDK9X6ohDCwumbQ9fRSldA34JpkUqdMGoBfxH4hsYQAuZFVb2OhABWemzU6kMwyZEm0eWo0GeEW33XUaBCE/6wNlenuFbbFOXgaNr5PZ1ijLkWvzkHPO305hy4hkjvzgFv9t6a8OurF7y1P3CD8+4y8DXy1GgH1gYfDnzwwQcffP0DCdVg+n1vlyoAAAAASUVORK5CYII=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720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File:Speech bubble.sv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03023"/>
            <a:ext cx="5462459" cy="323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23098" y="2260882"/>
            <a:ext cx="41349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Welcome to </a:t>
            </a:r>
            <a:r>
              <a:rPr lang="en-US" sz="2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Narvaizville</a:t>
            </a:r>
            <a:endParaRPr lang="en-US" sz="28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sz="2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– Where life is always in equilibrium!</a:t>
            </a:r>
            <a:endParaRPr lang="en-US" sz="2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500764"/>
            <a:ext cx="778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Fiscal Policy in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Narvaizville</a:t>
            </a:r>
            <a:endParaRPr lang="en-US" sz="5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2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55"/>
    </mc:Choice>
    <mc:Fallback>
      <p:transition spd="slow" advTm="15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086981"/>
              </p:ext>
            </p:extLst>
          </p:nvPr>
        </p:nvGraphicFramePr>
        <p:xfrm>
          <a:off x="1905000" y="3200400"/>
          <a:ext cx="5120640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58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YEAR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Potential Output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Actual Output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Year 1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$100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$100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Year 2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$104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Year 3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$115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Year 4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 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$118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4800" y="384892"/>
            <a:ext cx="865216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Narvaizville’s economists estimate that its potential level of output is $100 in year 1 and this level of potential output </a:t>
            </a:r>
            <a:r>
              <a:rPr lang="en-US" altLang="en-US" sz="2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increases by $5 each year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Fill in the following table for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Narvaizville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given the above information.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4265353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$105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46482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$110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6836" y="5009419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$115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2367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91"/>
    </mc:Choice>
    <mc:Fallback>
      <p:transition spd="slow" advTm="50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7.8|6.9|14.8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28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1.2|18.5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3.3|4.3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5.3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12.4|9.9|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8|14.7|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8|13.5|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1478</Words>
  <Application>Microsoft Office PowerPoint</Application>
  <PresentationFormat>On-screen Show (4:3)</PresentationFormat>
  <Paragraphs>353</Paragraphs>
  <Slides>27</Slides>
  <Notes>4</Notes>
  <HiddenSlides>0</HiddenSlides>
  <MMClips>27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Aharoni</vt:lpstr>
      <vt:lpstr>Arial</vt:lpstr>
      <vt:lpstr>Arial Black</vt:lpstr>
      <vt:lpstr>Britannic Bold</vt:lpstr>
      <vt:lpstr>Calibri</vt:lpstr>
      <vt:lpstr>Calibri Light</vt:lpstr>
      <vt:lpstr>Century Gothic</vt:lpstr>
      <vt:lpstr>Cooper Black</vt:lpstr>
      <vt:lpstr>Corbel</vt:lpstr>
      <vt:lpstr>Times New Roman</vt:lpstr>
      <vt:lpstr>Trebuchet MS</vt:lpstr>
      <vt:lpstr>Wingdings 2</vt:lpstr>
      <vt:lpstr>Wingdings 3</vt:lpstr>
      <vt:lpstr>Office Theme</vt:lpstr>
      <vt:lpstr>Ion Boardroom</vt:lpstr>
      <vt:lpstr>1_Office Theme</vt:lpstr>
      <vt:lpstr>Basis</vt:lpstr>
      <vt:lpstr>2_Office Theme</vt:lpstr>
      <vt:lpstr>Quotable</vt:lpstr>
      <vt:lpstr>Fiscal Policy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</dc:creator>
  <cp:lastModifiedBy>Windows User</cp:lastModifiedBy>
  <cp:revision>35</cp:revision>
  <cp:lastPrinted>2015-03-03T03:18:12Z</cp:lastPrinted>
  <dcterms:created xsi:type="dcterms:W3CDTF">2015-02-26T16:46:59Z</dcterms:created>
  <dcterms:modified xsi:type="dcterms:W3CDTF">2020-03-31T18:51:24Z</dcterms:modified>
</cp:coreProperties>
</file>