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2" r:id="rId6"/>
    <p:sldId id="265"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1DC784-1960-4961-8A20-137A0DB64879}"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FBF627-A6E4-4A23-B132-7C2DB2B4B88D}" type="slidenum">
              <a:rPr lang="en-US" smtClean="0"/>
              <a:t>‹#›</a:t>
            </a:fld>
            <a:endParaRPr lang="en-US"/>
          </a:p>
        </p:txBody>
      </p:sp>
    </p:spTree>
    <p:extLst>
      <p:ext uri="{BB962C8B-B14F-4D97-AF65-F5344CB8AC3E}">
        <p14:creationId xmlns:p14="http://schemas.microsoft.com/office/powerpoint/2010/main" val="632269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1DC784-1960-4961-8A20-137A0DB64879}"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FBF627-A6E4-4A23-B132-7C2DB2B4B88D}" type="slidenum">
              <a:rPr lang="en-US" smtClean="0"/>
              <a:t>‹#›</a:t>
            </a:fld>
            <a:endParaRPr lang="en-US"/>
          </a:p>
        </p:txBody>
      </p:sp>
    </p:spTree>
    <p:extLst>
      <p:ext uri="{BB962C8B-B14F-4D97-AF65-F5344CB8AC3E}">
        <p14:creationId xmlns:p14="http://schemas.microsoft.com/office/powerpoint/2010/main" val="2255143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1DC784-1960-4961-8A20-137A0DB64879}"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FBF627-A6E4-4A23-B132-7C2DB2B4B88D}" type="slidenum">
              <a:rPr lang="en-US" smtClean="0"/>
              <a:t>‹#›</a:t>
            </a:fld>
            <a:endParaRPr lang="en-US"/>
          </a:p>
        </p:txBody>
      </p:sp>
    </p:spTree>
    <p:extLst>
      <p:ext uri="{BB962C8B-B14F-4D97-AF65-F5344CB8AC3E}">
        <p14:creationId xmlns:p14="http://schemas.microsoft.com/office/powerpoint/2010/main" val="1114015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1DC784-1960-4961-8A20-137A0DB64879}"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FBF627-A6E4-4A23-B132-7C2DB2B4B88D}" type="slidenum">
              <a:rPr lang="en-US" smtClean="0"/>
              <a:t>‹#›</a:t>
            </a:fld>
            <a:endParaRPr lang="en-US"/>
          </a:p>
        </p:txBody>
      </p:sp>
    </p:spTree>
    <p:extLst>
      <p:ext uri="{BB962C8B-B14F-4D97-AF65-F5344CB8AC3E}">
        <p14:creationId xmlns:p14="http://schemas.microsoft.com/office/powerpoint/2010/main" val="2245142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81DC784-1960-4961-8A20-137A0DB64879}" type="datetimeFigureOut">
              <a:rPr lang="en-US" smtClean="0"/>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FBF627-A6E4-4A23-B132-7C2DB2B4B88D}" type="slidenum">
              <a:rPr lang="en-US" smtClean="0"/>
              <a:t>‹#›</a:t>
            </a:fld>
            <a:endParaRPr lang="en-US"/>
          </a:p>
        </p:txBody>
      </p:sp>
    </p:spTree>
    <p:extLst>
      <p:ext uri="{BB962C8B-B14F-4D97-AF65-F5344CB8AC3E}">
        <p14:creationId xmlns:p14="http://schemas.microsoft.com/office/powerpoint/2010/main" val="217063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1DC784-1960-4961-8A20-137A0DB64879}" type="datetimeFigureOut">
              <a:rPr lang="en-US" smtClean="0"/>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FBF627-A6E4-4A23-B132-7C2DB2B4B88D}" type="slidenum">
              <a:rPr lang="en-US" smtClean="0"/>
              <a:t>‹#›</a:t>
            </a:fld>
            <a:endParaRPr lang="en-US"/>
          </a:p>
        </p:txBody>
      </p:sp>
    </p:spTree>
    <p:extLst>
      <p:ext uri="{BB962C8B-B14F-4D97-AF65-F5344CB8AC3E}">
        <p14:creationId xmlns:p14="http://schemas.microsoft.com/office/powerpoint/2010/main" val="2833880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1DC784-1960-4961-8A20-137A0DB64879}" type="datetimeFigureOut">
              <a:rPr lang="en-US" smtClean="0"/>
              <a:t>11/17/2020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FBF627-A6E4-4A23-B132-7C2DB2B4B88D}" type="slidenum">
              <a:rPr lang="en-US" smtClean="0"/>
              <a:t>‹#›</a:t>
            </a:fld>
            <a:endParaRPr lang="en-US"/>
          </a:p>
        </p:txBody>
      </p:sp>
    </p:spTree>
    <p:extLst>
      <p:ext uri="{BB962C8B-B14F-4D97-AF65-F5344CB8AC3E}">
        <p14:creationId xmlns:p14="http://schemas.microsoft.com/office/powerpoint/2010/main" val="2594199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1DC784-1960-4961-8A20-137A0DB64879}" type="datetimeFigureOut">
              <a:rPr lang="en-US" smtClean="0"/>
              <a:t>11/17/2020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FBF627-A6E4-4A23-B132-7C2DB2B4B88D}" type="slidenum">
              <a:rPr lang="en-US" smtClean="0"/>
              <a:t>‹#›</a:t>
            </a:fld>
            <a:endParaRPr lang="en-US"/>
          </a:p>
        </p:txBody>
      </p:sp>
    </p:spTree>
    <p:extLst>
      <p:ext uri="{BB962C8B-B14F-4D97-AF65-F5344CB8AC3E}">
        <p14:creationId xmlns:p14="http://schemas.microsoft.com/office/powerpoint/2010/main" val="1367006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1DC784-1960-4961-8A20-137A0DB64879}" type="datetimeFigureOut">
              <a:rPr lang="en-US" smtClean="0"/>
              <a:t>11/17/2020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FBF627-A6E4-4A23-B132-7C2DB2B4B88D}" type="slidenum">
              <a:rPr lang="en-US" smtClean="0"/>
              <a:t>‹#›</a:t>
            </a:fld>
            <a:endParaRPr lang="en-US"/>
          </a:p>
        </p:txBody>
      </p:sp>
    </p:spTree>
    <p:extLst>
      <p:ext uri="{BB962C8B-B14F-4D97-AF65-F5344CB8AC3E}">
        <p14:creationId xmlns:p14="http://schemas.microsoft.com/office/powerpoint/2010/main" val="749236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81DC784-1960-4961-8A20-137A0DB64879}" type="datetimeFigureOut">
              <a:rPr lang="en-US" smtClean="0"/>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FBF627-A6E4-4A23-B132-7C2DB2B4B88D}" type="slidenum">
              <a:rPr lang="en-US" smtClean="0"/>
              <a:t>‹#›</a:t>
            </a:fld>
            <a:endParaRPr lang="en-US"/>
          </a:p>
        </p:txBody>
      </p:sp>
    </p:spTree>
    <p:extLst>
      <p:ext uri="{BB962C8B-B14F-4D97-AF65-F5344CB8AC3E}">
        <p14:creationId xmlns:p14="http://schemas.microsoft.com/office/powerpoint/2010/main" val="1274519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81DC784-1960-4961-8A20-137A0DB64879}" type="datetimeFigureOut">
              <a:rPr lang="en-US" smtClean="0"/>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FBF627-A6E4-4A23-B132-7C2DB2B4B88D}" type="slidenum">
              <a:rPr lang="en-US" smtClean="0"/>
              <a:t>‹#›</a:t>
            </a:fld>
            <a:endParaRPr lang="en-US"/>
          </a:p>
        </p:txBody>
      </p:sp>
    </p:spTree>
    <p:extLst>
      <p:ext uri="{BB962C8B-B14F-4D97-AF65-F5344CB8AC3E}">
        <p14:creationId xmlns:p14="http://schemas.microsoft.com/office/powerpoint/2010/main" val="702743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1DC784-1960-4961-8A20-137A0DB64879}" type="datetimeFigureOut">
              <a:rPr lang="en-US" smtClean="0"/>
              <a:t>11/17/2020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FBF627-A6E4-4A23-B132-7C2DB2B4B88D}" type="slidenum">
              <a:rPr lang="en-US" smtClean="0"/>
              <a:t>‹#›</a:t>
            </a:fld>
            <a:endParaRPr lang="en-US"/>
          </a:p>
        </p:txBody>
      </p:sp>
    </p:spTree>
    <p:extLst>
      <p:ext uri="{BB962C8B-B14F-4D97-AF65-F5344CB8AC3E}">
        <p14:creationId xmlns:p14="http://schemas.microsoft.com/office/powerpoint/2010/main" val="922331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onfusing Stock Illustrations – 2,495 Confusing Stock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461554"/>
            <a:ext cx="7620000" cy="7620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09005" y="241553"/>
            <a:ext cx="5538183" cy="1323439"/>
          </a:xfrm>
          <a:prstGeom prst="rect">
            <a:avLst/>
          </a:prstGeom>
          <a:noFill/>
        </p:spPr>
        <p:txBody>
          <a:bodyPr wrap="none" lIns="91440" tIns="45720" rIns="91440" bIns="45720">
            <a:spAutoFit/>
          </a:bodyPr>
          <a:lstStyle/>
          <a:p>
            <a:pPr algn="ctr"/>
            <a:r>
              <a:rPr lang="en-US" sz="8000" b="1" cap="none" spc="0" dirty="0" smtClean="0">
                <a:ln w="22225">
                  <a:solidFill>
                    <a:schemeClr val="accent2"/>
                  </a:solidFill>
                  <a:prstDash val="solid"/>
                </a:ln>
                <a:solidFill>
                  <a:srgbClr val="FF0000"/>
                </a:solidFill>
                <a:effectLst/>
              </a:rPr>
              <a:t>Practice FRQ</a:t>
            </a:r>
            <a:endParaRPr lang="en-US" sz="8000" b="1" cap="none" spc="0" dirty="0">
              <a:ln w="22225">
                <a:solidFill>
                  <a:schemeClr val="accent2"/>
                </a:solidFill>
                <a:prstDash val="solid"/>
              </a:ln>
              <a:solidFill>
                <a:srgbClr val="FF0000"/>
              </a:solidFill>
              <a:effectLst/>
            </a:endParaRPr>
          </a:p>
        </p:txBody>
      </p:sp>
      <p:sp>
        <p:nvSpPr>
          <p:cNvPr id="7" name="TextBox 6"/>
          <p:cNvSpPr txBox="1"/>
          <p:nvPr/>
        </p:nvSpPr>
        <p:spPr>
          <a:xfrm>
            <a:off x="941147" y="2572899"/>
            <a:ext cx="4073898" cy="2308324"/>
          </a:xfrm>
          <a:prstGeom prst="rect">
            <a:avLst/>
          </a:prstGeom>
          <a:noFill/>
        </p:spPr>
        <p:txBody>
          <a:bodyPr wrap="square" rtlCol="0">
            <a:spAutoFit/>
          </a:bodyPr>
          <a:lstStyle/>
          <a:p>
            <a:r>
              <a:rPr lang="en-US" sz="2400" dirty="0" smtClean="0"/>
              <a:t>Assume that the economy of Narvaizville has an actual unemplooyment rate of 7%, a natural rate of unemployment of 5%, and an inflation rate of 3%.</a:t>
            </a:r>
          </a:p>
        </p:txBody>
      </p:sp>
    </p:spTree>
    <p:extLst>
      <p:ext uri="{BB962C8B-B14F-4D97-AF65-F5344CB8AC3E}">
        <p14:creationId xmlns:p14="http://schemas.microsoft.com/office/powerpoint/2010/main" val="7474253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8034" y="587186"/>
            <a:ext cx="9908498" cy="1477328"/>
          </a:xfrm>
          <a:prstGeom prst="rect">
            <a:avLst/>
          </a:prstGeom>
          <a:noFill/>
        </p:spPr>
        <p:txBody>
          <a:bodyPr wrap="square" rtlCol="0">
            <a:spAutoFit/>
          </a:bodyPr>
          <a:lstStyle/>
          <a:p>
            <a:r>
              <a:rPr lang="en-US" dirty="0" smtClean="0"/>
              <a:t>Assume that the economy of Narvaizville has an actual unemplooyment rate of 7%, a natural rate of unemployment of 5%, and an inflation rate of 3%.</a:t>
            </a:r>
          </a:p>
          <a:p>
            <a:pPr marL="342900" indent="-342900">
              <a:buAutoNum type="alphaLcParenBoth"/>
            </a:pPr>
            <a:r>
              <a:rPr lang="en-US" dirty="0" smtClean="0"/>
              <a:t>Using the numberical values given above, draw a correctly labeled graph of the short-run and long-run Phillips curves.  Label the current short-run equilibrium as point B.  Plot the numberical values above on the graph</a:t>
            </a:r>
          </a:p>
        </p:txBody>
      </p:sp>
    </p:spTree>
    <p:extLst>
      <p:ext uri="{BB962C8B-B14F-4D97-AF65-F5344CB8AC3E}">
        <p14:creationId xmlns:p14="http://schemas.microsoft.com/office/powerpoint/2010/main" val="32342801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8034" y="587186"/>
            <a:ext cx="9908498" cy="1477328"/>
          </a:xfrm>
          <a:prstGeom prst="rect">
            <a:avLst/>
          </a:prstGeom>
          <a:noFill/>
        </p:spPr>
        <p:txBody>
          <a:bodyPr wrap="square" rtlCol="0">
            <a:spAutoFit/>
          </a:bodyPr>
          <a:lstStyle/>
          <a:p>
            <a:r>
              <a:rPr lang="en-US" dirty="0" smtClean="0"/>
              <a:t>Assume that the economy of Narvaizville has an actual unemplooyment rate of 7%, a natural rate of unemployment of 5%, and an inflation rate of 3%.</a:t>
            </a:r>
          </a:p>
          <a:p>
            <a:pPr marL="342900" indent="-342900">
              <a:buAutoNum type="alphaLcParenBoth"/>
            </a:pPr>
            <a:r>
              <a:rPr lang="en-US" dirty="0" smtClean="0"/>
              <a:t>Using the numberical values given above, draw a correctly labeled graph of the short-run and long-run Phillips curves.  Label the current short-run equilibrium as point B.  Plot the numberical values above on the graph</a:t>
            </a:r>
          </a:p>
        </p:txBody>
      </p:sp>
      <p:cxnSp>
        <p:nvCxnSpPr>
          <p:cNvPr id="3" name="Straight Connector 2"/>
          <p:cNvCxnSpPr/>
          <p:nvPr/>
        </p:nvCxnSpPr>
        <p:spPr>
          <a:xfrm>
            <a:off x="3944983" y="2708366"/>
            <a:ext cx="26126" cy="25167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H="1">
            <a:off x="3971109" y="5225143"/>
            <a:ext cx="302187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flipV="1">
            <a:off x="4145280" y="2830286"/>
            <a:ext cx="2656114" cy="21945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5482046" y="2830286"/>
            <a:ext cx="0" cy="23948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309360" y="5271552"/>
            <a:ext cx="1367246" cy="307777"/>
          </a:xfrm>
          <a:prstGeom prst="rect">
            <a:avLst/>
          </a:prstGeom>
          <a:noFill/>
        </p:spPr>
        <p:txBody>
          <a:bodyPr wrap="square" rtlCol="0">
            <a:spAutoFit/>
          </a:bodyPr>
          <a:lstStyle/>
          <a:p>
            <a:r>
              <a:rPr lang="en-US" sz="1400" dirty="0" smtClean="0"/>
              <a:t>Unemployment</a:t>
            </a:r>
            <a:endParaRPr lang="en-US" sz="1400" dirty="0"/>
          </a:p>
        </p:txBody>
      </p:sp>
      <p:sp>
        <p:nvSpPr>
          <p:cNvPr id="15" name="TextBox 14"/>
          <p:cNvSpPr txBox="1"/>
          <p:nvPr/>
        </p:nvSpPr>
        <p:spPr>
          <a:xfrm>
            <a:off x="3113316" y="2629989"/>
            <a:ext cx="1367246" cy="307777"/>
          </a:xfrm>
          <a:prstGeom prst="rect">
            <a:avLst/>
          </a:prstGeom>
          <a:noFill/>
        </p:spPr>
        <p:txBody>
          <a:bodyPr wrap="square" rtlCol="0">
            <a:spAutoFit/>
          </a:bodyPr>
          <a:lstStyle/>
          <a:p>
            <a:r>
              <a:rPr lang="en-US" sz="1400" dirty="0" smtClean="0"/>
              <a:t>inflation</a:t>
            </a:r>
            <a:endParaRPr lang="en-US" sz="1400" dirty="0"/>
          </a:p>
        </p:txBody>
      </p:sp>
      <p:sp>
        <p:nvSpPr>
          <p:cNvPr id="16" name="TextBox 15"/>
          <p:cNvSpPr txBox="1"/>
          <p:nvPr/>
        </p:nvSpPr>
        <p:spPr>
          <a:xfrm>
            <a:off x="6777445" y="4894162"/>
            <a:ext cx="1367246" cy="307777"/>
          </a:xfrm>
          <a:prstGeom prst="rect">
            <a:avLst/>
          </a:prstGeom>
          <a:noFill/>
        </p:spPr>
        <p:txBody>
          <a:bodyPr wrap="square" rtlCol="0">
            <a:spAutoFit/>
          </a:bodyPr>
          <a:lstStyle/>
          <a:p>
            <a:r>
              <a:rPr lang="en-US" sz="1400" dirty="0" smtClean="0"/>
              <a:t>SRPC</a:t>
            </a:r>
            <a:endParaRPr lang="en-US" sz="1400" dirty="0"/>
          </a:p>
        </p:txBody>
      </p:sp>
      <p:sp>
        <p:nvSpPr>
          <p:cNvPr id="17" name="TextBox 16"/>
          <p:cNvSpPr txBox="1"/>
          <p:nvPr/>
        </p:nvSpPr>
        <p:spPr>
          <a:xfrm>
            <a:off x="5308660" y="2531162"/>
            <a:ext cx="1367246" cy="307777"/>
          </a:xfrm>
          <a:prstGeom prst="rect">
            <a:avLst/>
          </a:prstGeom>
          <a:noFill/>
        </p:spPr>
        <p:txBody>
          <a:bodyPr wrap="square" rtlCol="0">
            <a:spAutoFit/>
          </a:bodyPr>
          <a:lstStyle/>
          <a:p>
            <a:r>
              <a:rPr lang="en-US" sz="1400" dirty="0"/>
              <a:t>L</a:t>
            </a:r>
            <a:r>
              <a:rPr lang="en-US" sz="1400" dirty="0" smtClean="0"/>
              <a:t>RPC</a:t>
            </a:r>
            <a:endParaRPr lang="en-US" sz="1400" dirty="0"/>
          </a:p>
        </p:txBody>
      </p:sp>
      <p:sp>
        <p:nvSpPr>
          <p:cNvPr id="18" name="TextBox 17"/>
          <p:cNvSpPr txBox="1"/>
          <p:nvPr/>
        </p:nvSpPr>
        <p:spPr>
          <a:xfrm>
            <a:off x="5308660" y="5271551"/>
            <a:ext cx="526083" cy="307777"/>
          </a:xfrm>
          <a:prstGeom prst="rect">
            <a:avLst/>
          </a:prstGeom>
          <a:noFill/>
        </p:spPr>
        <p:txBody>
          <a:bodyPr wrap="square" rtlCol="0">
            <a:spAutoFit/>
          </a:bodyPr>
          <a:lstStyle/>
          <a:p>
            <a:r>
              <a:rPr lang="en-US" sz="1400" dirty="0" smtClean="0"/>
              <a:t>5%</a:t>
            </a:r>
            <a:endParaRPr lang="en-US" sz="1400" dirty="0"/>
          </a:p>
        </p:txBody>
      </p:sp>
      <p:sp>
        <p:nvSpPr>
          <p:cNvPr id="19" name="Oval 18"/>
          <p:cNvSpPr/>
          <p:nvPr/>
        </p:nvSpPr>
        <p:spPr>
          <a:xfrm flipV="1">
            <a:off x="6080760" y="4448411"/>
            <a:ext cx="97971" cy="91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5878678" y="5271551"/>
            <a:ext cx="526083" cy="307777"/>
          </a:xfrm>
          <a:prstGeom prst="rect">
            <a:avLst/>
          </a:prstGeom>
          <a:noFill/>
        </p:spPr>
        <p:txBody>
          <a:bodyPr wrap="square" rtlCol="0">
            <a:spAutoFit/>
          </a:bodyPr>
          <a:lstStyle/>
          <a:p>
            <a:r>
              <a:rPr lang="en-US" sz="1400" dirty="0"/>
              <a:t>7</a:t>
            </a:r>
            <a:r>
              <a:rPr lang="en-US" sz="1400" dirty="0" smtClean="0"/>
              <a:t>%</a:t>
            </a:r>
            <a:endParaRPr lang="en-US" sz="1400" dirty="0"/>
          </a:p>
        </p:txBody>
      </p:sp>
      <p:cxnSp>
        <p:nvCxnSpPr>
          <p:cNvPr id="22" name="Straight Connector 21"/>
          <p:cNvCxnSpPr/>
          <p:nvPr/>
        </p:nvCxnSpPr>
        <p:spPr>
          <a:xfrm>
            <a:off x="6141719" y="4470474"/>
            <a:ext cx="1" cy="708261"/>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19" idx="1"/>
          </p:cNvCxnSpPr>
          <p:nvPr/>
        </p:nvCxnSpPr>
        <p:spPr>
          <a:xfrm flipH="1">
            <a:off x="3971109" y="4526832"/>
            <a:ext cx="2123999" cy="20406"/>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571299" y="4383146"/>
            <a:ext cx="526083" cy="307777"/>
          </a:xfrm>
          <a:prstGeom prst="rect">
            <a:avLst/>
          </a:prstGeom>
          <a:noFill/>
        </p:spPr>
        <p:txBody>
          <a:bodyPr wrap="square" rtlCol="0">
            <a:spAutoFit/>
          </a:bodyPr>
          <a:lstStyle/>
          <a:p>
            <a:r>
              <a:rPr lang="en-US" sz="1400" dirty="0" smtClean="0"/>
              <a:t>3%</a:t>
            </a:r>
            <a:endParaRPr lang="en-US" sz="1400" dirty="0"/>
          </a:p>
        </p:txBody>
      </p:sp>
      <p:sp>
        <p:nvSpPr>
          <p:cNvPr id="34" name="TextBox 33"/>
          <p:cNvSpPr txBox="1"/>
          <p:nvPr/>
        </p:nvSpPr>
        <p:spPr>
          <a:xfrm>
            <a:off x="6135190" y="4116289"/>
            <a:ext cx="1367246" cy="307777"/>
          </a:xfrm>
          <a:prstGeom prst="rect">
            <a:avLst/>
          </a:prstGeom>
          <a:noFill/>
        </p:spPr>
        <p:txBody>
          <a:bodyPr wrap="square" rtlCol="0">
            <a:spAutoFit/>
          </a:bodyPr>
          <a:lstStyle/>
          <a:p>
            <a:r>
              <a:rPr lang="en-US" sz="1400" dirty="0" smtClean="0"/>
              <a:t>B</a:t>
            </a:r>
            <a:endParaRPr lang="en-US" sz="1400" dirty="0"/>
          </a:p>
        </p:txBody>
      </p:sp>
    </p:spTree>
    <p:extLst>
      <p:ext uri="{BB962C8B-B14F-4D97-AF65-F5344CB8AC3E}">
        <p14:creationId xmlns:p14="http://schemas.microsoft.com/office/powerpoint/2010/main" val="2459349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3944983" y="2708366"/>
            <a:ext cx="26126" cy="25167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H="1">
            <a:off x="3971109" y="5225143"/>
            <a:ext cx="302187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flipV="1">
            <a:off x="4145280" y="2830286"/>
            <a:ext cx="2656114" cy="21945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5482046" y="2830286"/>
            <a:ext cx="0" cy="23948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309360" y="5271552"/>
            <a:ext cx="1367246" cy="307777"/>
          </a:xfrm>
          <a:prstGeom prst="rect">
            <a:avLst/>
          </a:prstGeom>
          <a:noFill/>
        </p:spPr>
        <p:txBody>
          <a:bodyPr wrap="square" rtlCol="0">
            <a:spAutoFit/>
          </a:bodyPr>
          <a:lstStyle/>
          <a:p>
            <a:r>
              <a:rPr lang="en-US" sz="1400" dirty="0" smtClean="0"/>
              <a:t>Unemployment</a:t>
            </a:r>
            <a:endParaRPr lang="en-US" sz="1400" dirty="0"/>
          </a:p>
        </p:txBody>
      </p:sp>
      <p:sp>
        <p:nvSpPr>
          <p:cNvPr id="15" name="TextBox 14"/>
          <p:cNvSpPr txBox="1"/>
          <p:nvPr/>
        </p:nvSpPr>
        <p:spPr>
          <a:xfrm>
            <a:off x="3113316" y="2629989"/>
            <a:ext cx="1367246" cy="307777"/>
          </a:xfrm>
          <a:prstGeom prst="rect">
            <a:avLst/>
          </a:prstGeom>
          <a:noFill/>
        </p:spPr>
        <p:txBody>
          <a:bodyPr wrap="square" rtlCol="0">
            <a:spAutoFit/>
          </a:bodyPr>
          <a:lstStyle/>
          <a:p>
            <a:r>
              <a:rPr lang="en-US" sz="1400" dirty="0" smtClean="0"/>
              <a:t>inflation</a:t>
            </a:r>
            <a:endParaRPr lang="en-US" sz="1400" dirty="0"/>
          </a:p>
        </p:txBody>
      </p:sp>
      <p:sp>
        <p:nvSpPr>
          <p:cNvPr id="16" name="TextBox 15"/>
          <p:cNvSpPr txBox="1"/>
          <p:nvPr/>
        </p:nvSpPr>
        <p:spPr>
          <a:xfrm>
            <a:off x="6777445" y="4894162"/>
            <a:ext cx="1367246" cy="307777"/>
          </a:xfrm>
          <a:prstGeom prst="rect">
            <a:avLst/>
          </a:prstGeom>
          <a:noFill/>
        </p:spPr>
        <p:txBody>
          <a:bodyPr wrap="square" rtlCol="0">
            <a:spAutoFit/>
          </a:bodyPr>
          <a:lstStyle/>
          <a:p>
            <a:r>
              <a:rPr lang="en-US" sz="1400" dirty="0" smtClean="0"/>
              <a:t>SRPC</a:t>
            </a:r>
            <a:endParaRPr lang="en-US" sz="1400" dirty="0"/>
          </a:p>
        </p:txBody>
      </p:sp>
      <p:sp>
        <p:nvSpPr>
          <p:cNvPr id="17" name="TextBox 16"/>
          <p:cNvSpPr txBox="1"/>
          <p:nvPr/>
        </p:nvSpPr>
        <p:spPr>
          <a:xfrm>
            <a:off x="5308660" y="2531162"/>
            <a:ext cx="1367246" cy="307777"/>
          </a:xfrm>
          <a:prstGeom prst="rect">
            <a:avLst/>
          </a:prstGeom>
          <a:noFill/>
        </p:spPr>
        <p:txBody>
          <a:bodyPr wrap="square" rtlCol="0">
            <a:spAutoFit/>
          </a:bodyPr>
          <a:lstStyle/>
          <a:p>
            <a:r>
              <a:rPr lang="en-US" sz="1400" dirty="0"/>
              <a:t>L</a:t>
            </a:r>
            <a:r>
              <a:rPr lang="en-US" sz="1400" dirty="0" smtClean="0"/>
              <a:t>RPC</a:t>
            </a:r>
            <a:endParaRPr lang="en-US" sz="1400" dirty="0"/>
          </a:p>
        </p:txBody>
      </p:sp>
      <p:sp>
        <p:nvSpPr>
          <p:cNvPr id="18" name="TextBox 17"/>
          <p:cNvSpPr txBox="1"/>
          <p:nvPr/>
        </p:nvSpPr>
        <p:spPr>
          <a:xfrm>
            <a:off x="5308660" y="5271551"/>
            <a:ext cx="526083" cy="307777"/>
          </a:xfrm>
          <a:prstGeom prst="rect">
            <a:avLst/>
          </a:prstGeom>
          <a:noFill/>
        </p:spPr>
        <p:txBody>
          <a:bodyPr wrap="square" rtlCol="0">
            <a:spAutoFit/>
          </a:bodyPr>
          <a:lstStyle/>
          <a:p>
            <a:r>
              <a:rPr lang="en-US" sz="1400" dirty="0" smtClean="0"/>
              <a:t>5%</a:t>
            </a:r>
            <a:endParaRPr lang="en-US" sz="1400" dirty="0"/>
          </a:p>
        </p:txBody>
      </p:sp>
      <p:sp>
        <p:nvSpPr>
          <p:cNvPr id="19" name="Oval 18"/>
          <p:cNvSpPr/>
          <p:nvPr/>
        </p:nvSpPr>
        <p:spPr>
          <a:xfrm flipV="1">
            <a:off x="6080760" y="4448411"/>
            <a:ext cx="97971" cy="91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5878678" y="5271551"/>
            <a:ext cx="526083" cy="307777"/>
          </a:xfrm>
          <a:prstGeom prst="rect">
            <a:avLst/>
          </a:prstGeom>
          <a:noFill/>
        </p:spPr>
        <p:txBody>
          <a:bodyPr wrap="square" rtlCol="0">
            <a:spAutoFit/>
          </a:bodyPr>
          <a:lstStyle/>
          <a:p>
            <a:r>
              <a:rPr lang="en-US" sz="1400" dirty="0"/>
              <a:t>7</a:t>
            </a:r>
            <a:r>
              <a:rPr lang="en-US" sz="1400" dirty="0" smtClean="0"/>
              <a:t>%</a:t>
            </a:r>
            <a:endParaRPr lang="en-US" sz="1400" dirty="0"/>
          </a:p>
        </p:txBody>
      </p:sp>
      <p:cxnSp>
        <p:nvCxnSpPr>
          <p:cNvPr id="22" name="Straight Connector 21"/>
          <p:cNvCxnSpPr/>
          <p:nvPr/>
        </p:nvCxnSpPr>
        <p:spPr>
          <a:xfrm>
            <a:off x="6141719" y="4470474"/>
            <a:ext cx="1" cy="708261"/>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19" idx="1"/>
          </p:cNvCxnSpPr>
          <p:nvPr/>
        </p:nvCxnSpPr>
        <p:spPr>
          <a:xfrm flipH="1">
            <a:off x="3971109" y="4526832"/>
            <a:ext cx="2123999" cy="20406"/>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571299" y="4383146"/>
            <a:ext cx="526083" cy="307777"/>
          </a:xfrm>
          <a:prstGeom prst="rect">
            <a:avLst/>
          </a:prstGeom>
          <a:noFill/>
        </p:spPr>
        <p:txBody>
          <a:bodyPr wrap="square" rtlCol="0">
            <a:spAutoFit/>
          </a:bodyPr>
          <a:lstStyle/>
          <a:p>
            <a:r>
              <a:rPr lang="en-US" sz="1400" dirty="0" smtClean="0"/>
              <a:t>3%</a:t>
            </a:r>
            <a:endParaRPr lang="en-US" sz="1400" dirty="0"/>
          </a:p>
        </p:txBody>
      </p:sp>
      <p:sp>
        <p:nvSpPr>
          <p:cNvPr id="34" name="TextBox 33"/>
          <p:cNvSpPr txBox="1"/>
          <p:nvPr/>
        </p:nvSpPr>
        <p:spPr>
          <a:xfrm>
            <a:off x="6135190" y="4116289"/>
            <a:ext cx="1367246" cy="307777"/>
          </a:xfrm>
          <a:prstGeom prst="rect">
            <a:avLst/>
          </a:prstGeom>
          <a:noFill/>
        </p:spPr>
        <p:txBody>
          <a:bodyPr wrap="square" rtlCol="0">
            <a:spAutoFit/>
          </a:bodyPr>
          <a:lstStyle/>
          <a:p>
            <a:r>
              <a:rPr lang="en-US" sz="1400" dirty="0" smtClean="0"/>
              <a:t>B</a:t>
            </a:r>
            <a:endParaRPr lang="en-US" sz="1400" dirty="0"/>
          </a:p>
        </p:txBody>
      </p:sp>
      <p:sp>
        <p:nvSpPr>
          <p:cNvPr id="2" name="Rectangle 1"/>
          <p:cNvSpPr/>
          <p:nvPr/>
        </p:nvSpPr>
        <p:spPr>
          <a:xfrm>
            <a:off x="365759" y="234247"/>
            <a:ext cx="11686903" cy="2308324"/>
          </a:xfrm>
          <a:prstGeom prst="rect">
            <a:avLst/>
          </a:prstGeom>
        </p:spPr>
        <p:txBody>
          <a:bodyPr wrap="square">
            <a:spAutoFit/>
          </a:bodyPr>
          <a:lstStyle/>
          <a:p>
            <a:r>
              <a:rPr lang="en-US" dirty="0" smtClean="0"/>
              <a:t>Assume that the economy of Narvaizville has an actual unemplooyment rate of 7%, a natural rate of unemployment of 5%, and an inflation rate of 3%.</a:t>
            </a:r>
          </a:p>
          <a:p>
            <a:pPr marL="342900" indent="-342900">
              <a:buAutoNum type="alphaLcParenBoth"/>
            </a:pPr>
            <a:r>
              <a:rPr lang="en-US" dirty="0" smtClean="0"/>
              <a:t>Using the numberical values given above, draw a correctly labeled graph of the short-run and long-run Phillips curves.  Label the current short-run equilibrium as point B.  Plot the numberical values above on the graph</a:t>
            </a:r>
          </a:p>
          <a:p>
            <a:pPr marL="342900" indent="-342900">
              <a:buAutoNum type="alphaLcParenBoth"/>
            </a:pPr>
            <a:r>
              <a:rPr lang="en-US" dirty="0" smtClean="0"/>
              <a:t>Assume that the government of Narvaizville takes no policy action to reduce unemployment.  In the long run, will each of the following shift to the right, shift to the left, or remain the same?</a:t>
            </a:r>
          </a:p>
          <a:p>
            <a:pPr marL="857250" lvl="1" indent="-400050">
              <a:buAutoNum type="romanLcParenBoth"/>
            </a:pPr>
            <a:r>
              <a:rPr lang="en-US" dirty="0" smtClean="0"/>
              <a:t>Short-run aggregate supply curve.  Explain</a:t>
            </a:r>
          </a:p>
          <a:p>
            <a:pPr marL="857250" lvl="1" indent="-400050">
              <a:buAutoNum type="romanLcParenBoth"/>
            </a:pPr>
            <a:r>
              <a:rPr lang="en-US" dirty="0" smtClean="0"/>
              <a:t>Long run Phillips crve</a:t>
            </a:r>
          </a:p>
        </p:txBody>
      </p:sp>
      <p:sp>
        <p:nvSpPr>
          <p:cNvPr id="6" name="TextBox 5"/>
          <p:cNvSpPr txBox="1"/>
          <p:nvPr/>
        </p:nvSpPr>
        <p:spPr>
          <a:xfrm>
            <a:off x="7594656" y="2542571"/>
            <a:ext cx="3962400" cy="1754326"/>
          </a:xfrm>
          <a:prstGeom prst="rect">
            <a:avLst/>
          </a:prstGeom>
          <a:noFill/>
        </p:spPr>
        <p:txBody>
          <a:bodyPr wrap="square" rtlCol="0">
            <a:spAutoFit/>
          </a:bodyPr>
          <a:lstStyle/>
          <a:p>
            <a:r>
              <a:rPr lang="en-US" b="1" dirty="0" smtClean="0">
                <a:solidFill>
                  <a:srgbClr val="FF0000"/>
                </a:solidFill>
              </a:rPr>
              <a:t>(b)(i) SRAS will shift to the right.  During a recession wages go down and all.  This lowers the price of inputs and allows suppliers to supply more.</a:t>
            </a:r>
          </a:p>
          <a:p>
            <a:endParaRPr lang="en-US" b="1" dirty="0">
              <a:solidFill>
                <a:srgbClr val="FF0000"/>
              </a:solidFill>
            </a:endParaRPr>
          </a:p>
          <a:p>
            <a:r>
              <a:rPr lang="en-US" b="1" dirty="0" smtClean="0">
                <a:solidFill>
                  <a:srgbClr val="FF0000"/>
                </a:solidFill>
              </a:rPr>
              <a:t>(ii)  LRPC never moves</a:t>
            </a:r>
            <a:endParaRPr lang="en-US" b="1" dirty="0">
              <a:solidFill>
                <a:srgbClr val="FF0000"/>
              </a:solidFill>
            </a:endParaRPr>
          </a:p>
        </p:txBody>
      </p:sp>
    </p:spTree>
    <p:extLst>
      <p:ext uri="{BB962C8B-B14F-4D97-AF65-F5344CB8AC3E}">
        <p14:creationId xmlns:p14="http://schemas.microsoft.com/office/powerpoint/2010/main" val="3499727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 calcmode="lin" valueType="num">
                                      <p:cBhvr additive="base">
                                        <p:cTn id="1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3944983" y="2708366"/>
            <a:ext cx="26126" cy="25167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H="1">
            <a:off x="3971109" y="5225143"/>
            <a:ext cx="302187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flipV="1">
            <a:off x="4145280" y="2830286"/>
            <a:ext cx="2656114" cy="21945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5482046" y="2830286"/>
            <a:ext cx="0" cy="23948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309360" y="5271552"/>
            <a:ext cx="1367246" cy="307777"/>
          </a:xfrm>
          <a:prstGeom prst="rect">
            <a:avLst/>
          </a:prstGeom>
          <a:noFill/>
        </p:spPr>
        <p:txBody>
          <a:bodyPr wrap="square" rtlCol="0">
            <a:spAutoFit/>
          </a:bodyPr>
          <a:lstStyle/>
          <a:p>
            <a:r>
              <a:rPr lang="en-US" sz="1400" dirty="0" smtClean="0"/>
              <a:t>Unemployment</a:t>
            </a:r>
            <a:endParaRPr lang="en-US" sz="1400" dirty="0"/>
          </a:p>
        </p:txBody>
      </p:sp>
      <p:sp>
        <p:nvSpPr>
          <p:cNvPr id="15" name="TextBox 14"/>
          <p:cNvSpPr txBox="1"/>
          <p:nvPr/>
        </p:nvSpPr>
        <p:spPr>
          <a:xfrm>
            <a:off x="3113316" y="2629989"/>
            <a:ext cx="1367246" cy="307777"/>
          </a:xfrm>
          <a:prstGeom prst="rect">
            <a:avLst/>
          </a:prstGeom>
          <a:noFill/>
        </p:spPr>
        <p:txBody>
          <a:bodyPr wrap="square" rtlCol="0">
            <a:spAutoFit/>
          </a:bodyPr>
          <a:lstStyle/>
          <a:p>
            <a:r>
              <a:rPr lang="en-US" sz="1400" dirty="0" smtClean="0"/>
              <a:t>inflation</a:t>
            </a:r>
            <a:endParaRPr lang="en-US" sz="1400" dirty="0"/>
          </a:p>
        </p:txBody>
      </p:sp>
      <p:sp>
        <p:nvSpPr>
          <p:cNvPr id="16" name="TextBox 15"/>
          <p:cNvSpPr txBox="1"/>
          <p:nvPr/>
        </p:nvSpPr>
        <p:spPr>
          <a:xfrm>
            <a:off x="6777445" y="4894162"/>
            <a:ext cx="1367246" cy="307777"/>
          </a:xfrm>
          <a:prstGeom prst="rect">
            <a:avLst/>
          </a:prstGeom>
          <a:noFill/>
        </p:spPr>
        <p:txBody>
          <a:bodyPr wrap="square" rtlCol="0">
            <a:spAutoFit/>
          </a:bodyPr>
          <a:lstStyle/>
          <a:p>
            <a:r>
              <a:rPr lang="en-US" sz="1400" dirty="0" smtClean="0"/>
              <a:t>SRPC</a:t>
            </a:r>
            <a:endParaRPr lang="en-US" sz="1400" dirty="0"/>
          </a:p>
        </p:txBody>
      </p:sp>
      <p:sp>
        <p:nvSpPr>
          <p:cNvPr id="17" name="TextBox 16"/>
          <p:cNvSpPr txBox="1"/>
          <p:nvPr/>
        </p:nvSpPr>
        <p:spPr>
          <a:xfrm>
            <a:off x="5308660" y="2531162"/>
            <a:ext cx="1367246" cy="307777"/>
          </a:xfrm>
          <a:prstGeom prst="rect">
            <a:avLst/>
          </a:prstGeom>
          <a:noFill/>
        </p:spPr>
        <p:txBody>
          <a:bodyPr wrap="square" rtlCol="0">
            <a:spAutoFit/>
          </a:bodyPr>
          <a:lstStyle/>
          <a:p>
            <a:r>
              <a:rPr lang="en-US" sz="1400" dirty="0"/>
              <a:t>L</a:t>
            </a:r>
            <a:r>
              <a:rPr lang="en-US" sz="1400" dirty="0" smtClean="0"/>
              <a:t>RPC</a:t>
            </a:r>
            <a:endParaRPr lang="en-US" sz="1400" dirty="0"/>
          </a:p>
        </p:txBody>
      </p:sp>
      <p:sp>
        <p:nvSpPr>
          <p:cNvPr id="18" name="TextBox 17"/>
          <p:cNvSpPr txBox="1"/>
          <p:nvPr/>
        </p:nvSpPr>
        <p:spPr>
          <a:xfrm>
            <a:off x="5308660" y="5271551"/>
            <a:ext cx="526083" cy="307777"/>
          </a:xfrm>
          <a:prstGeom prst="rect">
            <a:avLst/>
          </a:prstGeom>
          <a:noFill/>
        </p:spPr>
        <p:txBody>
          <a:bodyPr wrap="square" rtlCol="0">
            <a:spAutoFit/>
          </a:bodyPr>
          <a:lstStyle/>
          <a:p>
            <a:r>
              <a:rPr lang="en-US" sz="1400" dirty="0" smtClean="0"/>
              <a:t>5%</a:t>
            </a:r>
            <a:endParaRPr lang="en-US" sz="1400" dirty="0"/>
          </a:p>
        </p:txBody>
      </p:sp>
      <p:sp>
        <p:nvSpPr>
          <p:cNvPr id="19" name="Oval 18"/>
          <p:cNvSpPr/>
          <p:nvPr/>
        </p:nvSpPr>
        <p:spPr>
          <a:xfrm flipV="1">
            <a:off x="6080760" y="4448411"/>
            <a:ext cx="97971" cy="91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5878678" y="5271551"/>
            <a:ext cx="526083" cy="307777"/>
          </a:xfrm>
          <a:prstGeom prst="rect">
            <a:avLst/>
          </a:prstGeom>
          <a:noFill/>
        </p:spPr>
        <p:txBody>
          <a:bodyPr wrap="square" rtlCol="0">
            <a:spAutoFit/>
          </a:bodyPr>
          <a:lstStyle/>
          <a:p>
            <a:r>
              <a:rPr lang="en-US" sz="1400" dirty="0"/>
              <a:t>7</a:t>
            </a:r>
            <a:r>
              <a:rPr lang="en-US" sz="1400" dirty="0" smtClean="0"/>
              <a:t>%</a:t>
            </a:r>
            <a:endParaRPr lang="en-US" sz="1400" dirty="0"/>
          </a:p>
        </p:txBody>
      </p:sp>
      <p:cxnSp>
        <p:nvCxnSpPr>
          <p:cNvPr id="22" name="Straight Connector 21"/>
          <p:cNvCxnSpPr/>
          <p:nvPr/>
        </p:nvCxnSpPr>
        <p:spPr>
          <a:xfrm>
            <a:off x="6141719" y="4470474"/>
            <a:ext cx="1" cy="708261"/>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19" idx="1"/>
          </p:cNvCxnSpPr>
          <p:nvPr/>
        </p:nvCxnSpPr>
        <p:spPr>
          <a:xfrm flipH="1">
            <a:off x="3971109" y="4526832"/>
            <a:ext cx="2123999" cy="20406"/>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571299" y="4383146"/>
            <a:ext cx="526083" cy="307777"/>
          </a:xfrm>
          <a:prstGeom prst="rect">
            <a:avLst/>
          </a:prstGeom>
          <a:noFill/>
        </p:spPr>
        <p:txBody>
          <a:bodyPr wrap="square" rtlCol="0">
            <a:spAutoFit/>
          </a:bodyPr>
          <a:lstStyle/>
          <a:p>
            <a:r>
              <a:rPr lang="en-US" sz="1400" dirty="0" smtClean="0"/>
              <a:t>3%</a:t>
            </a:r>
            <a:endParaRPr lang="en-US" sz="1400" dirty="0"/>
          </a:p>
        </p:txBody>
      </p:sp>
      <p:sp>
        <p:nvSpPr>
          <p:cNvPr id="34" name="TextBox 33"/>
          <p:cNvSpPr txBox="1"/>
          <p:nvPr/>
        </p:nvSpPr>
        <p:spPr>
          <a:xfrm>
            <a:off x="6135190" y="4116289"/>
            <a:ext cx="1367246" cy="307777"/>
          </a:xfrm>
          <a:prstGeom prst="rect">
            <a:avLst/>
          </a:prstGeom>
          <a:noFill/>
        </p:spPr>
        <p:txBody>
          <a:bodyPr wrap="square" rtlCol="0">
            <a:spAutoFit/>
          </a:bodyPr>
          <a:lstStyle/>
          <a:p>
            <a:r>
              <a:rPr lang="en-US" sz="1400" dirty="0" smtClean="0"/>
              <a:t>B</a:t>
            </a:r>
            <a:endParaRPr lang="en-US" sz="1400" dirty="0"/>
          </a:p>
        </p:txBody>
      </p:sp>
      <p:sp>
        <p:nvSpPr>
          <p:cNvPr id="21" name="TextBox 20"/>
          <p:cNvSpPr txBox="1"/>
          <p:nvPr/>
        </p:nvSpPr>
        <p:spPr>
          <a:xfrm>
            <a:off x="539932" y="395598"/>
            <a:ext cx="10807194" cy="646331"/>
          </a:xfrm>
          <a:prstGeom prst="rect">
            <a:avLst/>
          </a:prstGeom>
          <a:noFill/>
        </p:spPr>
        <p:txBody>
          <a:bodyPr wrap="square" rtlCol="0">
            <a:spAutoFit/>
          </a:bodyPr>
          <a:lstStyle/>
          <a:p>
            <a:pPr marL="857250" lvl="1" indent="-400050">
              <a:buAutoNum type="romanLcParenBoth"/>
            </a:pPr>
            <a:endParaRPr lang="en-US" dirty="0"/>
          </a:p>
          <a:p>
            <a:pPr lvl="1"/>
            <a:r>
              <a:rPr lang="en-US" dirty="0" smtClean="0"/>
              <a:t>(c) Identify a fiscal policy action that could be used to reduce the unemployment rate in the short run.</a:t>
            </a:r>
          </a:p>
        </p:txBody>
      </p:sp>
      <p:sp>
        <p:nvSpPr>
          <p:cNvPr id="2" name="TextBox 1"/>
          <p:cNvSpPr txBox="1"/>
          <p:nvPr/>
        </p:nvSpPr>
        <p:spPr>
          <a:xfrm>
            <a:off x="8144691" y="1976846"/>
            <a:ext cx="2819400" cy="1477328"/>
          </a:xfrm>
          <a:prstGeom prst="rect">
            <a:avLst/>
          </a:prstGeom>
          <a:noFill/>
        </p:spPr>
        <p:txBody>
          <a:bodyPr wrap="square" rtlCol="0">
            <a:spAutoFit/>
          </a:bodyPr>
          <a:lstStyle/>
          <a:p>
            <a:r>
              <a:rPr lang="en-US" b="1" dirty="0" smtClean="0">
                <a:solidFill>
                  <a:srgbClr val="FF0000"/>
                </a:solidFill>
              </a:rPr>
              <a:t>The Government could lower taxes, raise government spending or do some combination of these things.</a:t>
            </a:r>
            <a:endParaRPr lang="en-US" b="1" dirty="0">
              <a:solidFill>
                <a:srgbClr val="FF0000"/>
              </a:solidFill>
            </a:endParaRPr>
          </a:p>
        </p:txBody>
      </p:sp>
    </p:spTree>
    <p:extLst>
      <p:ext uri="{BB962C8B-B14F-4D97-AF65-F5344CB8AC3E}">
        <p14:creationId xmlns:p14="http://schemas.microsoft.com/office/powerpoint/2010/main" val="4270467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3944983" y="2708366"/>
            <a:ext cx="26126" cy="25167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H="1">
            <a:off x="3971109" y="5225143"/>
            <a:ext cx="302187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flipV="1">
            <a:off x="4145280" y="2830286"/>
            <a:ext cx="2656114" cy="21945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5482046" y="2830286"/>
            <a:ext cx="0" cy="23948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309360" y="5271552"/>
            <a:ext cx="1367246" cy="307777"/>
          </a:xfrm>
          <a:prstGeom prst="rect">
            <a:avLst/>
          </a:prstGeom>
          <a:noFill/>
        </p:spPr>
        <p:txBody>
          <a:bodyPr wrap="square" rtlCol="0">
            <a:spAutoFit/>
          </a:bodyPr>
          <a:lstStyle/>
          <a:p>
            <a:r>
              <a:rPr lang="en-US" sz="1400" dirty="0" smtClean="0"/>
              <a:t>Unemployment</a:t>
            </a:r>
            <a:endParaRPr lang="en-US" sz="1400" dirty="0"/>
          </a:p>
        </p:txBody>
      </p:sp>
      <p:sp>
        <p:nvSpPr>
          <p:cNvPr id="15" name="TextBox 14"/>
          <p:cNvSpPr txBox="1"/>
          <p:nvPr/>
        </p:nvSpPr>
        <p:spPr>
          <a:xfrm>
            <a:off x="3113316" y="2629989"/>
            <a:ext cx="1367246" cy="307777"/>
          </a:xfrm>
          <a:prstGeom prst="rect">
            <a:avLst/>
          </a:prstGeom>
          <a:noFill/>
        </p:spPr>
        <p:txBody>
          <a:bodyPr wrap="square" rtlCol="0">
            <a:spAutoFit/>
          </a:bodyPr>
          <a:lstStyle/>
          <a:p>
            <a:r>
              <a:rPr lang="en-US" sz="1400" dirty="0" smtClean="0"/>
              <a:t>inflation</a:t>
            </a:r>
            <a:endParaRPr lang="en-US" sz="1400" dirty="0"/>
          </a:p>
        </p:txBody>
      </p:sp>
      <p:sp>
        <p:nvSpPr>
          <p:cNvPr id="16" name="TextBox 15"/>
          <p:cNvSpPr txBox="1"/>
          <p:nvPr/>
        </p:nvSpPr>
        <p:spPr>
          <a:xfrm>
            <a:off x="6777445" y="4894162"/>
            <a:ext cx="1367246" cy="307777"/>
          </a:xfrm>
          <a:prstGeom prst="rect">
            <a:avLst/>
          </a:prstGeom>
          <a:noFill/>
        </p:spPr>
        <p:txBody>
          <a:bodyPr wrap="square" rtlCol="0">
            <a:spAutoFit/>
          </a:bodyPr>
          <a:lstStyle/>
          <a:p>
            <a:r>
              <a:rPr lang="en-US" sz="1400" dirty="0" smtClean="0"/>
              <a:t>SRPC</a:t>
            </a:r>
            <a:endParaRPr lang="en-US" sz="1400" dirty="0"/>
          </a:p>
        </p:txBody>
      </p:sp>
      <p:sp>
        <p:nvSpPr>
          <p:cNvPr id="17" name="TextBox 16"/>
          <p:cNvSpPr txBox="1"/>
          <p:nvPr/>
        </p:nvSpPr>
        <p:spPr>
          <a:xfrm>
            <a:off x="5308660" y="2531162"/>
            <a:ext cx="1367246" cy="307777"/>
          </a:xfrm>
          <a:prstGeom prst="rect">
            <a:avLst/>
          </a:prstGeom>
          <a:noFill/>
        </p:spPr>
        <p:txBody>
          <a:bodyPr wrap="square" rtlCol="0">
            <a:spAutoFit/>
          </a:bodyPr>
          <a:lstStyle/>
          <a:p>
            <a:r>
              <a:rPr lang="en-US" sz="1400" dirty="0"/>
              <a:t>L</a:t>
            </a:r>
            <a:r>
              <a:rPr lang="en-US" sz="1400" dirty="0" smtClean="0"/>
              <a:t>RPC</a:t>
            </a:r>
            <a:endParaRPr lang="en-US" sz="1400" dirty="0"/>
          </a:p>
        </p:txBody>
      </p:sp>
      <p:sp>
        <p:nvSpPr>
          <p:cNvPr id="18" name="TextBox 17"/>
          <p:cNvSpPr txBox="1"/>
          <p:nvPr/>
        </p:nvSpPr>
        <p:spPr>
          <a:xfrm>
            <a:off x="5308660" y="5271551"/>
            <a:ext cx="526083" cy="307777"/>
          </a:xfrm>
          <a:prstGeom prst="rect">
            <a:avLst/>
          </a:prstGeom>
          <a:noFill/>
        </p:spPr>
        <p:txBody>
          <a:bodyPr wrap="square" rtlCol="0">
            <a:spAutoFit/>
          </a:bodyPr>
          <a:lstStyle/>
          <a:p>
            <a:r>
              <a:rPr lang="en-US" sz="1400" dirty="0" smtClean="0"/>
              <a:t>5%</a:t>
            </a:r>
            <a:endParaRPr lang="en-US" sz="1400" dirty="0"/>
          </a:p>
        </p:txBody>
      </p:sp>
      <p:sp>
        <p:nvSpPr>
          <p:cNvPr id="19" name="Oval 18"/>
          <p:cNvSpPr/>
          <p:nvPr/>
        </p:nvSpPr>
        <p:spPr>
          <a:xfrm flipV="1">
            <a:off x="6080760" y="4448411"/>
            <a:ext cx="97971" cy="91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5878678" y="5271551"/>
            <a:ext cx="526083" cy="307777"/>
          </a:xfrm>
          <a:prstGeom prst="rect">
            <a:avLst/>
          </a:prstGeom>
          <a:noFill/>
        </p:spPr>
        <p:txBody>
          <a:bodyPr wrap="square" rtlCol="0">
            <a:spAutoFit/>
          </a:bodyPr>
          <a:lstStyle/>
          <a:p>
            <a:r>
              <a:rPr lang="en-US" sz="1400" dirty="0"/>
              <a:t>7</a:t>
            </a:r>
            <a:r>
              <a:rPr lang="en-US" sz="1400" dirty="0" smtClean="0"/>
              <a:t>%</a:t>
            </a:r>
            <a:endParaRPr lang="en-US" sz="1400" dirty="0"/>
          </a:p>
        </p:txBody>
      </p:sp>
      <p:cxnSp>
        <p:nvCxnSpPr>
          <p:cNvPr id="22" name="Straight Connector 21"/>
          <p:cNvCxnSpPr/>
          <p:nvPr/>
        </p:nvCxnSpPr>
        <p:spPr>
          <a:xfrm>
            <a:off x="6141719" y="4470474"/>
            <a:ext cx="1" cy="708261"/>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19" idx="1"/>
          </p:cNvCxnSpPr>
          <p:nvPr/>
        </p:nvCxnSpPr>
        <p:spPr>
          <a:xfrm flipH="1">
            <a:off x="3971109" y="4526832"/>
            <a:ext cx="2123999" cy="20406"/>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571299" y="4383146"/>
            <a:ext cx="526083" cy="307777"/>
          </a:xfrm>
          <a:prstGeom prst="rect">
            <a:avLst/>
          </a:prstGeom>
          <a:noFill/>
        </p:spPr>
        <p:txBody>
          <a:bodyPr wrap="square" rtlCol="0">
            <a:spAutoFit/>
          </a:bodyPr>
          <a:lstStyle/>
          <a:p>
            <a:r>
              <a:rPr lang="en-US" sz="1400" dirty="0" smtClean="0"/>
              <a:t>3%</a:t>
            </a:r>
            <a:endParaRPr lang="en-US" sz="1400" dirty="0"/>
          </a:p>
        </p:txBody>
      </p:sp>
      <p:sp>
        <p:nvSpPr>
          <p:cNvPr id="34" name="TextBox 33"/>
          <p:cNvSpPr txBox="1"/>
          <p:nvPr/>
        </p:nvSpPr>
        <p:spPr>
          <a:xfrm>
            <a:off x="6135190" y="4116289"/>
            <a:ext cx="1367246" cy="307777"/>
          </a:xfrm>
          <a:prstGeom prst="rect">
            <a:avLst/>
          </a:prstGeom>
          <a:noFill/>
        </p:spPr>
        <p:txBody>
          <a:bodyPr wrap="square" rtlCol="0">
            <a:spAutoFit/>
          </a:bodyPr>
          <a:lstStyle/>
          <a:p>
            <a:r>
              <a:rPr lang="en-US" sz="1400" dirty="0" smtClean="0"/>
              <a:t>B</a:t>
            </a:r>
            <a:endParaRPr lang="en-US" sz="1400" dirty="0"/>
          </a:p>
        </p:txBody>
      </p:sp>
      <p:sp>
        <p:nvSpPr>
          <p:cNvPr id="23" name="Rectangle 22"/>
          <p:cNvSpPr/>
          <p:nvPr/>
        </p:nvSpPr>
        <p:spPr>
          <a:xfrm>
            <a:off x="226423" y="838976"/>
            <a:ext cx="11830592" cy="646331"/>
          </a:xfrm>
          <a:prstGeom prst="rect">
            <a:avLst/>
          </a:prstGeom>
        </p:spPr>
        <p:txBody>
          <a:bodyPr wrap="square">
            <a:spAutoFit/>
          </a:bodyPr>
          <a:lstStyle/>
          <a:p>
            <a:pPr lvl="1"/>
            <a:r>
              <a:rPr lang="en-US" dirty="0" smtClean="0"/>
              <a:t>(d)  Draw a correctly labeled graph of aggregate demand and short-run aggregate supply, and show the impact on the equilibrium price level and real gross domestic product (GDP)  of the fiscal policy action identified in part (c).</a:t>
            </a:r>
          </a:p>
        </p:txBody>
      </p:sp>
    </p:spTree>
    <p:extLst>
      <p:ext uri="{BB962C8B-B14F-4D97-AF65-F5344CB8AC3E}">
        <p14:creationId xmlns:p14="http://schemas.microsoft.com/office/powerpoint/2010/main" val="2880860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992778" y="3309258"/>
            <a:ext cx="26126" cy="25167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H="1">
            <a:off x="1018904" y="5826035"/>
            <a:ext cx="302187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flipV="1">
            <a:off x="1193075" y="3431178"/>
            <a:ext cx="2656114" cy="21945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2529841" y="3431178"/>
            <a:ext cx="0" cy="23948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357155" y="5872444"/>
            <a:ext cx="1367246" cy="307777"/>
          </a:xfrm>
          <a:prstGeom prst="rect">
            <a:avLst/>
          </a:prstGeom>
          <a:noFill/>
        </p:spPr>
        <p:txBody>
          <a:bodyPr wrap="square" rtlCol="0">
            <a:spAutoFit/>
          </a:bodyPr>
          <a:lstStyle/>
          <a:p>
            <a:r>
              <a:rPr lang="en-US" sz="1400" dirty="0" smtClean="0"/>
              <a:t>Unemployment</a:t>
            </a:r>
            <a:endParaRPr lang="en-US" sz="1400" dirty="0"/>
          </a:p>
        </p:txBody>
      </p:sp>
      <p:sp>
        <p:nvSpPr>
          <p:cNvPr id="15" name="TextBox 14"/>
          <p:cNvSpPr txBox="1"/>
          <p:nvPr/>
        </p:nvSpPr>
        <p:spPr>
          <a:xfrm>
            <a:off x="161111" y="3230881"/>
            <a:ext cx="1367246" cy="307777"/>
          </a:xfrm>
          <a:prstGeom prst="rect">
            <a:avLst/>
          </a:prstGeom>
          <a:noFill/>
        </p:spPr>
        <p:txBody>
          <a:bodyPr wrap="square" rtlCol="0">
            <a:spAutoFit/>
          </a:bodyPr>
          <a:lstStyle/>
          <a:p>
            <a:r>
              <a:rPr lang="en-US" sz="1400" dirty="0" smtClean="0"/>
              <a:t>inflation</a:t>
            </a:r>
            <a:endParaRPr lang="en-US" sz="1400" dirty="0"/>
          </a:p>
        </p:txBody>
      </p:sp>
      <p:sp>
        <p:nvSpPr>
          <p:cNvPr id="16" name="TextBox 15"/>
          <p:cNvSpPr txBox="1"/>
          <p:nvPr/>
        </p:nvSpPr>
        <p:spPr>
          <a:xfrm>
            <a:off x="3818709" y="5471850"/>
            <a:ext cx="1367246" cy="307777"/>
          </a:xfrm>
          <a:prstGeom prst="rect">
            <a:avLst/>
          </a:prstGeom>
          <a:noFill/>
        </p:spPr>
        <p:txBody>
          <a:bodyPr wrap="square" rtlCol="0">
            <a:spAutoFit/>
          </a:bodyPr>
          <a:lstStyle/>
          <a:p>
            <a:r>
              <a:rPr lang="en-US" sz="1400" dirty="0" smtClean="0"/>
              <a:t>SRPC</a:t>
            </a:r>
            <a:endParaRPr lang="en-US" sz="1400" dirty="0"/>
          </a:p>
        </p:txBody>
      </p:sp>
      <p:sp>
        <p:nvSpPr>
          <p:cNvPr id="17" name="TextBox 16"/>
          <p:cNvSpPr txBox="1"/>
          <p:nvPr/>
        </p:nvSpPr>
        <p:spPr>
          <a:xfrm>
            <a:off x="2356455" y="3132054"/>
            <a:ext cx="1367246" cy="307777"/>
          </a:xfrm>
          <a:prstGeom prst="rect">
            <a:avLst/>
          </a:prstGeom>
          <a:noFill/>
        </p:spPr>
        <p:txBody>
          <a:bodyPr wrap="square" rtlCol="0">
            <a:spAutoFit/>
          </a:bodyPr>
          <a:lstStyle/>
          <a:p>
            <a:r>
              <a:rPr lang="en-US" sz="1400" dirty="0"/>
              <a:t>L</a:t>
            </a:r>
            <a:r>
              <a:rPr lang="en-US" sz="1400" dirty="0" smtClean="0"/>
              <a:t>RPC</a:t>
            </a:r>
            <a:endParaRPr lang="en-US" sz="1400" dirty="0"/>
          </a:p>
        </p:txBody>
      </p:sp>
      <p:sp>
        <p:nvSpPr>
          <p:cNvPr id="18" name="TextBox 17"/>
          <p:cNvSpPr txBox="1"/>
          <p:nvPr/>
        </p:nvSpPr>
        <p:spPr>
          <a:xfrm>
            <a:off x="2356455" y="5872443"/>
            <a:ext cx="526083" cy="307777"/>
          </a:xfrm>
          <a:prstGeom prst="rect">
            <a:avLst/>
          </a:prstGeom>
          <a:noFill/>
        </p:spPr>
        <p:txBody>
          <a:bodyPr wrap="square" rtlCol="0">
            <a:spAutoFit/>
          </a:bodyPr>
          <a:lstStyle/>
          <a:p>
            <a:r>
              <a:rPr lang="en-US" sz="1400" dirty="0" smtClean="0"/>
              <a:t>5%</a:t>
            </a:r>
            <a:endParaRPr lang="en-US" sz="1400" dirty="0"/>
          </a:p>
        </p:txBody>
      </p:sp>
      <p:sp>
        <p:nvSpPr>
          <p:cNvPr id="19" name="Oval 18"/>
          <p:cNvSpPr/>
          <p:nvPr/>
        </p:nvSpPr>
        <p:spPr>
          <a:xfrm flipV="1">
            <a:off x="3128555" y="5049303"/>
            <a:ext cx="97971" cy="91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2926473" y="5872443"/>
            <a:ext cx="526083" cy="307777"/>
          </a:xfrm>
          <a:prstGeom prst="rect">
            <a:avLst/>
          </a:prstGeom>
          <a:noFill/>
        </p:spPr>
        <p:txBody>
          <a:bodyPr wrap="square" rtlCol="0">
            <a:spAutoFit/>
          </a:bodyPr>
          <a:lstStyle/>
          <a:p>
            <a:r>
              <a:rPr lang="en-US" sz="1400" dirty="0"/>
              <a:t>7</a:t>
            </a:r>
            <a:r>
              <a:rPr lang="en-US" sz="1400" dirty="0" smtClean="0"/>
              <a:t>%</a:t>
            </a:r>
            <a:endParaRPr lang="en-US" sz="1400" dirty="0"/>
          </a:p>
        </p:txBody>
      </p:sp>
      <p:cxnSp>
        <p:nvCxnSpPr>
          <p:cNvPr id="22" name="Straight Connector 21"/>
          <p:cNvCxnSpPr/>
          <p:nvPr/>
        </p:nvCxnSpPr>
        <p:spPr>
          <a:xfrm>
            <a:off x="3189514" y="5071366"/>
            <a:ext cx="1" cy="708261"/>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19" idx="1"/>
          </p:cNvCxnSpPr>
          <p:nvPr/>
        </p:nvCxnSpPr>
        <p:spPr>
          <a:xfrm flipH="1">
            <a:off x="1018904" y="5127724"/>
            <a:ext cx="2123999" cy="20406"/>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619094" y="4984038"/>
            <a:ext cx="526083" cy="307777"/>
          </a:xfrm>
          <a:prstGeom prst="rect">
            <a:avLst/>
          </a:prstGeom>
          <a:noFill/>
        </p:spPr>
        <p:txBody>
          <a:bodyPr wrap="square" rtlCol="0">
            <a:spAutoFit/>
          </a:bodyPr>
          <a:lstStyle/>
          <a:p>
            <a:r>
              <a:rPr lang="en-US" sz="1400" dirty="0" smtClean="0"/>
              <a:t>3%</a:t>
            </a:r>
            <a:endParaRPr lang="en-US" sz="1400" dirty="0"/>
          </a:p>
        </p:txBody>
      </p:sp>
      <p:sp>
        <p:nvSpPr>
          <p:cNvPr id="34" name="TextBox 33"/>
          <p:cNvSpPr txBox="1"/>
          <p:nvPr/>
        </p:nvSpPr>
        <p:spPr>
          <a:xfrm>
            <a:off x="3182985" y="4717181"/>
            <a:ext cx="1367246" cy="307777"/>
          </a:xfrm>
          <a:prstGeom prst="rect">
            <a:avLst/>
          </a:prstGeom>
          <a:noFill/>
        </p:spPr>
        <p:txBody>
          <a:bodyPr wrap="square" rtlCol="0">
            <a:spAutoFit/>
          </a:bodyPr>
          <a:lstStyle/>
          <a:p>
            <a:r>
              <a:rPr lang="en-US" sz="1400" dirty="0" smtClean="0"/>
              <a:t>B</a:t>
            </a:r>
            <a:endParaRPr lang="en-US" sz="1400" dirty="0"/>
          </a:p>
        </p:txBody>
      </p:sp>
      <p:sp>
        <p:nvSpPr>
          <p:cNvPr id="4" name="Rectangle 3"/>
          <p:cNvSpPr/>
          <p:nvPr/>
        </p:nvSpPr>
        <p:spPr>
          <a:xfrm>
            <a:off x="161111" y="376214"/>
            <a:ext cx="11830592" cy="646331"/>
          </a:xfrm>
          <a:prstGeom prst="rect">
            <a:avLst/>
          </a:prstGeom>
        </p:spPr>
        <p:txBody>
          <a:bodyPr wrap="square">
            <a:spAutoFit/>
          </a:bodyPr>
          <a:lstStyle/>
          <a:p>
            <a:pPr lvl="1"/>
            <a:r>
              <a:rPr lang="en-US" dirty="0" smtClean="0"/>
              <a:t>(d)  Draw a correctly labeled graph of aggregate demand and short-run aggregate supply, and show the impact on the equilibrium price level and real gross domestic product (GDP)  of the fiscal policy action identified in part (c).</a:t>
            </a:r>
          </a:p>
        </p:txBody>
      </p:sp>
      <p:cxnSp>
        <p:nvCxnSpPr>
          <p:cNvPr id="23" name="Straight Connector 22"/>
          <p:cNvCxnSpPr/>
          <p:nvPr/>
        </p:nvCxnSpPr>
        <p:spPr>
          <a:xfrm>
            <a:off x="6853646" y="3262850"/>
            <a:ext cx="26126" cy="25167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6879773" y="5712823"/>
            <a:ext cx="3129944" cy="493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flipV="1">
            <a:off x="7116688" y="3379038"/>
            <a:ext cx="2656114" cy="21945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7116688" y="3132054"/>
            <a:ext cx="2375655" cy="24885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9696995" y="5743360"/>
            <a:ext cx="1367246" cy="307777"/>
          </a:xfrm>
          <a:prstGeom prst="rect">
            <a:avLst/>
          </a:prstGeom>
          <a:noFill/>
        </p:spPr>
        <p:txBody>
          <a:bodyPr wrap="square" rtlCol="0">
            <a:spAutoFit/>
          </a:bodyPr>
          <a:lstStyle/>
          <a:p>
            <a:r>
              <a:rPr lang="en-US" sz="1400" dirty="0" smtClean="0"/>
              <a:t>Real GDP</a:t>
            </a:r>
            <a:endParaRPr lang="en-US" sz="1400" dirty="0"/>
          </a:p>
        </p:txBody>
      </p:sp>
      <p:sp>
        <p:nvSpPr>
          <p:cNvPr id="27" name="TextBox 26"/>
          <p:cNvSpPr txBox="1"/>
          <p:nvPr/>
        </p:nvSpPr>
        <p:spPr>
          <a:xfrm>
            <a:off x="5922829" y="3164741"/>
            <a:ext cx="1367246" cy="307777"/>
          </a:xfrm>
          <a:prstGeom prst="rect">
            <a:avLst/>
          </a:prstGeom>
          <a:noFill/>
        </p:spPr>
        <p:txBody>
          <a:bodyPr wrap="square" rtlCol="0">
            <a:spAutoFit/>
          </a:bodyPr>
          <a:lstStyle/>
          <a:p>
            <a:r>
              <a:rPr lang="en-US" sz="1400" dirty="0" smtClean="0"/>
              <a:t>Price Level</a:t>
            </a:r>
            <a:endParaRPr lang="en-US" sz="1400" dirty="0"/>
          </a:p>
        </p:txBody>
      </p:sp>
      <p:sp>
        <p:nvSpPr>
          <p:cNvPr id="28" name="TextBox 27"/>
          <p:cNvSpPr txBox="1"/>
          <p:nvPr/>
        </p:nvSpPr>
        <p:spPr>
          <a:xfrm>
            <a:off x="9772802" y="5387630"/>
            <a:ext cx="1367246" cy="307777"/>
          </a:xfrm>
          <a:prstGeom prst="rect">
            <a:avLst/>
          </a:prstGeom>
          <a:noFill/>
        </p:spPr>
        <p:txBody>
          <a:bodyPr wrap="square" rtlCol="0">
            <a:spAutoFit/>
          </a:bodyPr>
          <a:lstStyle/>
          <a:p>
            <a:r>
              <a:rPr lang="en-US" sz="1400" dirty="0" smtClean="0"/>
              <a:t>AD</a:t>
            </a:r>
            <a:endParaRPr lang="en-US" sz="1400" dirty="0"/>
          </a:p>
        </p:txBody>
      </p:sp>
      <p:sp>
        <p:nvSpPr>
          <p:cNvPr id="29" name="TextBox 28"/>
          <p:cNvSpPr txBox="1"/>
          <p:nvPr/>
        </p:nvSpPr>
        <p:spPr>
          <a:xfrm>
            <a:off x="9489203" y="2962897"/>
            <a:ext cx="1367246" cy="307777"/>
          </a:xfrm>
          <a:prstGeom prst="rect">
            <a:avLst/>
          </a:prstGeom>
          <a:noFill/>
        </p:spPr>
        <p:txBody>
          <a:bodyPr wrap="square" rtlCol="0">
            <a:spAutoFit/>
          </a:bodyPr>
          <a:lstStyle/>
          <a:p>
            <a:r>
              <a:rPr lang="en-US" sz="1400" dirty="0" smtClean="0"/>
              <a:t>SRAS</a:t>
            </a:r>
            <a:endParaRPr lang="en-US" sz="1400" dirty="0"/>
          </a:p>
        </p:txBody>
      </p:sp>
      <p:sp>
        <p:nvSpPr>
          <p:cNvPr id="10" name="Oval 9"/>
          <p:cNvSpPr/>
          <p:nvPr/>
        </p:nvSpPr>
        <p:spPr>
          <a:xfrm>
            <a:off x="8702041" y="3859275"/>
            <a:ext cx="102432" cy="1148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8237167" y="4318927"/>
            <a:ext cx="102432" cy="1148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p:cNvCxnSpPr/>
          <p:nvPr/>
        </p:nvCxnSpPr>
        <p:spPr>
          <a:xfrm flipH="1">
            <a:off x="6866709" y="4390376"/>
            <a:ext cx="1419501" cy="22031"/>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31" idx="6"/>
          </p:cNvCxnSpPr>
          <p:nvPr/>
        </p:nvCxnSpPr>
        <p:spPr>
          <a:xfrm>
            <a:off x="8339599" y="4376333"/>
            <a:ext cx="105146" cy="1361184"/>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flipV="1">
            <a:off x="7554688" y="2876806"/>
            <a:ext cx="2656114" cy="21945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0210802" y="4930429"/>
            <a:ext cx="1367246" cy="307777"/>
          </a:xfrm>
          <a:prstGeom prst="rect">
            <a:avLst/>
          </a:prstGeom>
          <a:noFill/>
        </p:spPr>
        <p:txBody>
          <a:bodyPr wrap="square" rtlCol="0">
            <a:spAutoFit/>
          </a:bodyPr>
          <a:lstStyle/>
          <a:p>
            <a:r>
              <a:rPr lang="en-US" sz="1400" dirty="0" smtClean="0"/>
              <a:t>AD1</a:t>
            </a:r>
            <a:endParaRPr lang="en-US" sz="1400" dirty="0"/>
          </a:p>
        </p:txBody>
      </p:sp>
      <p:cxnSp>
        <p:nvCxnSpPr>
          <p:cNvPr id="39" name="Straight Connector 38"/>
          <p:cNvCxnSpPr/>
          <p:nvPr/>
        </p:nvCxnSpPr>
        <p:spPr>
          <a:xfrm>
            <a:off x="8757291" y="3932113"/>
            <a:ext cx="134838" cy="1805404"/>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10" idx="2"/>
          </p:cNvCxnSpPr>
          <p:nvPr/>
        </p:nvCxnSpPr>
        <p:spPr>
          <a:xfrm flipH="1" flipV="1">
            <a:off x="6840188" y="3913841"/>
            <a:ext cx="1861853" cy="284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8237167" y="5759219"/>
            <a:ext cx="1367246" cy="307777"/>
          </a:xfrm>
          <a:prstGeom prst="rect">
            <a:avLst/>
          </a:prstGeom>
          <a:noFill/>
        </p:spPr>
        <p:txBody>
          <a:bodyPr wrap="square" rtlCol="0">
            <a:spAutoFit/>
          </a:bodyPr>
          <a:lstStyle/>
          <a:p>
            <a:r>
              <a:rPr lang="en-US" sz="1400" dirty="0" smtClean="0"/>
              <a:t>Y1</a:t>
            </a:r>
            <a:endParaRPr lang="en-US" sz="1400" dirty="0"/>
          </a:p>
        </p:txBody>
      </p:sp>
      <p:sp>
        <p:nvSpPr>
          <p:cNvPr id="44" name="TextBox 43"/>
          <p:cNvSpPr txBox="1"/>
          <p:nvPr/>
        </p:nvSpPr>
        <p:spPr>
          <a:xfrm>
            <a:off x="8726329" y="5768345"/>
            <a:ext cx="1367246" cy="307777"/>
          </a:xfrm>
          <a:prstGeom prst="rect">
            <a:avLst/>
          </a:prstGeom>
          <a:noFill/>
        </p:spPr>
        <p:txBody>
          <a:bodyPr wrap="square" rtlCol="0">
            <a:spAutoFit/>
          </a:bodyPr>
          <a:lstStyle/>
          <a:p>
            <a:r>
              <a:rPr lang="en-US" sz="1400" dirty="0" smtClean="0"/>
              <a:t>Y2</a:t>
            </a:r>
            <a:endParaRPr lang="en-US" sz="1400" dirty="0"/>
          </a:p>
        </p:txBody>
      </p:sp>
      <p:sp>
        <p:nvSpPr>
          <p:cNvPr id="45" name="TextBox 44"/>
          <p:cNvSpPr txBox="1"/>
          <p:nvPr/>
        </p:nvSpPr>
        <p:spPr>
          <a:xfrm>
            <a:off x="6391614" y="4247502"/>
            <a:ext cx="1367246" cy="307777"/>
          </a:xfrm>
          <a:prstGeom prst="rect">
            <a:avLst/>
          </a:prstGeom>
          <a:noFill/>
        </p:spPr>
        <p:txBody>
          <a:bodyPr wrap="square" rtlCol="0">
            <a:spAutoFit/>
          </a:bodyPr>
          <a:lstStyle/>
          <a:p>
            <a:r>
              <a:rPr lang="en-US" sz="1400" dirty="0" smtClean="0"/>
              <a:t>PL1</a:t>
            </a:r>
            <a:endParaRPr lang="en-US" sz="1400" dirty="0"/>
          </a:p>
        </p:txBody>
      </p:sp>
      <p:sp>
        <p:nvSpPr>
          <p:cNvPr id="46" name="TextBox 45"/>
          <p:cNvSpPr txBox="1"/>
          <p:nvPr/>
        </p:nvSpPr>
        <p:spPr>
          <a:xfrm>
            <a:off x="6377175" y="3745336"/>
            <a:ext cx="1367246" cy="307777"/>
          </a:xfrm>
          <a:prstGeom prst="rect">
            <a:avLst/>
          </a:prstGeom>
          <a:noFill/>
        </p:spPr>
        <p:txBody>
          <a:bodyPr wrap="square" rtlCol="0">
            <a:spAutoFit/>
          </a:bodyPr>
          <a:lstStyle/>
          <a:p>
            <a:r>
              <a:rPr lang="en-US" sz="1400" dirty="0" smtClean="0"/>
              <a:t>PL2</a:t>
            </a:r>
            <a:endParaRPr lang="en-US" sz="1400" dirty="0"/>
          </a:p>
        </p:txBody>
      </p:sp>
      <p:cxnSp>
        <p:nvCxnSpPr>
          <p:cNvPr id="48" name="Straight Arrow Connector 47"/>
          <p:cNvCxnSpPr/>
          <p:nvPr/>
        </p:nvCxnSpPr>
        <p:spPr>
          <a:xfrm flipV="1">
            <a:off x="9330129" y="4717181"/>
            <a:ext cx="274284" cy="38687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flipV="1">
            <a:off x="6674015" y="3996661"/>
            <a:ext cx="3135" cy="32226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22116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511</Words>
  <Application>Microsoft Office PowerPoint</Application>
  <PresentationFormat>Widescreen</PresentationFormat>
  <Paragraphs>68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5</cp:revision>
  <dcterms:created xsi:type="dcterms:W3CDTF">2020-04-16T16:49:09Z</dcterms:created>
  <dcterms:modified xsi:type="dcterms:W3CDTF">2020-11-17T16:31:09Z</dcterms:modified>
</cp:coreProperties>
</file>