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handoutMasterIdLst>
    <p:handoutMasterId r:id="rId19"/>
  </p:handoutMasterIdLst>
  <p:sldIdLst>
    <p:sldId id="279" r:id="rId3"/>
    <p:sldId id="267" r:id="rId4"/>
    <p:sldId id="269" r:id="rId5"/>
    <p:sldId id="270" r:id="rId6"/>
    <p:sldId id="280" r:id="rId7"/>
    <p:sldId id="268" r:id="rId8"/>
    <p:sldId id="273" r:id="rId9"/>
    <p:sldId id="271" r:id="rId10"/>
    <p:sldId id="281" r:id="rId11"/>
    <p:sldId id="274" r:id="rId12"/>
    <p:sldId id="275" r:id="rId13"/>
    <p:sldId id="282" r:id="rId14"/>
    <p:sldId id="276" r:id="rId15"/>
    <p:sldId id="277" r:id="rId16"/>
    <p:sldId id="278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41DA92-52F1-4DF1-A725-8424A12780EE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350E80-AEC3-4CBE-8B52-58F400682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28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4E1CC-F02D-46DF-BADF-6C4DFFE8930D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03283-51E5-4A9A-BCD7-54DBB4EF8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2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03283-51E5-4A9A-BCD7-54DBB4EF8B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15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945A-718E-4179-B942-040FF1ED314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761C-7BC8-467A-A59A-3D9A367A382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58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945A-718E-4179-B942-040FF1ED314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761C-7BC8-467A-A59A-3D9A367A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5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945A-718E-4179-B942-040FF1ED314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761C-7BC8-467A-A59A-3D9A367A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26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E33945A-718E-4179-B942-040FF1ED314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3A9761C-7BC8-467A-A59A-3D9A367A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10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945A-718E-4179-B942-040FF1ED314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3A9761C-7BC8-467A-A59A-3D9A367A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0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945A-718E-4179-B942-040FF1ED314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3A9761C-7BC8-467A-A59A-3D9A367A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9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945A-718E-4179-B942-040FF1ED314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3A9761C-7BC8-467A-A59A-3D9A367A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31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945A-718E-4179-B942-040FF1ED314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3A9761C-7BC8-467A-A59A-3D9A367A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04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945A-718E-4179-B942-040FF1ED314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43A9761C-7BC8-467A-A59A-3D9A367A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88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945A-718E-4179-B942-040FF1ED314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3A9761C-7BC8-467A-A59A-3D9A367A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063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945A-718E-4179-B942-040FF1ED314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3A9761C-7BC8-467A-A59A-3D9A367A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945A-718E-4179-B942-040FF1ED314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761C-7BC8-467A-A59A-3D9A367A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29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945A-718E-4179-B942-040FF1ED314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3A9761C-7BC8-467A-A59A-3D9A367A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05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945A-718E-4179-B942-040FF1ED314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3A9761C-7BC8-467A-A59A-3D9A367A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91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945A-718E-4179-B942-040FF1ED314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3A9761C-7BC8-467A-A59A-3D9A367A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56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945A-718E-4179-B942-040FF1ED314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3A9761C-7BC8-467A-A59A-3D9A367A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49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945A-718E-4179-B942-040FF1ED314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3A9761C-7BC8-467A-A59A-3D9A367A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30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945A-718E-4179-B942-040FF1ED314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3A9761C-7BC8-467A-A59A-3D9A367A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509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945A-718E-4179-B942-040FF1ED314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3A9761C-7BC8-467A-A59A-3D9A367A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52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AE33945A-718E-4179-B942-040FF1ED314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3A9761C-7BC8-467A-A59A-3D9A367A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51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945A-718E-4179-B942-040FF1ED314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43A9761C-7BC8-467A-A59A-3D9A367A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9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945A-718E-4179-B942-040FF1ED314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761C-7BC8-467A-A59A-3D9A367A382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59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945A-718E-4179-B942-040FF1ED314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761C-7BC8-467A-A59A-3D9A367A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7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945A-718E-4179-B942-040FF1ED314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761C-7BC8-467A-A59A-3D9A367A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945A-718E-4179-B942-040FF1ED314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761C-7BC8-467A-A59A-3D9A367A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4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945A-718E-4179-B942-040FF1ED314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761C-7BC8-467A-A59A-3D9A367A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3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E33945A-718E-4179-B942-040FF1ED314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3A9761C-7BC8-467A-A59A-3D9A367A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53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945A-718E-4179-B942-040FF1ED314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9761C-7BC8-467A-A59A-3D9A367A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81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E33945A-718E-4179-B942-040FF1ED314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A9761C-7BC8-467A-A59A-3D9A367A382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71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AE33945A-718E-4179-B942-040FF1ED314C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43A9761C-7BC8-467A-A59A-3D9A367A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3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176769"/>
            <a:ext cx="2819399" cy="372401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Use the white board </a:t>
            </a:r>
            <a:r>
              <a:rPr lang="en-US" sz="4000" dirty="0" smtClean="0"/>
              <a:t>--- we </a:t>
            </a:r>
            <a:r>
              <a:rPr lang="en-US" sz="4000" dirty="0" smtClean="0"/>
              <a:t>will </a:t>
            </a:r>
            <a:r>
              <a:rPr lang="en-US" sz="4000" dirty="0" smtClean="0"/>
              <a:t>be practicing </a:t>
            </a:r>
            <a:r>
              <a:rPr lang="en-US" sz="4000" dirty="0" smtClean="0"/>
              <a:t>T-accounts</a:t>
            </a:r>
            <a:endParaRPr lang="en-US" sz="40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Image result for banking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992" y="1190624"/>
            <a:ext cx="42862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96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2"/>
    </mc:Choice>
    <mc:Fallback>
      <p:transition spd="slow" advTm="309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534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Use the following T-account for a bank to answer the questions below.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Given </a:t>
            </a:r>
            <a:r>
              <a:rPr lang="en-US" sz="2400" dirty="0" smtClean="0"/>
              <a:t>this T-account, what is the required reserve ratio?</a:t>
            </a:r>
          </a:p>
          <a:p>
            <a:pPr lvl="2"/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</a:rPr>
              <a:t>%</a:t>
            </a:r>
            <a:endParaRPr lang="en-US" sz="2400" b="1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smtClean="0"/>
              <a:t>What is the money multiplier?</a:t>
            </a:r>
          </a:p>
          <a:p>
            <a:pPr lvl="2"/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1/rr = 1/.1 = 10</a:t>
            </a:r>
            <a:endParaRPr lang="en-US" sz="2400" b="1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smtClean="0"/>
              <a:t>If the excess reserves were loaned out how much money would be added to the money supply?</a:t>
            </a:r>
          </a:p>
          <a:p>
            <a:pPr lvl="1"/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$100 x 10 = $1,000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219200"/>
            <a:ext cx="7848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_________</a:t>
            </a:r>
            <a:r>
              <a:rPr lang="en-US" sz="2000" u="sng" dirty="0" err="1" smtClean="0"/>
              <a:t>Assets</a:t>
            </a:r>
            <a:r>
              <a:rPr lang="en-US" sz="2000" u="sng" dirty="0" err="1"/>
              <a:t>____________________Liabilities</a:t>
            </a:r>
            <a:r>
              <a:rPr lang="en-US" sz="2000" u="sng" dirty="0"/>
              <a:t>__________</a:t>
            </a:r>
            <a:endParaRPr lang="en-US" sz="2000" dirty="0"/>
          </a:p>
          <a:p>
            <a:r>
              <a:rPr lang="en-US" sz="2000" dirty="0"/>
              <a:t> </a:t>
            </a:r>
          </a:p>
          <a:p>
            <a:r>
              <a:rPr lang="en-US" sz="2000" dirty="0" smtClean="0"/>
              <a:t>Required Reserves    $100</a:t>
            </a:r>
            <a:r>
              <a:rPr lang="en-US" sz="2000" dirty="0"/>
              <a:t>		</a:t>
            </a:r>
            <a:r>
              <a:rPr lang="en-US" sz="2000" dirty="0" smtClean="0"/>
              <a:t>    Deposits  $1,000</a:t>
            </a:r>
            <a:endParaRPr lang="en-US" sz="2000" dirty="0"/>
          </a:p>
          <a:p>
            <a:r>
              <a:rPr lang="en-US" sz="2000" dirty="0" smtClean="0"/>
              <a:t>Excess </a:t>
            </a:r>
            <a:r>
              <a:rPr lang="en-US" sz="2000" dirty="0"/>
              <a:t>Reserves	 </a:t>
            </a:r>
            <a:r>
              <a:rPr lang="en-US" sz="2000" dirty="0" smtClean="0"/>
              <a:t>     $100</a:t>
            </a:r>
            <a:r>
              <a:rPr lang="en-US" sz="2000" dirty="0"/>
              <a:t>		</a:t>
            </a:r>
          </a:p>
          <a:p>
            <a:r>
              <a:rPr lang="en-US" sz="2000" dirty="0" smtClean="0"/>
              <a:t>Loans</a:t>
            </a:r>
            <a:r>
              <a:rPr lang="en-US" sz="2000" dirty="0"/>
              <a:t>	</a:t>
            </a:r>
            <a:r>
              <a:rPr lang="en-US" sz="2000" dirty="0" smtClean="0"/>
              <a:t>                      $800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19600" y="1524000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8494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602"/>
    </mc:Choice>
    <mc:Fallback>
      <p:transition spd="slow" advTm="586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4.  </a:t>
            </a:r>
            <a:r>
              <a:rPr lang="en-US" sz="2400" dirty="0"/>
              <a:t>Assume that ALL of the increase in the money supply is </a:t>
            </a:r>
            <a:r>
              <a:rPr lang="en-US" sz="2400" dirty="0" smtClean="0"/>
              <a:t>deposited </a:t>
            </a:r>
            <a:r>
              <a:rPr lang="en-US" sz="2400" dirty="0"/>
              <a:t>in the </a:t>
            </a:r>
            <a:r>
              <a:rPr lang="en-US" sz="2400" dirty="0" smtClean="0"/>
              <a:t>bank </a:t>
            </a:r>
            <a:r>
              <a:rPr lang="en-US" sz="2400" dirty="0"/>
              <a:t>and that the bank will only keep </a:t>
            </a:r>
            <a:r>
              <a:rPr lang="en-US" sz="2400" dirty="0" smtClean="0"/>
              <a:t>the </a:t>
            </a:r>
            <a:r>
              <a:rPr lang="en-US" sz="2400" dirty="0"/>
              <a:t>required reserves and loan out all </a:t>
            </a:r>
            <a:r>
              <a:rPr lang="en-US" sz="2400" dirty="0" smtClean="0"/>
              <a:t>excess </a:t>
            </a:r>
            <a:r>
              <a:rPr lang="en-US" sz="2400" dirty="0"/>
              <a:t>reserves.  </a:t>
            </a:r>
            <a:r>
              <a:rPr lang="en-US" sz="2400" dirty="0" smtClean="0"/>
              <a:t>Construct </a:t>
            </a:r>
            <a:r>
              <a:rPr lang="en-US" sz="2400" dirty="0"/>
              <a:t>a t-account that depicts this situation.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1828800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__________</a:t>
            </a:r>
            <a:r>
              <a:rPr lang="en-US" sz="2000" u="sng" dirty="0" err="1"/>
              <a:t>Assets____________________Liabilities</a:t>
            </a:r>
            <a:r>
              <a:rPr lang="en-US" sz="2000" u="sng" dirty="0"/>
              <a:t>__________</a:t>
            </a:r>
            <a:endParaRPr lang="en-US" sz="2000" dirty="0"/>
          </a:p>
          <a:p>
            <a:r>
              <a:rPr lang="en-US" sz="2000" dirty="0"/>
              <a:t> 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114800" y="2133600"/>
            <a:ext cx="0" cy="1981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53973" y="2387262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Deposit $2,000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81682" y="237038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Deposit $1,000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51347" y="2361149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Required Reserves</a:t>
            </a:r>
          </a:p>
          <a:p>
            <a:r>
              <a:rPr lang="en-US" dirty="0" smtClean="0"/>
              <a:t>Excess Reserves</a:t>
            </a:r>
          </a:p>
          <a:p>
            <a:r>
              <a:rPr lang="en-US" dirty="0" smtClean="0"/>
              <a:t>Loans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85919" y="236807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76106" y="236114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$200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95732" y="266530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5692" y="2677662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28927" y="295798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$800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43332" y="297795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$1,800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2252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743"/>
    </mc:Choice>
    <mc:Fallback>
      <p:transition spd="slow" advTm="60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smtClean="0"/>
              <a:t>Start Over</a:t>
            </a:r>
            <a:endParaRPr lang="en-US" sz="9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Do Ov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782" y="2286093"/>
            <a:ext cx="4267200" cy="296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44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Use the following T-account for a bank to answer the questions below.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Given this T-account, what is the required reserve ratio?</a:t>
            </a:r>
          </a:p>
          <a:p>
            <a:pPr lvl="2"/>
            <a:r>
              <a:rPr lang="en-US" sz="2400" dirty="0" smtClean="0"/>
              <a:t>	</a:t>
            </a:r>
            <a:r>
              <a:rPr lang="en-US" sz="2400" b="1" dirty="0">
                <a:solidFill>
                  <a:srgbClr val="FF0000"/>
                </a:solidFill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</a:rPr>
              <a:t>%</a:t>
            </a:r>
            <a:endParaRPr lang="en-US" sz="2400" b="1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smtClean="0"/>
              <a:t>What is the money multiplier?</a:t>
            </a:r>
          </a:p>
          <a:p>
            <a:pPr lvl="2"/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1/rr = 1/.05 = 20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219200"/>
            <a:ext cx="7848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_________</a:t>
            </a:r>
            <a:r>
              <a:rPr lang="en-US" sz="2000" u="sng" dirty="0" err="1" smtClean="0"/>
              <a:t>Assets</a:t>
            </a:r>
            <a:r>
              <a:rPr lang="en-US" sz="2000" u="sng" dirty="0" err="1"/>
              <a:t>____________________Liabilities</a:t>
            </a:r>
            <a:r>
              <a:rPr lang="en-US" sz="2000" u="sng" dirty="0"/>
              <a:t>__________</a:t>
            </a:r>
            <a:endParaRPr lang="en-US" sz="2000" dirty="0"/>
          </a:p>
          <a:p>
            <a:r>
              <a:rPr lang="en-US" sz="2000" dirty="0"/>
              <a:t> </a:t>
            </a:r>
          </a:p>
          <a:p>
            <a:r>
              <a:rPr lang="en-US" sz="2000" dirty="0" smtClean="0"/>
              <a:t>Required Reserves    $500</a:t>
            </a:r>
            <a:r>
              <a:rPr lang="en-US" sz="2000" dirty="0"/>
              <a:t>		</a:t>
            </a:r>
            <a:r>
              <a:rPr lang="en-US" sz="2000" dirty="0" smtClean="0"/>
              <a:t>    Deposits  $10,000</a:t>
            </a:r>
            <a:endParaRPr lang="en-US" sz="2000" dirty="0"/>
          </a:p>
          <a:p>
            <a:r>
              <a:rPr lang="en-US" sz="2000" dirty="0" smtClean="0"/>
              <a:t>Excess </a:t>
            </a:r>
            <a:r>
              <a:rPr lang="en-US" sz="2000" dirty="0"/>
              <a:t>Reserves	 </a:t>
            </a:r>
            <a:r>
              <a:rPr lang="en-US" sz="2000" dirty="0" smtClean="0"/>
              <a:t>     $0</a:t>
            </a:r>
            <a:r>
              <a:rPr lang="en-US" sz="2000" dirty="0"/>
              <a:t>		</a:t>
            </a:r>
          </a:p>
          <a:p>
            <a:r>
              <a:rPr lang="en-US" sz="2000" dirty="0" smtClean="0"/>
              <a:t>Loans</a:t>
            </a:r>
            <a:r>
              <a:rPr lang="en-US" sz="2000" dirty="0"/>
              <a:t>	</a:t>
            </a:r>
            <a:r>
              <a:rPr lang="en-US" sz="2000" dirty="0" smtClean="0"/>
              <a:t>                   $9,500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19600" y="1524000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72818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891"/>
    </mc:Choice>
    <mc:Fallback>
      <p:transition spd="slow" advTm="388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Continuing with that account -- A</a:t>
            </a:r>
            <a:r>
              <a:rPr lang="en-US" sz="2400" dirty="0" smtClean="0"/>
              <a:t>ssume </a:t>
            </a:r>
            <a:r>
              <a:rPr lang="en-US" sz="2400" dirty="0"/>
              <a:t>that </a:t>
            </a:r>
            <a:r>
              <a:rPr lang="en-US" sz="2400" dirty="0" smtClean="0"/>
              <a:t>someone deposits $10,000 in the bank.  Initially, the bank will not make ANY loans using this newly deposited money.  Construct a T-account depicting this initial situation in </a:t>
            </a:r>
            <a:r>
              <a:rPr lang="en-US" sz="2400" dirty="0" err="1" smtClean="0"/>
              <a:t>Narvaizville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2209800"/>
            <a:ext cx="0" cy="13264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19100" y="3876273"/>
            <a:ext cx="8534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3.    How </a:t>
            </a:r>
            <a:r>
              <a:rPr lang="en-US" sz="2400" dirty="0" smtClean="0"/>
              <a:t>much in excess reserves is the bank holding?</a:t>
            </a:r>
          </a:p>
          <a:p>
            <a:pPr marL="457200" indent="-457200">
              <a:buAutoNum type="arabicPeriod" startAt="4"/>
            </a:pPr>
            <a:endParaRPr lang="en-US" sz="2400" dirty="0"/>
          </a:p>
          <a:p>
            <a:pPr marL="457200" indent="-457200">
              <a:buAutoNum type="arabicPeriod" startAt="4"/>
            </a:pPr>
            <a:r>
              <a:rPr lang="en-US" sz="2400" dirty="0" smtClean="0"/>
              <a:t>Use the multiplier to determine the total increase in the money supply that would be generated if the bank were to lend out all the excess reserves?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62000" y="1875725"/>
            <a:ext cx="7848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_________</a:t>
            </a:r>
            <a:r>
              <a:rPr lang="en-US" sz="2000" u="sng" dirty="0" err="1" smtClean="0"/>
              <a:t>Assets</a:t>
            </a:r>
            <a:r>
              <a:rPr lang="en-US" sz="2000" u="sng" dirty="0" err="1"/>
              <a:t>____________________Liabilities</a:t>
            </a:r>
            <a:r>
              <a:rPr lang="en-US" sz="2000" u="sng" dirty="0"/>
              <a:t>__________</a:t>
            </a:r>
            <a:endParaRPr lang="en-US" sz="2000" dirty="0"/>
          </a:p>
          <a:p>
            <a:r>
              <a:rPr lang="en-US" sz="2000" dirty="0"/>
              <a:t> </a:t>
            </a:r>
          </a:p>
          <a:p>
            <a:r>
              <a:rPr lang="en-US" sz="2000" dirty="0" smtClean="0"/>
              <a:t>Required Reserves    </a:t>
            </a:r>
            <a:r>
              <a:rPr lang="en-US" sz="2000" dirty="0"/>
              <a:t>		</a:t>
            </a:r>
            <a:r>
              <a:rPr lang="en-US" sz="2000" dirty="0" smtClean="0"/>
              <a:t>    </a:t>
            </a:r>
            <a:r>
              <a:rPr lang="en-US" sz="2000" dirty="0" smtClean="0"/>
              <a:t>Deposits</a:t>
            </a:r>
            <a:endParaRPr lang="en-US" sz="2000" dirty="0"/>
          </a:p>
          <a:p>
            <a:r>
              <a:rPr lang="en-US" sz="2000" dirty="0" smtClean="0"/>
              <a:t>Excess </a:t>
            </a:r>
            <a:r>
              <a:rPr lang="en-US" sz="2000" dirty="0"/>
              <a:t>Reserves	 </a:t>
            </a:r>
            <a:r>
              <a:rPr lang="en-US" sz="2000" dirty="0" smtClean="0"/>
              <a:t>     </a:t>
            </a:r>
            <a:r>
              <a:rPr lang="en-US" sz="2000" dirty="0"/>
              <a:t>		</a:t>
            </a:r>
          </a:p>
          <a:p>
            <a:r>
              <a:rPr lang="en-US" sz="2000" dirty="0" smtClean="0"/>
              <a:t>Loans</a:t>
            </a:r>
            <a:r>
              <a:rPr lang="en-US" sz="2000" dirty="0"/>
              <a:t>	</a:t>
            </a:r>
            <a:r>
              <a:rPr lang="en-US" sz="2000" dirty="0" smtClean="0"/>
              <a:t>                   $9,500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886451" y="250367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$10,000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5829" y="252614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$20,000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58286" y="250367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$500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94789" y="250367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$1,000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94789" y="279446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$9,500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92778" y="282064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516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605"/>
    </mc:Choice>
    <mc:Fallback>
      <p:transition spd="slow" advTm="39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152400"/>
            <a:ext cx="7848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__________</a:t>
            </a:r>
            <a:r>
              <a:rPr lang="en-US" sz="2000" u="sng" dirty="0" err="1"/>
              <a:t>Assets____________________Liabilities</a:t>
            </a:r>
            <a:r>
              <a:rPr lang="en-US" sz="2000" u="sng" dirty="0"/>
              <a:t>__________</a:t>
            </a:r>
            <a:endParaRPr lang="en-US" sz="2000" dirty="0"/>
          </a:p>
          <a:p>
            <a:r>
              <a:rPr lang="en-US" sz="2000" dirty="0"/>
              <a:t> </a:t>
            </a:r>
          </a:p>
          <a:p>
            <a:r>
              <a:rPr lang="en-US" sz="2000" dirty="0" smtClean="0"/>
              <a:t>Required </a:t>
            </a:r>
            <a:r>
              <a:rPr lang="en-US" sz="2000" dirty="0"/>
              <a:t>Reserves </a:t>
            </a:r>
            <a:r>
              <a:rPr lang="en-US" sz="2000" dirty="0" smtClean="0"/>
              <a:t>$1,000</a:t>
            </a:r>
            <a:r>
              <a:rPr lang="en-US" sz="2000" dirty="0"/>
              <a:t>		Deposits  </a:t>
            </a:r>
            <a:r>
              <a:rPr lang="en-US" sz="2000" dirty="0" smtClean="0"/>
              <a:t>$20,000</a:t>
            </a:r>
            <a:endParaRPr lang="en-US" sz="2000" dirty="0"/>
          </a:p>
          <a:p>
            <a:r>
              <a:rPr lang="en-US" sz="2000" dirty="0" smtClean="0"/>
              <a:t>Excess </a:t>
            </a:r>
            <a:r>
              <a:rPr lang="en-US" sz="2000" dirty="0"/>
              <a:t>Reserves	 </a:t>
            </a:r>
            <a:r>
              <a:rPr lang="en-US" sz="2000" dirty="0" smtClean="0"/>
              <a:t>   $9,500</a:t>
            </a:r>
            <a:r>
              <a:rPr lang="en-US" sz="2000" dirty="0"/>
              <a:t>		</a:t>
            </a:r>
          </a:p>
          <a:p>
            <a:r>
              <a:rPr lang="en-US" sz="2000" dirty="0" smtClean="0"/>
              <a:t>Loans</a:t>
            </a:r>
            <a:r>
              <a:rPr lang="en-US" sz="2000" dirty="0"/>
              <a:t>	</a:t>
            </a:r>
            <a:r>
              <a:rPr lang="en-US" sz="2000" dirty="0" smtClean="0"/>
              <a:t>              	    $9,500</a:t>
            </a:r>
            <a:endParaRPr lang="en-US" sz="2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67200" y="457200"/>
            <a:ext cx="0" cy="13264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1000" y="2239802"/>
            <a:ext cx="85344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5</a:t>
            </a:r>
            <a:r>
              <a:rPr lang="en-US" sz="2000" dirty="0" smtClean="0"/>
              <a:t>.   How </a:t>
            </a:r>
            <a:r>
              <a:rPr lang="en-US" sz="2000" dirty="0" smtClean="0"/>
              <a:t>much in excess reserves is the bank holding?</a:t>
            </a:r>
          </a:p>
          <a:p>
            <a:pPr lvl="1"/>
            <a:r>
              <a:rPr lang="en-US" sz="2000" dirty="0" smtClean="0"/>
              <a:t>		</a:t>
            </a:r>
            <a:r>
              <a:rPr lang="en-US" sz="2000" b="1" dirty="0" smtClean="0">
                <a:solidFill>
                  <a:srgbClr val="FF0000"/>
                </a:solidFill>
              </a:rPr>
              <a:t>$9,500</a:t>
            </a:r>
            <a:endParaRPr lang="en-US" sz="2000" b="1" dirty="0">
              <a:solidFill>
                <a:srgbClr val="FF0000"/>
              </a:solidFill>
            </a:endParaRPr>
          </a:p>
          <a:p>
            <a:pPr marL="457200" indent="-457200">
              <a:buAutoNum type="arabicPeriod" startAt="6"/>
            </a:pPr>
            <a:r>
              <a:rPr lang="en-US" sz="2000" dirty="0" smtClean="0"/>
              <a:t>Use </a:t>
            </a:r>
            <a:r>
              <a:rPr lang="en-US" sz="2000" dirty="0" smtClean="0"/>
              <a:t>the multiplier to determine the total increase in the money </a:t>
            </a:r>
            <a:endParaRPr lang="en-US" sz="2000" dirty="0" smtClean="0"/>
          </a:p>
          <a:p>
            <a:r>
              <a:rPr lang="en-US" sz="2000" dirty="0" smtClean="0"/>
              <a:t>       s</a:t>
            </a:r>
            <a:r>
              <a:rPr lang="en-US" sz="2000" dirty="0" smtClean="0"/>
              <a:t>upply </a:t>
            </a:r>
            <a:r>
              <a:rPr lang="en-US" sz="2000" dirty="0" smtClean="0"/>
              <a:t>that would be generated if the bank were to lend out all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</a:t>
            </a:r>
            <a:r>
              <a:rPr lang="en-US" sz="2000" dirty="0" smtClean="0"/>
              <a:t>    the </a:t>
            </a:r>
            <a:r>
              <a:rPr lang="en-US" sz="2000" dirty="0" smtClean="0"/>
              <a:t>excess reserves?</a:t>
            </a:r>
          </a:p>
          <a:p>
            <a:pPr lvl="4"/>
            <a:r>
              <a:rPr lang="en-US" sz="2000" b="1" dirty="0" smtClean="0">
                <a:solidFill>
                  <a:srgbClr val="FF0000"/>
                </a:solidFill>
              </a:rPr>
              <a:t>$190,000</a:t>
            </a:r>
          </a:p>
          <a:p>
            <a:pPr marL="457200" indent="-457200">
              <a:buAutoNum type="arabicPeriod" startAt="7"/>
            </a:pPr>
            <a:r>
              <a:rPr lang="en-US" sz="2000" dirty="0" smtClean="0"/>
              <a:t>Assume </a:t>
            </a:r>
            <a:r>
              <a:rPr lang="en-US" sz="2000" dirty="0" smtClean="0"/>
              <a:t>that the bank decides to lend out only half of the </a:t>
            </a:r>
            <a:r>
              <a:rPr lang="en-US" sz="2000" dirty="0" smtClean="0"/>
              <a:t>excess </a:t>
            </a:r>
            <a:r>
              <a:rPr lang="en-US" sz="2000" dirty="0" smtClean="0"/>
              <a:t>reserves it holds.  How much additional money will the bank loan?</a:t>
            </a:r>
          </a:p>
          <a:p>
            <a:pPr lvl="2"/>
            <a:r>
              <a:rPr lang="en-US" sz="2000" dirty="0" smtClean="0"/>
              <a:t>	</a:t>
            </a:r>
            <a:r>
              <a:rPr lang="en-US" sz="2000" b="1" dirty="0" smtClean="0">
                <a:solidFill>
                  <a:srgbClr val="FF0000"/>
                </a:solidFill>
              </a:rPr>
              <a:t>$4,750</a:t>
            </a:r>
            <a:endParaRPr lang="en-US" sz="2000" b="1" dirty="0">
              <a:solidFill>
                <a:srgbClr val="FF0000"/>
              </a:solidFill>
            </a:endParaRPr>
          </a:p>
          <a:p>
            <a:pPr marL="457200" indent="-457200">
              <a:buAutoNum type="arabicPeriod" startAt="8"/>
            </a:pPr>
            <a:r>
              <a:rPr lang="en-US" sz="2000" dirty="0" smtClean="0"/>
              <a:t>Use </a:t>
            </a:r>
            <a:r>
              <a:rPr lang="en-US" sz="2000" dirty="0" smtClean="0"/>
              <a:t>the multiplier to determine the increase in the money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 smtClean="0"/>
              <a:t>supply </a:t>
            </a:r>
            <a:r>
              <a:rPr lang="en-US" sz="2000" dirty="0" smtClean="0"/>
              <a:t>that will be generated when the bank makes this loan.</a:t>
            </a:r>
            <a:endParaRPr lang="en-US" sz="2000" dirty="0"/>
          </a:p>
          <a:p>
            <a:pPr lvl="1"/>
            <a:r>
              <a:rPr lang="en-US" sz="2000" dirty="0" smtClean="0"/>
              <a:t>		</a:t>
            </a:r>
            <a:r>
              <a:rPr lang="en-US" sz="2000" b="1" dirty="0" smtClean="0">
                <a:solidFill>
                  <a:srgbClr val="FF0000"/>
                </a:solidFill>
              </a:rPr>
              <a:t>$95,000</a:t>
            </a:r>
          </a:p>
          <a:p>
            <a:pPr marL="457200" indent="-457200">
              <a:buAutoNum type="arabicPeriod" startAt="4"/>
            </a:pPr>
            <a:endParaRPr lang="en-US" sz="2400" dirty="0"/>
          </a:p>
          <a:p>
            <a:pPr marL="457200" indent="-457200">
              <a:buAutoNum type="arabicPeriod" startAt="4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913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92202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required reserve ratio is 5</a:t>
            </a:r>
            <a:r>
              <a:rPr lang="en-US" sz="2400" dirty="0" smtClean="0"/>
              <a:t>%</a:t>
            </a:r>
          </a:p>
          <a:p>
            <a:endParaRPr lang="en-US" sz="2400" dirty="0"/>
          </a:p>
          <a:p>
            <a:r>
              <a:rPr lang="en-US" sz="2400" dirty="0"/>
              <a:t>	1.  If a bank has deposits of $100,000 and holds </a:t>
            </a:r>
            <a:r>
              <a:rPr lang="en-US" sz="2400" dirty="0" smtClean="0"/>
              <a:t>actual reserves 	     of $10,000, </a:t>
            </a:r>
            <a:r>
              <a:rPr lang="en-US" sz="2400" dirty="0" smtClean="0"/>
              <a:t>how much </a:t>
            </a:r>
            <a:r>
              <a:rPr lang="en-US" sz="2400" dirty="0" smtClean="0"/>
              <a:t>of those reserves are excess? EXPLAIN</a:t>
            </a:r>
            <a:r>
              <a:rPr lang="en-US" sz="2400" dirty="0" smtClean="0"/>
              <a:t>!</a:t>
            </a:r>
          </a:p>
          <a:p>
            <a:endParaRPr lang="en-US" sz="2400" dirty="0"/>
          </a:p>
          <a:p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 $100,000 x .05 = $5,000 required reserves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$10,000  (reserves held) - $5,000 (required reserves) = $5,000 excess 								     reserves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 </a:t>
            </a:r>
          </a:p>
          <a:p>
            <a:r>
              <a:rPr lang="en-US" b="1" dirty="0">
                <a:solidFill>
                  <a:srgbClr val="FF0000"/>
                </a:solidFill>
              </a:rPr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5885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320"/>
    </mc:Choice>
    <mc:Fallback>
      <p:transition spd="slow" advTm="553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28343"/>
            <a:ext cx="8305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required reserve ratio is 5</a:t>
            </a:r>
            <a:r>
              <a:rPr lang="en-US" sz="2400" dirty="0" smtClean="0"/>
              <a:t>%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  <a:r>
              <a:rPr lang="en-US" sz="2400" dirty="0" smtClean="0"/>
              <a:t>2</a:t>
            </a:r>
            <a:r>
              <a:rPr lang="en-US" sz="2400" dirty="0"/>
              <a:t>.  If a bank holds no excess reserves and it receives a new </a:t>
            </a:r>
            <a:r>
              <a:rPr lang="en-US" sz="2400" dirty="0" smtClean="0"/>
              <a:t>	     deposit </a:t>
            </a:r>
            <a:r>
              <a:rPr lang="en-US" sz="2400" dirty="0"/>
              <a:t>of $1,000</a:t>
            </a:r>
            <a:r>
              <a:rPr lang="en-US" sz="2400" dirty="0" smtClean="0"/>
              <a:t>, how </a:t>
            </a:r>
            <a:r>
              <a:rPr lang="en-US" sz="2400" dirty="0"/>
              <a:t>much of that $1,000 can the </a:t>
            </a:r>
            <a:r>
              <a:rPr lang="en-US" sz="2400" dirty="0" smtClean="0"/>
              <a:t>	     bank </a:t>
            </a:r>
            <a:r>
              <a:rPr lang="en-US" sz="2400" dirty="0"/>
              <a:t>lend out and how much is the </a:t>
            </a:r>
            <a:r>
              <a:rPr lang="en-US" sz="2400" dirty="0" smtClean="0"/>
              <a:t>bank required </a:t>
            </a:r>
            <a:r>
              <a:rPr lang="en-US" sz="2400" dirty="0"/>
              <a:t>to </a:t>
            </a:r>
            <a:r>
              <a:rPr lang="en-US" sz="2400" dirty="0" smtClean="0"/>
              <a:t>	     add </a:t>
            </a:r>
            <a:r>
              <a:rPr lang="en-US" sz="2400" dirty="0"/>
              <a:t>to its reserves?  EXPLAIN!</a:t>
            </a:r>
          </a:p>
          <a:p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 $1,000 x .05 = $50 required reserves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	       $1,000 - $50 = $950 available for loans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 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8516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912"/>
    </mc:Choice>
    <mc:Fallback>
      <p:transition spd="slow" advTm="38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28343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required reserve ratio is 5%</a:t>
            </a:r>
          </a:p>
          <a:p>
            <a:r>
              <a:rPr lang="en-US" sz="2400" dirty="0"/>
              <a:t>	 </a:t>
            </a:r>
          </a:p>
          <a:p>
            <a:r>
              <a:rPr lang="en-US" sz="2400" dirty="0"/>
              <a:t>	3.  By how much can an increase in excess reserves of </a:t>
            </a:r>
            <a:r>
              <a:rPr lang="en-US" sz="2400" dirty="0" smtClean="0"/>
              <a:t>	     $</a:t>
            </a:r>
            <a:r>
              <a:rPr lang="en-US" sz="2400" dirty="0"/>
              <a:t>2,000 change </a:t>
            </a:r>
            <a:r>
              <a:rPr lang="en-US" sz="2400" dirty="0" smtClean="0"/>
              <a:t>the money </a:t>
            </a:r>
            <a:r>
              <a:rPr lang="en-US" sz="2400" dirty="0"/>
              <a:t>supply?  EXPLAIN</a:t>
            </a:r>
            <a:r>
              <a:rPr lang="en-US" sz="2400" dirty="0" smtClean="0"/>
              <a:t>!!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     </a:t>
            </a:r>
            <a:r>
              <a:rPr lang="en-US" sz="2400" b="1" u="sng" dirty="0" smtClean="0">
                <a:solidFill>
                  <a:srgbClr val="FF0000"/>
                </a:solidFill>
              </a:rPr>
              <a:t>_1_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	     .05   =  20  multiplier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	     $2,000 x 20 = $40,000 increase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dirty="0" smtClean="0"/>
              <a:t>	 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6104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smtClean="0"/>
              <a:t>Start Over</a:t>
            </a:r>
            <a:endParaRPr lang="en-US" sz="9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Do Ov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782" y="2286093"/>
            <a:ext cx="4267200" cy="296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47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4785"/>
            <a:ext cx="85344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Suppose </a:t>
            </a:r>
            <a:r>
              <a:rPr lang="en-US" sz="2400" dirty="0" err="1" smtClean="0"/>
              <a:t>Narvaizville</a:t>
            </a:r>
            <a:r>
              <a:rPr lang="en-US" sz="2400" dirty="0" smtClean="0"/>
              <a:t> </a:t>
            </a:r>
            <a:r>
              <a:rPr lang="en-US" sz="2400" dirty="0"/>
              <a:t>has a single bank that initially has $10,000 of deposits, reserves of $2,000 and loans of $8,000.  </a:t>
            </a:r>
            <a:r>
              <a:rPr lang="en-US" sz="2400" dirty="0" err="1"/>
              <a:t>Narvaizville’s</a:t>
            </a:r>
            <a:r>
              <a:rPr lang="en-US" sz="2400" dirty="0"/>
              <a:t> central bank has a required reserve of 10</a:t>
            </a:r>
            <a:r>
              <a:rPr lang="en-US" sz="2400" dirty="0" smtClean="0"/>
              <a:t>% of </a:t>
            </a:r>
            <a:r>
              <a:rPr lang="en-US" sz="2400" dirty="0"/>
              <a:t>deposits.  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	1.  Construct a T-account depicting the initial situation in </a:t>
            </a:r>
            <a:r>
              <a:rPr lang="en-US" sz="2400" dirty="0" smtClean="0"/>
              <a:t>	  	      </a:t>
            </a:r>
            <a:r>
              <a:rPr lang="en-US" sz="2400" dirty="0" err="1" smtClean="0"/>
              <a:t>Narvaizville</a:t>
            </a:r>
            <a:r>
              <a:rPr lang="en-US" sz="2400" dirty="0"/>
              <a:t>.  In </a:t>
            </a:r>
            <a:r>
              <a:rPr lang="en-US" sz="2400" dirty="0" smtClean="0"/>
              <a:t>your  </a:t>
            </a:r>
            <a:r>
              <a:rPr lang="en-US" sz="2400" dirty="0"/>
              <a:t>T-account, make sure you </a:t>
            </a:r>
            <a:r>
              <a:rPr lang="en-US" sz="2400" dirty="0" smtClean="0"/>
              <a:t>	  	 	      differentiate </a:t>
            </a:r>
            <a:r>
              <a:rPr lang="en-US" sz="2400" dirty="0"/>
              <a:t>between required and excess </a:t>
            </a:r>
            <a:r>
              <a:rPr lang="en-US" sz="2400" dirty="0" smtClean="0"/>
              <a:t>	   	      	      reserves </a:t>
            </a:r>
            <a:r>
              <a:rPr lang="en-US" sz="2400" dirty="0"/>
              <a:t>and that your T-account’s assets equal it’s </a:t>
            </a:r>
            <a:r>
              <a:rPr lang="en-US" sz="2400" dirty="0" smtClean="0"/>
              <a:t>	  	      liabilities</a:t>
            </a:r>
            <a:r>
              <a:rPr lang="en-US" sz="2400" dirty="0"/>
              <a:t>.</a:t>
            </a:r>
          </a:p>
          <a:p>
            <a:r>
              <a:rPr lang="en-US" sz="2400" dirty="0"/>
              <a:t> 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 	</a:t>
            </a:r>
            <a:r>
              <a:rPr lang="en-US" sz="2000" b="1" dirty="0" smtClean="0">
                <a:solidFill>
                  <a:srgbClr val="FF0000"/>
                </a:solidFill>
              </a:rPr>
              <a:t>__________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Assets____________________Liabilities</a:t>
            </a:r>
            <a:r>
              <a:rPr lang="en-US" sz="2000" b="1" u="sng" dirty="0" smtClean="0">
                <a:solidFill>
                  <a:srgbClr val="FF0000"/>
                </a:solidFill>
              </a:rPr>
              <a:t>__________</a:t>
            </a:r>
            <a:endParaRPr lang="en-US" sz="2000" dirty="0"/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	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343400" y="4267200"/>
            <a:ext cx="0" cy="1828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53000" y="457200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Deposits $10,000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1" y="4508242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Required Reserves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Excess Reserves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Loans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1" y="4544850"/>
            <a:ext cx="91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$1,000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98800" y="4828613"/>
            <a:ext cx="91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$1,000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8801" y="5148272"/>
            <a:ext cx="914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$8,000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1813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1996"/>
    </mc:Choice>
    <mc:Fallback>
      <p:transition spd="slow" advTm="1019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534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Suppose </a:t>
            </a:r>
            <a:r>
              <a:rPr lang="en-US" sz="2400" dirty="0" err="1" smtClean="0"/>
              <a:t>Narvaizville</a:t>
            </a:r>
            <a:r>
              <a:rPr lang="en-US" sz="2400" dirty="0" smtClean="0"/>
              <a:t> </a:t>
            </a:r>
            <a:r>
              <a:rPr lang="en-US" sz="2400" dirty="0"/>
              <a:t>has a single bank that initially has $10,000 of deposits, reserves of $2,000 and loans of $8,000.  </a:t>
            </a:r>
            <a:r>
              <a:rPr lang="en-US" sz="2400" dirty="0" err="1"/>
              <a:t>Narvaizville’s</a:t>
            </a:r>
            <a:r>
              <a:rPr lang="en-US" sz="2400" dirty="0"/>
              <a:t> central bank has a required reserve of 10</a:t>
            </a:r>
            <a:r>
              <a:rPr lang="en-US" sz="2400" dirty="0" smtClean="0"/>
              <a:t>% of </a:t>
            </a:r>
            <a:r>
              <a:rPr lang="en-US" sz="2400" dirty="0"/>
              <a:t>deposits.  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2</a:t>
            </a:r>
            <a:r>
              <a:rPr lang="en-US" sz="2400" dirty="0"/>
              <a:t>.  How much in excess reserves is the bank holding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		</a:t>
            </a:r>
            <a:r>
              <a:rPr lang="en-US" sz="2400" b="1" dirty="0" smtClean="0">
                <a:solidFill>
                  <a:srgbClr val="FF0000"/>
                </a:solidFill>
              </a:rPr>
              <a:t>$1,000</a:t>
            </a:r>
            <a:r>
              <a:rPr lang="en-US" sz="2400" dirty="0" smtClean="0"/>
              <a:t>	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	3.  What is the money multiplier in </a:t>
            </a:r>
            <a:r>
              <a:rPr lang="en-US" sz="2400" dirty="0" err="1"/>
              <a:t>Narvaizville</a:t>
            </a:r>
            <a:r>
              <a:rPr lang="en-US" sz="2400" dirty="0"/>
              <a:t>?</a:t>
            </a:r>
          </a:p>
          <a:p>
            <a:r>
              <a:rPr lang="en-US" sz="2400" dirty="0"/>
              <a:t> 	</a:t>
            </a: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_</a:t>
            </a:r>
            <a:r>
              <a:rPr lang="en-US" sz="2400" b="1" u="sng" dirty="0" smtClean="0">
                <a:solidFill>
                  <a:srgbClr val="FF0000"/>
                </a:solidFill>
              </a:rPr>
              <a:t>1_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	.1        =   10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1143000" y="4343400"/>
            <a:ext cx="769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4"/>
            </a:pPr>
            <a:r>
              <a:rPr lang="en-US" sz="2400" dirty="0" smtClean="0"/>
              <a:t>Use </a:t>
            </a:r>
            <a:r>
              <a:rPr lang="en-US" sz="2400" dirty="0"/>
              <a:t>the multiplier to determine the total increase in the money supply that </a:t>
            </a:r>
            <a:r>
              <a:rPr lang="en-US" sz="2400" dirty="0" smtClean="0"/>
              <a:t>will </a:t>
            </a:r>
            <a:r>
              <a:rPr lang="en-US" sz="2400" dirty="0"/>
              <a:t>be generated when the bank lends </a:t>
            </a:r>
            <a:r>
              <a:rPr lang="en-US" sz="2400" dirty="0" smtClean="0"/>
              <a:t>the </a:t>
            </a:r>
            <a:r>
              <a:rPr lang="en-US" sz="2400" dirty="0"/>
              <a:t>excess reserves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$1,000 x 10 = $10,000</a:t>
            </a:r>
            <a:endParaRPr lang="en-US" sz="2400" dirty="0"/>
          </a:p>
          <a:p>
            <a:r>
              <a:rPr lang="en-US" sz="2400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9870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022"/>
    </mc:Choice>
    <mc:Fallback>
      <p:transition spd="slow" advTm="43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Suppose </a:t>
            </a:r>
            <a:r>
              <a:rPr lang="en-US" sz="2400" dirty="0" err="1" smtClean="0"/>
              <a:t>Narvaizville</a:t>
            </a:r>
            <a:r>
              <a:rPr lang="en-US" sz="2400" dirty="0" smtClean="0"/>
              <a:t> </a:t>
            </a:r>
            <a:r>
              <a:rPr lang="en-US" sz="2400" dirty="0"/>
              <a:t>has a single bank that initially has $10,000 of deposits, reserves of $2,000 and loans of $8,000.  </a:t>
            </a:r>
            <a:r>
              <a:rPr lang="en-US" sz="2400" dirty="0" err="1"/>
              <a:t>Narvaizville’s</a:t>
            </a:r>
            <a:r>
              <a:rPr lang="en-US" sz="2400" dirty="0"/>
              <a:t> central bank has a required reserve of 10</a:t>
            </a:r>
            <a:r>
              <a:rPr lang="en-US" sz="2400" dirty="0" smtClean="0"/>
              <a:t>% of </a:t>
            </a:r>
            <a:r>
              <a:rPr lang="en-US" sz="2400" dirty="0"/>
              <a:t>deposits.  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	 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5</a:t>
            </a:r>
            <a:r>
              <a:rPr lang="en-US" sz="2400" dirty="0"/>
              <a:t>.  Assume that ALL of the increase in the money supply is </a:t>
            </a:r>
            <a:r>
              <a:rPr lang="en-US" sz="2400" dirty="0" smtClean="0"/>
              <a:t>	  	     deposited </a:t>
            </a:r>
            <a:r>
              <a:rPr lang="en-US" sz="2400" dirty="0"/>
              <a:t>in the </a:t>
            </a:r>
            <a:r>
              <a:rPr lang="en-US" sz="2400" dirty="0" smtClean="0"/>
              <a:t>bank </a:t>
            </a:r>
            <a:r>
              <a:rPr lang="en-US" sz="2400" dirty="0"/>
              <a:t>and that the bank will only keep </a:t>
            </a:r>
            <a:r>
              <a:rPr lang="en-US" sz="2400" dirty="0" smtClean="0"/>
              <a:t>		     the </a:t>
            </a:r>
            <a:r>
              <a:rPr lang="en-US" sz="2400" dirty="0"/>
              <a:t>required reserves and loan out all </a:t>
            </a:r>
            <a:r>
              <a:rPr lang="en-US" sz="2400" dirty="0" smtClean="0"/>
              <a:t>excess </a:t>
            </a:r>
            <a:r>
              <a:rPr lang="en-US" sz="2400" dirty="0"/>
              <a:t>reserves.  </a:t>
            </a:r>
            <a:r>
              <a:rPr lang="en-US" sz="2400" dirty="0" smtClean="0"/>
              <a:t>	  	     Construct </a:t>
            </a:r>
            <a:r>
              <a:rPr lang="en-US" sz="2400" dirty="0"/>
              <a:t>a t-account that depicts this situation.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93800" y="4114800"/>
            <a:ext cx="784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__________</a:t>
            </a:r>
            <a:r>
              <a:rPr lang="en-US" sz="2000" u="sng" dirty="0" err="1"/>
              <a:t>Assets____________________Liabilities</a:t>
            </a:r>
            <a:r>
              <a:rPr lang="en-US" sz="2000" u="sng" dirty="0"/>
              <a:t>__________</a:t>
            </a:r>
            <a:endParaRPr lang="en-US" sz="2000" dirty="0"/>
          </a:p>
          <a:p>
            <a:r>
              <a:rPr lang="en-US" sz="2000" dirty="0"/>
              <a:t> </a:t>
            </a:r>
            <a:endParaRPr lang="en-US" sz="20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67200" y="4419600"/>
            <a:ext cx="0" cy="1981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76800" y="466394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Deposits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1" y="4596078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Required Reserves</a:t>
            </a:r>
          </a:p>
          <a:p>
            <a:r>
              <a:rPr lang="en-US" sz="2000" dirty="0" smtClean="0"/>
              <a:t>Excess Reserves</a:t>
            </a:r>
          </a:p>
          <a:p>
            <a:r>
              <a:rPr lang="en-US" sz="2000" dirty="0" smtClean="0"/>
              <a:t>Loans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220838" y="4663216"/>
            <a:ext cx="1127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$ 2,000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622793" y="4947326"/>
            <a:ext cx="1127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$ 0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094011" y="5231435"/>
            <a:ext cx="1127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$ 18,000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058449" y="4702139"/>
            <a:ext cx="162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$10,000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74613" y="4705558"/>
            <a:ext cx="162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$20,000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20838" y="4643412"/>
            <a:ext cx="1127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$ 1,000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212354" y="4953159"/>
            <a:ext cx="1127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$1,000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212354" y="5221533"/>
            <a:ext cx="1127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$ 8,000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3564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379"/>
    </mc:Choice>
    <mc:Fallback>
      <p:transition spd="slow" advTm="87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smtClean="0"/>
              <a:t>Start Over</a:t>
            </a:r>
            <a:endParaRPr lang="en-US" sz="9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Do Ov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782" y="2286093"/>
            <a:ext cx="4267200" cy="296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3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6|16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|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1|4.8|26.6|7.5|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1.5|1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|1.5|22.8|0.5|7.5|0.7|19.2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5|10|1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0.7|21.3|0.7|6.2|0.9|7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|1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3|0.5|1.3|0.5|1.1|0.6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827</TotalTime>
  <Words>457</Words>
  <Application>Microsoft Office PowerPoint</Application>
  <PresentationFormat>On-screen Show (4:3)</PresentationFormat>
  <Paragraphs>159</Paragraphs>
  <Slides>15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Wingdings 3</vt:lpstr>
      <vt:lpstr>Retrospect</vt:lpstr>
      <vt:lpstr>Ion Boardroom</vt:lpstr>
      <vt:lpstr>Use the white board --- we will be practicing T-accounts</vt:lpstr>
      <vt:lpstr>PowerPoint Presentation</vt:lpstr>
      <vt:lpstr>PowerPoint Presentation</vt:lpstr>
      <vt:lpstr>PowerPoint Presentation</vt:lpstr>
      <vt:lpstr>Start Over</vt:lpstr>
      <vt:lpstr>PowerPoint Presentation</vt:lpstr>
      <vt:lpstr>PowerPoint Presentation</vt:lpstr>
      <vt:lpstr>PowerPoint Presentation</vt:lpstr>
      <vt:lpstr>Start Over</vt:lpstr>
      <vt:lpstr>PowerPoint Presentation</vt:lpstr>
      <vt:lpstr>PowerPoint Presentation</vt:lpstr>
      <vt:lpstr>Start Over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Money Multiplier</dc:title>
  <dc:creator>Ruth</dc:creator>
  <cp:lastModifiedBy>Windows User</cp:lastModifiedBy>
  <cp:revision>38</cp:revision>
  <cp:lastPrinted>2015-06-08T16:10:01Z</cp:lastPrinted>
  <dcterms:created xsi:type="dcterms:W3CDTF">2014-10-29T00:04:09Z</dcterms:created>
  <dcterms:modified xsi:type="dcterms:W3CDTF">2020-04-25T16:57:08Z</dcterms:modified>
</cp:coreProperties>
</file>