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8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6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1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1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6EE38-C305-4337-A2E7-761DB1FF0B43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30F5-F48D-41F0-9004-371E58085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Teacher Apple Border - Free Clipart Images - ClipArt Best - ClipArt B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523999" y="197439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 Black" panose="020B0A04020102020204" pitchFamily="34" charset="0"/>
              </a:rPr>
              <a:t>Price Elasticity Formulas and Rules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65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435" y="313765"/>
            <a:ext cx="977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ntique Olive CompactPS" panose="020B0904030504030204" pitchFamily="34" charset="0"/>
              </a:rPr>
              <a:t>Price Elasticity of Demand</a:t>
            </a:r>
            <a:endParaRPr lang="en-US" sz="3200" dirty="0">
              <a:latin typeface="Antique Olive CompactPS" panose="020B0904030504030204" pitchFamily="34" charset="0"/>
            </a:endParaRPr>
          </a:p>
        </p:txBody>
      </p:sp>
      <p:pic>
        <p:nvPicPr>
          <p:cNvPr id="2050" name="Picture 2" descr="Open - Less Than Sign Png Clipart - Full Size Clipart (#3810082) - 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05435" y="2932068"/>
            <a:ext cx="391272" cy="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92823" y="1578043"/>
            <a:ext cx="5764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% change in quantity demanded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% change in price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79176" y="2842421"/>
            <a:ext cx="9807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inelastic – </a:t>
            </a:r>
            <a:r>
              <a:rPr lang="en-US" sz="2800" dirty="0" smtClean="0"/>
              <a:t>quantity demanded doesn’t change much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 people will buy it anyway </a:t>
            </a:r>
            <a:endParaRPr lang="en-US" sz="2800" dirty="0"/>
          </a:p>
        </p:txBody>
      </p:sp>
      <p:pic>
        <p:nvPicPr>
          <p:cNvPr id="6" name="Picture 2" descr="Open - Less Than Sign Png Clipart - Full Size Clipart (#3810082) - 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05435" y="4187562"/>
            <a:ext cx="391272" cy="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0894" y="4116808"/>
            <a:ext cx="10192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elastic – </a:t>
            </a:r>
            <a:r>
              <a:rPr lang="en-US" sz="2800" dirty="0" smtClean="0"/>
              <a:t>quantity demanded changes more than price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people stop buying when price goes up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79929" y="5100793"/>
            <a:ext cx="101928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= </a:t>
            </a:r>
            <a:r>
              <a:rPr lang="en-US" sz="3600" dirty="0" smtClean="0"/>
              <a:t>1 unit elastic – </a:t>
            </a:r>
            <a:r>
              <a:rPr lang="en-US" sz="2800" dirty="0" smtClean="0"/>
              <a:t>quantity demand changes by same % as price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462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435" y="313765"/>
            <a:ext cx="977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ntique Olive CompactPS" panose="020B0904030504030204" pitchFamily="34" charset="0"/>
              </a:rPr>
              <a:t>Total Revenue</a:t>
            </a:r>
            <a:endParaRPr lang="en-US" sz="3200" dirty="0">
              <a:latin typeface="Antique Olive CompactPS" panose="020B09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1566" y="1076492"/>
            <a:ext cx="669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Total revenue = price x quantity sold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79176" y="2842421"/>
            <a:ext cx="980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inelastic – </a:t>
            </a:r>
            <a:r>
              <a:rPr lang="en-US" sz="2800" dirty="0" smtClean="0"/>
              <a:t>higher price increases total revenue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87884" y="3605148"/>
            <a:ext cx="1019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elastic – </a:t>
            </a:r>
            <a:r>
              <a:rPr lang="en-US" sz="2800" dirty="0" smtClean="0"/>
              <a:t>higher price reduces total revenue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3403" y="2079694"/>
            <a:ext cx="1019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unit elastic – </a:t>
            </a:r>
            <a:r>
              <a:rPr lang="en-US" sz="2800" dirty="0" smtClean="0"/>
              <a:t>Total revenue does not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45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435" y="313765"/>
            <a:ext cx="977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ntique Olive CompactPS" panose="020B0904030504030204" pitchFamily="34" charset="0"/>
              </a:rPr>
              <a:t>Price </a:t>
            </a:r>
            <a:r>
              <a:rPr lang="en-US" sz="3200" dirty="0" smtClean="0">
                <a:latin typeface="Antique Olive CompactPS" panose="020B0904030504030204" pitchFamily="34" charset="0"/>
              </a:rPr>
              <a:t>Elasticity of Supply</a:t>
            </a:r>
            <a:endParaRPr lang="en-US" sz="3200" dirty="0">
              <a:latin typeface="Antique Olive CompactPS" panose="020B0904030504030204" pitchFamily="34" charset="0"/>
            </a:endParaRPr>
          </a:p>
        </p:txBody>
      </p:sp>
      <p:pic>
        <p:nvPicPr>
          <p:cNvPr id="2050" name="Picture 2" descr="Open - Less Than Sign Png Clipart - Full Size Clipart (#3810082) - 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05435" y="2932068"/>
            <a:ext cx="391272" cy="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10752" y="1383839"/>
            <a:ext cx="5764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% change in quantity supplied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% change in price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79176" y="2842421"/>
            <a:ext cx="9807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inelastic – </a:t>
            </a:r>
            <a:r>
              <a:rPr lang="en-US" sz="2800" dirty="0" smtClean="0"/>
              <a:t>quantity supplied doesn’t change much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6" name="Picture 2" descr="Open - Less Than Sign Png Clipart - Full Size Clipart (#3810082) - 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05435" y="4187562"/>
            <a:ext cx="391272" cy="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0894" y="4116808"/>
            <a:ext cx="10192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elastic – </a:t>
            </a:r>
            <a:r>
              <a:rPr lang="en-US" sz="2800" dirty="0" smtClean="0"/>
              <a:t>quantity supplied changes more than price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79929" y="5100793"/>
            <a:ext cx="101928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= </a:t>
            </a:r>
            <a:r>
              <a:rPr lang="en-US" sz="3600" dirty="0" smtClean="0"/>
              <a:t>0 no change in quantity supplied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678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435" y="313765"/>
            <a:ext cx="977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ntique Olive CompactPS" panose="020B0904030504030204" pitchFamily="34" charset="0"/>
              </a:rPr>
              <a:t>Income Elasticity of Demand</a:t>
            </a:r>
            <a:endParaRPr lang="en-US" sz="3200" dirty="0">
              <a:latin typeface="Antique Olive CompactPS" panose="020B0904030504030204" pitchFamily="34" charset="0"/>
            </a:endParaRPr>
          </a:p>
        </p:txBody>
      </p:sp>
      <p:pic>
        <p:nvPicPr>
          <p:cNvPr id="2050" name="Picture 2" descr="Open - Less Than Sign Png Clipart - Full Size Clipart (#3810082) - 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30741" y="3636666"/>
            <a:ext cx="391272" cy="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82470" y="1007790"/>
            <a:ext cx="5764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% change in quantity demanded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% change in income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50894" y="3412210"/>
            <a:ext cx="9807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inelastic – </a:t>
            </a:r>
            <a:r>
              <a:rPr lang="en-US" sz="2800" dirty="0" smtClean="0"/>
              <a:t>quantity supplied doesn’t change much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6" name="Picture 2" descr="Open - Less Than Sign Png Clipart - Full Size Clipart (#3810082) - 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05435" y="4187562"/>
            <a:ext cx="391272" cy="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0894" y="4116808"/>
            <a:ext cx="10192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elastic – </a:t>
            </a:r>
            <a:r>
              <a:rPr lang="en-US" sz="2800" dirty="0" smtClean="0"/>
              <a:t>quantity supplied changes more than price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79929" y="5100793"/>
            <a:ext cx="101928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= </a:t>
            </a:r>
            <a:r>
              <a:rPr lang="en-US" sz="3600" dirty="0" smtClean="0"/>
              <a:t>0 no change in quantity supplied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0060" y="2084488"/>
            <a:ext cx="58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726" y="2151014"/>
            <a:ext cx="980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Normal good – </a:t>
            </a:r>
            <a:r>
              <a:rPr lang="en-US" sz="2800" dirty="0" smtClean="0"/>
              <a:t>buy more as income increases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10512" y="2788078"/>
            <a:ext cx="58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-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70726" y="2799941"/>
            <a:ext cx="980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Inferior good – </a:t>
            </a:r>
            <a:r>
              <a:rPr lang="en-US" sz="2800" dirty="0" smtClean="0"/>
              <a:t>buy less as income increases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81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435" y="313765"/>
            <a:ext cx="9771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ntique Olive CompactPS" panose="020B0904030504030204" pitchFamily="34" charset="0"/>
              </a:rPr>
              <a:t>Cross Price Elasticity of Demand</a:t>
            </a:r>
            <a:endParaRPr lang="en-US" sz="3200" dirty="0">
              <a:latin typeface="Antique Olive CompactPS" panose="020B09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8752" y="1136251"/>
            <a:ext cx="7198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% change in quantity demanded good A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% change in Price of good B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43594" y="4625942"/>
            <a:ext cx="101928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</a:t>
            </a:r>
            <a:r>
              <a:rPr lang="en-US" sz="6600" dirty="0" smtClean="0"/>
              <a:t> </a:t>
            </a:r>
            <a:r>
              <a:rPr lang="en-US" sz="3600" dirty="0" smtClean="0"/>
              <a:t>Unrelated Goods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4946" y="2797345"/>
            <a:ext cx="58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6064" y="2889677"/>
            <a:ext cx="980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Substitute Goods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594" y="3794945"/>
            <a:ext cx="58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-</a:t>
            </a:r>
            <a:endParaRPr lang="en-US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16064" y="3979611"/>
            <a:ext cx="9807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Complimentary Goods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378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204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Antique Olive CompactPS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2021-01-23T18:22:49Z</dcterms:created>
  <dcterms:modified xsi:type="dcterms:W3CDTF">2021-01-24T02:00:41Z</dcterms:modified>
</cp:coreProperties>
</file>