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3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5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9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0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0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9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6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A8D8-2CE0-4D6C-B229-EC6795DAC531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E921-1E7F-49E4-91FD-73253570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6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production+possibilities+curve&amp;source=images&amp;cd=&amp;cad=rja&amp;uact=8&amp;ved=0CAcQjRw&amp;url=http://en.wikipedia.org/wiki/Production%E2%80%93possibility_frontier&amp;ei=XEh_VOpMkJzIBJT3gegC&amp;bvm=bv.80642063,d.aWw&amp;psig=AFQjCNGPu9ftp5Nr3pxxfciqnxtxy1HH5g&amp;ust=141771413802153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eDyGjrCiiao/UTVSWhUk96I/AAAAAAAAAA8/xfTyySQAF2I/s1600/123.png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price%20ceiling%20graph&amp;source=images&amp;cd=&amp;cad=rja&amp;uact=8&amp;ved=0CAcQjRw&amp;url=http://catalog.flatworldknowledge.com/bookhub/21?e%3Drittenberg-ch04_s03&amp;ei=UFd_VLu4FIqcygT1gYKQAQ&amp;psig=AFQjCNGqHd3wpvhK7NQAuwCHtQ2swVeSxg&amp;ust=1417717925867539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94147"/>
              </p:ext>
            </p:extLst>
          </p:nvPr>
        </p:nvGraphicFramePr>
        <p:xfrm>
          <a:off x="304800" y="304801"/>
          <a:ext cx="86106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/>
                <a:gridCol w="2870200"/>
                <a:gridCol w="2870200"/>
              </a:tblGrid>
              <a:tr h="2164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http://t1.gstatic.com/images?q=tbn:ANd9GcQJPOVPBQGBa_-_gTAL_j2FBN-RS_SfCS2QGEw1mERUHj4KIogFmg:upload.wikimedia.org/wikipedia/commons/thumb/6/67/Production_Possibilities_Frontier_Curve.svg/2000px-Production_Possibilities_Frontier_Curve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199"/>
            <a:ext cx="1413164" cy="142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21873" y="685798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does point A in the diagram represent?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7982" y="1978967"/>
            <a:ext cx="2479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Inefficiency – production at this point does not use all resources</a:t>
            </a:r>
            <a:endParaRPr lang="en-US" sz="1200" dirty="0"/>
          </a:p>
        </p:txBody>
      </p:sp>
      <p:pic>
        <p:nvPicPr>
          <p:cNvPr id="1030" name="Picture 6" descr="http://t1.gstatic.com/images?q=tbn:ANd9GcQJPOVPBQGBa_-_gTAL_j2FBN-RS_SfCS2QGEw1mERUHj4KIogFmg:upload.wikimedia.org/wikipedia/commons/thumb/6/67/Production_Possibilities_Frontier_Curve.svg/2000px-Production_Possibilities_Frontier_Curve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6936"/>
            <a:ext cx="1295400" cy="13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48200" y="685797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point in the diagram represents efficient production?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08218" y="2071299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B, c or D are all efficient </a:t>
            </a:r>
            <a:endParaRPr lang="en-US" sz="1200" dirty="0"/>
          </a:p>
        </p:txBody>
      </p:sp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448540"/>
            <a:ext cx="1905000" cy="106825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7848600" y="382502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would you describe the shift shown in the diagram?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2156750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 (Decrease) in demand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1054" y="2743200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the factors of production?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Land, labor, capital and entrepreneurial ability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5145" y="2681644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the law of increasing costs?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As more of a good is produced, there is an increasing opportunity cost.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6055" y="2681644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causes a change in quantity demanded?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Change in price.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7982" y="4685352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is a change in quantity demanded depicted on a demand curve?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 movement along the demand curve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8218" y="4706923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will happened to the demand for a good if the price of a substitute increases?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Demand increases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091" y="4706923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will happen to the demand for a good if the price of a compliment increases?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Demand decreases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0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29887"/>
              </p:ext>
            </p:extLst>
          </p:nvPr>
        </p:nvGraphicFramePr>
        <p:xfrm>
          <a:off x="304800" y="304801"/>
          <a:ext cx="86106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/>
                <a:gridCol w="2870200"/>
                <a:gridCol w="2870200"/>
              </a:tblGrid>
              <a:tr h="2164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698909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would you describe the shift shown in the diagram?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7982" y="1978967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 in supply – increase in supply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04703" y="1516796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would you describe the movement along the demand curve from point A to point B?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49781" y="2255965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 in quantity demanded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848600" y="382502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would you describe the line labeled Pc in the diagram?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2156750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ceiling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1054" y="2743200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Where is a price ceiling usually set?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Below equilibrium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5145" y="2681644"/>
            <a:ext cx="23552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Where is a price floor usually set?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Above equilibrium.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6055" y="2681644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problem does a price ceiling usually cause?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shortage.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7982" y="4685352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problem does a price floor usually cause?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surplus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8218" y="4706923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the formula for GDP?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GDP = C + I + G + (X-m)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091" y="4706923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the major difference between nominal GDP and real GDP?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Real GDP is adjusted to take inflation into account</a:t>
            </a:r>
            <a:endParaRPr lang="en-US" sz="1400" dirty="0"/>
          </a:p>
        </p:txBody>
      </p:sp>
      <p:pic>
        <p:nvPicPr>
          <p:cNvPr id="22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1" y="636566"/>
            <a:ext cx="1517073" cy="880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://3.bp.blogspot.com/-eDyGjrCiiao/UTVSWhUk96I/AAAAAAAAAA8/xfTyySQAF2I/s400/123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85" y="314724"/>
            <a:ext cx="1955591" cy="122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Rs9EhTaFluTgbQf88JcE-8xmRB4VQ9e4uQ6KmclpkIs1aseGoxyA:images.flatworldknowledge.com/rittenberg/rittenberg-fig04_010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010" y="383029"/>
            <a:ext cx="1716954" cy="151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408215"/>
              </p:ext>
            </p:extLst>
          </p:nvPr>
        </p:nvGraphicFramePr>
        <p:xfrm>
          <a:off x="304800" y="304801"/>
          <a:ext cx="86106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/>
                <a:gridCol w="2870200"/>
                <a:gridCol w="2870200"/>
              </a:tblGrid>
              <a:tr h="2164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698909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is the equilibrium price in the diagram?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7982" y="1978967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P2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04703" y="160912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problem does our economy have if it is producing at point A?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49781" y="2255965"/>
            <a:ext cx="2479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recession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6837" y="538968"/>
            <a:ext cx="2466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the circular flow model who are the owners of the factors of production?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2156749"/>
            <a:ext cx="24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Households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91391" y="2715491"/>
            <a:ext cx="26531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exchanges happen in the product market of the circular flow diagram?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Firms sell the products the produce to households who are the buyers in the product market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5145" y="2681644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an intermediate good?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 good that is used in the production of a final good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6055" y="2681644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stagflation?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 situation where there is both high unemployment and high inflation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7982" y="4685352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discouraged workers?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Persons who are unemployed but no longer looking for work.  They are not in the labor force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8218" y="4706923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does Marginal Propensity to consume measure?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The amount of an increase in income that would be spent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091" y="4706923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the formula for the spending multiplier?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smtClean="0"/>
              <a:t>1/MPS</a:t>
            </a:r>
            <a:endParaRPr lang="en-US" sz="1400" dirty="0"/>
          </a:p>
        </p:txBody>
      </p:sp>
      <p:pic>
        <p:nvPicPr>
          <p:cNvPr id="23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16" y="492857"/>
            <a:ext cx="1529484" cy="1347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21" y="300131"/>
            <a:ext cx="1985963" cy="1282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3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59479"/>
              </p:ext>
            </p:extLst>
          </p:nvPr>
        </p:nvGraphicFramePr>
        <p:xfrm>
          <a:off x="304800" y="304801"/>
          <a:ext cx="86106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/>
                <a:gridCol w="2870200"/>
                <a:gridCol w="2870200"/>
              </a:tblGrid>
              <a:tr h="2164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7982" y="698909"/>
            <a:ext cx="2646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is the </a:t>
            </a:r>
            <a:r>
              <a:rPr lang="en-US" sz="1600" dirty="0" smtClean="0"/>
              <a:t>Formula for AD?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7982" y="1978967"/>
            <a:ext cx="24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GDP = C + I + G + (X-m)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04703" y="45268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 MPC is .7 what is the MPS?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726873" y="1699643"/>
            <a:ext cx="247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.</a:t>
            </a: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6837" y="538968"/>
            <a:ext cx="2466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MPC is .7 what is the spending multiplier?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73091" y="1652775"/>
            <a:ext cx="24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3.333333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91391" y="2715491"/>
            <a:ext cx="26531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MPC is .7 and government spending increases by $5 million what will happen to Real GDP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Increase by $16.5 million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5145" y="2681644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 MPS is .25 what is the spending multiplier?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6055" y="2681644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Explain what the multiplier effect is?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Any change in spending creates an even bigger change in GDP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7982" y="4685352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investment spending increases by $10 million what will happen to the AD curve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It will shift right – we don’t know how much unless we know the multiplier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8218" y="4706923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short run equilibrium is to the right of the LRAS what kind of gap is created?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inflationary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091" y="4706923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short run equilibrium is to the left of LRAS what kind of gap is created?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recessionary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42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17301"/>
              </p:ext>
            </p:extLst>
          </p:nvPr>
        </p:nvGraphicFramePr>
        <p:xfrm>
          <a:off x="304800" y="304801"/>
          <a:ext cx="86106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/>
                <a:gridCol w="2870200"/>
                <a:gridCol w="2870200"/>
              </a:tblGrid>
              <a:tr h="2164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7982" y="698909"/>
            <a:ext cx="2646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does the aggregate supply curve look like in the long run?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7982" y="1978967"/>
            <a:ext cx="24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vertical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04703" y="452687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 the FED increases interest rates what are they trying to do?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04703" y="1676018"/>
            <a:ext cx="247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Contract the economy or fight inflation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86055" y="378757"/>
            <a:ext cx="2466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three things the FED can do to control the economy?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1315477"/>
            <a:ext cx="24799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Raise and lower reserve requirement</a:t>
            </a:r>
          </a:p>
          <a:p>
            <a:r>
              <a:rPr lang="en-US" sz="1400" dirty="0" smtClean="0"/>
              <a:t>Raise and lower the discount rate</a:t>
            </a:r>
          </a:p>
          <a:p>
            <a:r>
              <a:rPr lang="en-US" sz="1400" dirty="0" smtClean="0"/>
              <a:t>Buy or sell government bonds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91391" y="2715491"/>
            <a:ext cx="2653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crowding out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When Government investment increases and “crowds” private investment out of the market.  There is less private investment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5145" y="2681644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can the Fed do to expand the economy?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Reduce reserve requirements</a:t>
            </a:r>
          </a:p>
          <a:p>
            <a:r>
              <a:rPr lang="en-US" sz="1400" dirty="0" smtClean="0"/>
              <a:t>Lower the discount rate</a:t>
            </a:r>
          </a:p>
          <a:p>
            <a:r>
              <a:rPr lang="en-US" sz="1400" dirty="0" smtClean="0"/>
              <a:t>Buy government bonds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6055" y="2681644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happens to the money supply when the FED sells government securities?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decreases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7982" y="4685352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Susan deposits $100 in her checking account, how much has that action alone changed the money supply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No change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8218" y="4706923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the reserve requirement is 20% and the bank has $100 of excess reserves, how much can they lend out initially?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$80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091" y="4706923"/>
            <a:ext cx="2355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the reserve requirement is 20% and there are $100 of excess reserves in the banking system.  How much can the money supply expand?</a:t>
            </a:r>
          </a:p>
          <a:p>
            <a:endParaRPr lang="en-US" sz="1400" dirty="0"/>
          </a:p>
          <a:p>
            <a:r>
              <a:rPr lang="en-US" sz="1400" dirty="0" smtClean="0"/>
              <a:t>$500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921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2427"/>
              </p:ext>
            </p:extLst>
          </p:nvPr>
        </p:nvGraphicFramePr>
        <p:xfrm>
          <a:off x="304800" y="304801"/>
          <a:ext cx="861060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0200"/>
                <a:gridCol w="2870200"/>
                <a:gridCol w="2870200"/>
              </a:tblGrid>
              <a:tr h="2164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7982" y="698909"/>
            <a:ext cx="264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if the federal funds rate?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7982" y="1978967"/>
            <a:ext cx="247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interest rate banks charge to one another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04703" y="452687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two things can the government do that would be considered fiscal policy?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04703" y="1676018"/>
            <a:ext cx="2479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Raise/lower taxes</a:t>
            </a:r>
          </a:p>
          <a:p>
            <a:r>
              <a:rPr lang="en-US" sz="1400" dirty="0" smtClean="0"/>
              <a:t>Increase/decrease government spending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86055" y="378757"/>
            <a:ext cx="2466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According to the short run Phillips curve, if there is low unemployment what will inflation be like?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86055" y="1891461"/>
            <a:ext cx="247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Inflation will be high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91391" y="2715491"/>
            <a:ext cx="26531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type of fiscal policy should the government pursue to fight inflation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Raise taxes</a:t>
            </a:r>
          </a:p>
          <a:p>
            <a:r>
              <a:rPr lang="en-US" sz="1400" dirty="0" smtClean="0"/>
              <a:t>Lower spending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5145" y="2681644"/>
            <a:ext cx="23552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will an increase in government spending effect AD?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AD will increase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6055" y="2681644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types of fiscal policy are considered contractionary?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Increase taxes</a:t>
            </a:r>
          </a:p>
          <a:p>
            <a:r>
              <a:rPr lang="en-US" sz="1400" dirty="0" smtClean="0"/>
              <a:t>Decrease spending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7982" y="4685352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types of fiscal policy are considered expansionary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Decrease taxes</a:t>
            </a:r>
          </a:p>
          <a:p>
            <a:r>
              <a:rPr lang="en-US" sz="1400" dirty="0" smtClean="0"/>
              <a:t>Increase spending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8218" y="4706923"/>
            <a:ext cx="235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the U.S. dollar depreciates relative to the Euro, what will happen to Us goods sold in Europe?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They become cheaper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091" y="4706923"/>
            <a:ext cx="2355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the US has a strong dollar what effect will it have on tourism?</a:t>
            </a:r>
          </a:p>
          <a:p>
            <a:endParaRPr lang="en-US" sz="1400" dirty="0"/>
          </a:p>
          <a:p>
            <a:r>
              <a:rPr lang="en-US" sz="1400" dirty="0" smtClean="0"/>
              <a:t>Foreign tourists coming to the U.S. will have to spend more  money for their trip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21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984</Words>
  <Application>Microsoft Office PowerPoint</Application>
  <PresentationFormat>On-screen Show (4:3)</PresentationFormat>
  <Paragraphs>301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</cp:lastModifiedBy>
  <cp:revision>11</cp:revision>
  <cp:lastPrinted>2014-12-07T23:33:19Z</cp:lastPrinted>
  <dcterms:created xsi:type="dcterms:W3CDTF">2014-12-03T17:24:11Z</dcterms:created>
  <dcterms:modified xsi:type="dcterms:W3CDTF">2014-12-07T23:56:23Z</dcterms:modified>
</cp:coreProperties>
</file>